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Lst>
  <p:notesMasterIdLst>
    <p:notesMasterId r:id="rId140"/>
  </p:notesMasterIdLst>
  <p:sldIdLst>
    <p:sldId id="578" r:id="rId3"/>
    <p:sldId id="1157" r:id="rId4"/>
    <p:sldId id="352" r:id="rId5"/>
    <p:sldId id="368" r:id="rId6"/>
    <p:sldId id="716" r:id="rId7"/>
    <p:sldId id="588" r:id="rId8"/>
    <p:sldId id="461" r:id="rId9"/>
    <p:sldId id="587" r:id="rId10"/>
    <p:sldId id="589" r:id="rId11"/>
    <p:sldId id="1158" r:id="rId12"/>
    <p:sldId id="590" r:id="rId13"/>
    <p:sldId id="591" r:id="rId14"/>
    <p:sldId id="592" r:id="rId15"/>
    <p:sldId id="1159" r:id="rId16"/>
    <p:sldId id="1147" r:id="rId17"/>
    <p:sldId id="1149" r:id="rId18"/>
    <p:sldId id="840" r:id="rId19"/>
    <p:sldId id="841" r:id="rId20"/>
    <p:sldId id="1073" r:id="rId21"/>
    <p:sldId id="1160" r:id="rId22"/>
    <p:sldId id="1161" r:id="rId23"/>
    <p:sldId id="370" r:id="rId24"/>
    <p:sldId id="372" r:id="rId25"/>
    <p:sldId id="374" r:id="rId26"/>
    <p:sldId id="414" r:id="rId27"/>
    <p:sldId id="416" r:id="rId28"/>
    <p:sldId id="375" r:id="rId29"/>
    <p:sldId id="1730" r:id="rId30"/>
    <p:sldId id="1746" r:id="rId31"/>
    <p:sldId id="1732" r:id="rId32"/>
    <p:sldId id="1735" r:id="rId33"/>
    <p:sldId id="1737" r:id="rId34"/>
    <p:sldId id="1738" r:id="rId35"/>
    <p:sldId id="376" r:id="rId36"/>
    <p:sldId id="379" r:id="rId37"/>
    <p:sldId id="377" r:id="rId38"/>
    <p:sldId id="378" r:id="rId39"/>
    <p:sldId id="380" r:id="rId40"/>
    <p:sldId id="1743" r:id="rId41"/>
    <p:sldId id="1748" r:id="rId42"/>
    <p:sldId id="1749" r:id="rId43"/>
    <p:sldId id="1750" r:id="rId44"/>
    <p:sldId id="1751" r:id="rId45"/>
    <p:sldId id="1752" r:id="rId46"/>
    <p:sldId id="1753" r:id="rId47"/>
    <p:sldId id="1754" r:id="rId48"/>
    <p:sldId id="1755" r:id="rId49"/>
    <p:sldId id="1756" r:id="rId50"/>
    <p:sldId id="1757" r:id="rId51"/>
    <p:sldId id="1758" r:id="rId52"/>
    <p:sldId id="1759" r:id="rId53"/>
    <p:sldId id="1760" r:id="rId54"/>
    <p:sldId id="1761" r:id="rId55"/>
    <p:sldId id="1762" r:id="rId56"/>
    <p:sldId id="1763" r:id="rId57"/>
    <p:sldId id="1764" r:id="rId58"/>
    <p:sldId id="1765" r:id="rId59"/>
    <p:sldId id="1766" r:id="rId60"/>
    <p:sldId id="1767" r:id="rId61"/>
    <p:sldId id="1768" r:id="rId62"/>
    <p:sldId id="1769" r:id="rId63"/>
    <p:sldId id="1770" r:id="rId64"/>
    <p:sldId id="1771" r:id="rId65"/>
    <p:sldId id="1772" r:id="rId66"/>
    <p:sldId id="1773" r:id="rId67"/>
    <p:sldId id="1774" r:id="rId68"/>
    <p:sldId id="1775" r:id="rId69"/>
    <p:sldId id="1776" r:id="rId70"/>
    <p:sldId id="1777" r:id="rId71"/>
    <p:sldId id="1778" r:id="rId72"/>
    <p:sldId id="1779" r:id="rId73"/>
    <p:sldId id="1780" r:id="rId74"/>
    <p:sldId id="1781" r:id="rId75"/>
    <p:sldId id="1782" r:id="rId76"/>
    <p:sldId id="1783" r:id="rId77"/>
    <p:sldId id="1784" r:id="rId78"/>
    <p:sldId id="1785" r:id="rId79"/>
    <p:sldId id="1786" r:id="rId80"/>
    <p:sldId id="1787" r:id="rId81"/>
    <p:sldId id="1788" r:id="rId82"/>
    <p:sldId id="1789" r:id="rId83"/>
    <p:sldId id="1790" r:id="rId84"/>
    <p:sldId id="1791" r:id="rId85"/>
    <p:sldId id="1792" r:id="rId86"/>
    <p:sldId id="1793" r:id="rId87"/>
    <p:sldId id="1794" r:id="rId88"/>
    <p:sldId id="1795" r:id="rId89"/>
    <p:sldId id="1796" r:id="rId90"/>
    <p:sldId id="1797" r:id="rId91"/>
    <p:sldId id="1798" r:id="rId92"/>
    <p:sldId id="1799" r:id="rId93"/>
    <p:sldId id="1800" r:id="rId94"/>
    <p:sldId id="1801" r:id="rId95"/>
    <p:sldId id="1802" r:id="rId96"/>
    <p:sldId id="1803" r:id="rId97"/>
    <p:sldId id="1804" r:id="rId98"/>
    <p:sldId id="1805" r:id="rId99"/>
    <p:sldId id="1806" r:id="rId100"/>
    <p:sldId id="1807" r:id="rId101"/>
    <p:sldId id="1808" r:id="rId102"/>
    <p:sldId id="1809" r:id="rId103"/>
    <p:sldId id="1810" r:id="rId104"/>
    <p:sldId id="1811" r:id="rId105"/>
    <p:sldId id="1812" r:id="rId106"/>
    <p:sldId id="1813" r:id="rId107"/>
    <p:sldId id="1814" r:id="rId108"/>
    <p:sldId id="1815" r:id="rId109"/>
    <p:sldId id="815" r:id="rId110"/>
    <p:sldId id="381" r:id="rId111"/>
    <p:sldId id="382" r:id="rId112"/>
    <p:sldId id="1747" r:id="rId113"/>
    <p:sldId id="399" r:id="rId114"/>
    <p:sldId id="402" r:id="rId115"/>
    <p:sldId id="403" r:id="rId116"/>
    <p:sldId id="421" r:id="rId117"/>
    <p:sldId id="428" r:id="rId118"/>
    <p:sldId id="430" r:id="rId119"/>
    <p:sldId id="431" r:id="rId120"/>
    <p:sldId id="433" r:id="rId121"/>
    <p:sldId id="434" r:id="rId122"/>
    <p:sldId id="435" r:id="rId123"/>
    <p:sldId id="437" r:id="rId124"/>
    <p:sldId id="925" r:id="rId125"/>
    <p:sldId id="439" r:id="rId126"/>
    <p:sldId id="444" r:id="rId127"/>
    <p:sldId id="446" r:id="rId128"/>
    <p:sldId id="448" r:id="rId129"/>
    <p:sldId id="449" r:id="rId130"/>
    <p:sldId id="452" r:id="rId131"/>
    <p:sldId id="453" r:id="rId132"/>
    <p:sldId id="455" r:id="rId133"/>
    <p:sldId id="456" r:id="rId134"/>
    <p:sldId id="475" r:id="rId135"/>
    <p:sldId id="491" r:id="rId136"/>
    <p:sldId id="492" r:id="rId137"/>
    <p:sldId id="493" r:id="rId138"/>
    <p:sldId id="579" r:id="rId139"/>
  </p:sldIdLst>
  <p:sldSz cx="9145588"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4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8F8F8"/>
    <a:srgbClr val="1C89B0"/>
    <a:srgbClr val="FDFDFD"/>
    <a:srgbClr val="1F98C3"/>
    <a:srgbClr val="781E19"/>
    <a:srgbClr val="A9BECB"/>
    <a:srgbClr val="DDDDDD"/>
    <a:srgbClr val="21A3D0"/>
    <a:srgbClr val="AF1D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72677" autoAdjust="0"/>
  </p:normalViewPr>
  <p:slideViewPr>
    <p:cSldViewPr snapToObjects="1">
      <p:cViewPr varScale="1">
        <p:scale>
          <a:sx n="54" d="100"/>
          <a:sy n="54" d="100"/>
        </p:scale>
        <p:origin x="1872" y="72"/>
      </p:cViewPr>
      <p:guideLst>
        <p:guide orient="horz" pos="2142"/>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panose="020B0604020202020204" pitchFamily="34" charset="0"/>
              <a:buNone/>
              <a:defRPr sz="1200"/>
            </a:lvl1pPr>
          </a:lstStyle>
          <a:p>
            <a:pPr>
              <a:defRPr/>
            </a:pPr>
            <a:endParaRPr lang="zh-CN" altLang="en-US"/>
          </a:p>
        </p:txBody>
      </p:sp>
      <p:sp>
        <p:nvSpPr>
          <p:cNvPr id="61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buFont typeface="Arial" panose="020B0604020202020204" pitchFamily="34" charset="0"/>
              <a:buNone/>
              <a:defRPr sz="1200"/>
            </a:lvl1pPr>
          </a:lstStyle>
          <a:p>
            <a:pPr>
              <a:defRPr/>
            </a:pPr>
            <a:fld id="{093FF8A9-9FDF-4B78-9448-C295B5316456}" type="datetimeFigureOut">
              <a:rPr lang="zh-CN" altLang="en-US"/>
              <a:pPr>
                <a:defRPr/>
              </a:pPr>
              <a:t>2018/9/28</a:t>
            </a:fld>
            <a:endParaRPr lang="en-US"/>
          </a:p>
        </p:txBody>
      </p:sp>
      <p:sp>
        <p:nvSpPr>
          <p:cNvPr id="4100"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panose="020B0604020202020204" pitchFamily="34" charset="0"/>
              <a:buNone/>
              <a:defRPr sz="1200"/>
            </a:lvl1pPr>
          </a:lstStyle>
          <a:p>
            <a:pPr>
              <a:defRPr/>
            </a:pPr>
            <a:endParaRPr lang="en-US"/>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buFont typeface="Arial" panose="020B0604020202020204" pitchFamily="34" charset="0"/>
              <a:buNone/>
              <a:defRPr sz="1200"/>
            </a:lvl1pPr>
          </a:lstStyle>
          <a:p>
            <a:pPr>
              <a:defRPr/>
            </a:pPr>
            <a:fld id="{8A12770E-DD04-415E-AC77-B6ACD551064F}" type="slidenum">
              <a:rPr lang="zh-CN" altLang="en-US"/>
              <a:pPr>
                <a:defRPr/>
              </a:pPr>
              <a:t>‹#›</a:t>
            </a:fld>
            <a:endParaRPr lang="en-US"/>
          </a:p>
        </p:txBody>
      </p:sp>
    </p:spTree>
    <p:extLst>
      <p:ext uri="{BB962C8B-B14F-4D97-AF65-F5344CB8AC3E}">
        <p14:creationId xmlns:p14="http://schemas.microsoft.com/office/powerpoint/2010/main" val="7396842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7E19F6AC-E6E9-4F1F-AA1A-1310D381E457}"/>
              </a:ext>
            </a:extLst>
          </p:cNvPr>
          <p:cNvSpPr>
            <a:spLocks noGrp="1" noRot="1" noChangeAspect="1" noTextEdit="1"/>
          </p:cNvSpPr>
          <p:nvPr>
            <p:ph type="sldImg"/>
          </p:nvPr>
        </p:nvSpPr>
        <p:spPr>
          <a:ln/>
        </p:spPr>
      </p:sp>
      <p:sp>
        <p:nvSpPr>
          <p:cNvPr id="9219" name="备注占位符 2">
            <a:extLst>
              <a:ext uri="{FF2B5EF4-FFF2-40B4-BE49-F238E27FC236}">
                <a16:creationId xmlns:a16="http://schemas.microsoft.com/office/drawing/2014/main" id="{08701D4E-126A-48CD-B73B-06D521046B12}"/>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latin typeface="Times" panose="02020603050405020304" pitchFamily="18" charset="0"/>
            </a:endParaRPr>
          </a:p>
        </p:txBody>
      </p:sp>
    </p:spTree>
    <p:extLst>
      <p:ext uri="{BB962C8B-B14F-4D97-AF65-F5344CB8AC3E}">
        <p14:creationId xmlns:p14="http://schemas.microsoft.com/office/powerpoint/2010/main" val="2386493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一个著名的例子是传统的编译器。传统的编译器一直被认为是一种管道系统，在该系统中，一个阶段（包括词法分析、语法分析、语义分析和代码生成）的输出是另一个阶段的输入。</a:t>
            </a:r>
          </a:p>
          <a:p>
            <a:endParaRPr lang="zh-CN" altLang="en-US" dirty="0"/>
          </a:p>
        </p:txBody>
      </p:sp>
      <p:sp>
        <p:nvSpPr>
          <p:cNvPr id="4" name="灯片编号占位符 3"/>
          <p:cNvSpPr>
            <a:spLocks noGrp="1"/>
          </p:cNvSpPr>
          <p:nvPr>
            <p:ph type="sldNum" sz="quarter" idx="10"/>
          </p:nvPr>
        </p:nvSpPr>
        <p:spPr/>
        <p:txBody>
          <a:bodyPr/>
          <a:lstStyle/>
          <a:p>
            <a:pPr>
              <a:defRPr/>
            </a:pPr>
            <a:fld id="{8A12770E-DD04-415E-AC77-B6ACD551064F}" type="slidenum">
              <a:rPr lang="zh-CN" altLang="en-US" smtClean="0"/>
              <a:pPr>
                <a:defRPr/>
              </a:pPr>
              <a:t>28</a:t>
            </a:fld>
            <a:endParaRPr lang="en-US"/>
          </a:p>
        </p:txBody>
      </p:sp>
    </p:spTree>
    <p:extLst>
      <p:ext uri="{BB962C8B-B14F-4D97-AF65-F5344CB8AC3E}">
        <p14:creationId xmlns:p14="http://schemas.microsoft.com/office/powerpoint/2010/main" val="558751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一个著名的例子是传统的编译器。传统的编译器一直被认为是一种管道系统，在该系统中，一个阶段（包括词法分析、语法分析、语义分析和代码生成）的输出是另一个阶段的输入。</a:t>
            </a:r>
            <a:endParaRPr lang="en-US" altLang="zh-CN" dirty="0"/>
          </a:p>
          <a:p>
            <a:r>
              <a:rPr lang="zh-CN" altLang="en-US" dirty="0"/>
              <a:t>优点：</a:t>
            </a:r>
          </a:p>
          <a:p>
            <a:pPr lvl="1"/>
            <a:r>
              <a:rPr lang="zh-CN" altLang="en-US" dirty="0"/>
              <a:t>结构简单：系统的行为是所有过滤器行为的简单复合。</a:t>
            </a:r>
          </a:p>
          <a:p>
            <a:pPr lvl="1"/>
            <a:r>
              <a:rPr lang="zh-CN" altLang="en-US" dirty="0"/>
              <a:t>系统易于维护和增强：增加新过滤器，替换旧过滤器。</a:t>
            </a:r>
          </a:p>
          <a:p>
            <a:pPr lvl="1"/>
            <a:r>
              <a:rPr lang="zh-CN" altLang="en-US" dirty="0"/>
              <a:t>支持复用：过滤器只同其输入、输出端口的数据相关。</a:t>
            </a:r>
          </a:p>
          <a:p>
            <a:pPr lvl="1"/>
            <a:r>
              <a:rPr lang="zh-CN" altLang="en-US" dirty="0"/>
              <a:t>各过滤器可以并发运行。</a:t>
            </a:r>
          </a:p>
          <a:p>
            <a:r>
              <a:rPr lang="zh-CN" altLang="en-US" dirty="0"/>
              <a:t>缺点：</a:t>
            </a:r>
          </a:p>
          <a:p>
            <a:pPr lvl="1"/>
            <a:r>
              <a:rPr lang="zh-CN" altLang="en-US" dirty="0"/>
              <a:t>容易导致批处理方式：每个过滤器从输入数据到输出数据的转换是一个整体。转换通常不适合交互式的应用。</a:t>
            </a:r>
          </a:p>
          <a:p>
            <a:pPr lvl="1"/>
            <a:r>
              <a:rPr lang="zh-CN" altLang="en-US" dirty="0"/>
              <a:t>有时必须维护两个分离而又相关的流之间的对应关系。</a:t>
            </a:r>
          </a:p>
          <a:p>
            <a:pPr lvl="1"/>
            <a:r>
              <a:rPr lang="zh-CN" altLang="en-US" dirty="0"/>
              <a:t>同实现有关，过滤器之间的数据传输率较低，而且每个过滤器都要作类似的数据打包和解包的工作。</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8A12770E-DD04-415E-AC77-B6ACD551064F}" type="slidenum">
              <a:rPr lang="zh-CN" altLang="en-US" smtClean="0"/>
              <a:pPr>
                <a:defRPr/>
              </a:pPr>
              <a:t>29</a:t>
            </a:fld>
            <a:endParaRPr lang="en-US"/>
          </a:p>
        </p:txBody>
      </p:sp>
    </p:spTree>
    <p:extLst>
      <p:ext uri="{BB962C8B-B14F-4D97-AF65-F5344CB8AC3E}">
        <p14:creationId xmlns:p14="http://schemas.microsoft.com/office/powerpoint/2010/main" val="1650350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RPC</a:t>
            </a:r>
            <a:r>
              <a:rPr lang="zh-CN" altLang="en-US" dirty="0"/>
              <a:t>就是要像调用本地的函数一样去调远程函数。在研究</a:t>
            </a:r>
            <a:r>
              <a:rPr lang="en-US" altLang="zh-CN" dirty="0"/>
              <a:t>RPC</a:t>
            </a:r>
            <a:r>
              <a:rPr lang="zh-CN" altLang="en-US" dirty="0"/>
              <a:t>前，我们先看看本地调用是怎么调的。假设我们要调用函数</a:t>
            </a:r>
            <a:r>
              <a:rPr lang="en-US" altLang="zh-CN" dirty="0"/>
              <a:t>Multiply</a:t>
            </a:r>
            <a:r>
              <a:rPr lang="zh-CN" altLang="en-US" dirty="0"/>
              <a:t>来计算</a:t>
            </a:r>
            <a:r>
              <a:rPr lang="en-US" altLang="zh-CN" dirty="0" err="1"/>
              <a:t>lvalue</a:t>
            </a:r>
            <a:r>
              <a:rPr lang="en-US" altLang="zh-CN" dirty="0"/>
              <a:t> * </a:t>
            </a:r>
            <a:r>
              <a:rPr lang="en-US" altLang="zh-CN" dirty="0" err="1"/>
              <a:t>rvalue</a:t>
            </a:r>
            <a:r>
              <a:rPr lang="zh-CN" altLang="en-US" dirty="0"/>
              <a:t>的结果</a:t>
            </a:r>
            <a:r>
              <a:rPr lang="en-US" altLang="zh-CN" dirty="0"/>
              <a:t>:</a:t>
            </a:r>
          </a:p>
          <a:p>
            <a:r>
              <a:rPr lang="en-US" altLang="zh-CN" dirty="0"/>
              <a:t>1 </a:t>
            </a:r>
            <a:r>
              <a:rPr lang="en-US" altLang="zh-CN" dirty="0" err="1"/>
              <a:t>int</a:t>
            </a:r>
            <a:r>
              <a:rPr lang="en-US" altLang="zh-CN" dirty="0"/>
              <a:t> Multiply(</a:t>
            </a:r>
            <a:r>
              <a:rPr lang="en-US" altLang="zh-CN" dirty="0" err="1"/>
              <a:t>int</a:t>
            </a:r>
            <a:r>
              <a:rPr lang="en-US" altLang="zh-CN" dirty="0"/>
              <a:t> l, </a:t>
            </a:r>
            <a:r>
              <a:rPr lang="en-US" altLang="zh-CN" dirty="0" err="1"/>
              <a:t>int</a:t>
            </a:r>
            <a:r>
              <a:rPr lang="en-US" altLang="zh-CN" dirty="0"/>
              <a:t> r) { 2 </a:t>
            </a:r>
            <a:r>
              <a:rPr lang="en-US" altLang="zh-CN" dirty="0" err="1"/>
              <a:t>int</a:t>
            </a:r>
            <a:r>
              <a:rPr lang="en-US" altLang="zh-CN" dirty="0"/>
              <a:t> y = l * r; 3 return y; 4 } 5 6 </a:t>
            </a:r>
            <a:r>
              <a:rPr lang="en-US" altLang="zh-CN" dirty="0" err="1"/>
              <a:t>int</a:t>
            </a:r>
            <a:r>
              <a:rPr lang="en-US" altLang="zh-CN" dirty="0"/>
              <a:t> </a:t>
            </a:r>
            <a:r>
              <a:rPr lang="en-US" altLang="zh-CN" dirty="0" err="1"/>
              <a:t>lvalue</a:t>
            </a:r>
            <a:r>
              <a:rPr lang="en-US" altLang="zh-CN" dirty="0"/>
              <a:t> = 10; 7 </a:t>
            </a:r>
            <a:r>
              <a:rPr lang="en-US" altLang="zh-CN" dirty="0" err="1"/>
              <a:t>int</a:t>
            </a:r>
            <a:r>
              <a:rPr lang="en-US" altLang="zh-CN" dirty="0"/>
              <a:t> </a:t>
            </a:r>
            <a:r>
              <a:rPr lang="en-US" altLang="zh-CN" dirty="0" err="1"/>
              <a:t>rvalue</a:t>
            </a:r>
            <a:r>
              <a:rPr lang="en-US" altLang="zh-CN" dirty="0"/>
              <a:t> = 20; 8 </a:t>
            </a:r>
            <a:r>
              <a:rPr lang="en-US" altLang="zh-CN" dirty="0" err="1"/>
              <a:t>int</a:t>
            </a:r>
            <a:r>
              <a:rPr lang="en-US" altLang="zh-CN" dirty="0"/>
              <a:t> </a:t>
            </a:r>
            <a:r>
              <a:rPr lang="en-US" altLang="zh-CN" dirty="0" err="1"/>
              <a:t>l_times_r</a:t>
            </a:r>
            <a:r>
              <a:rPr lang="en-US" altLang="zh-CN" dirty="0"/>
              <a:t> = Multiply(</a:t>
            </a:r>
            <a:r>
              <a:rPr lang="en-US" altLang="zh-CN" dirty="0" err="1"/>
              <a:t>lvalue</a:t>
            </a:r>
            <a:r>
              <a:rPr lang="en-US" altLang="zh-CN" dirty="0"/>
              <a:t>, </a:t>
            </a:r>
            <a:r>
              <a:rPr lang="en-US" altLang="zh-CN" dirty="0" err="1"/>
              <a:t>rvalue</a:t>
            </a:r>
            <a:r>
              <a:rPr lang="en-US" altLang="zh-CN" dirty="0"/>
              <a:t>); </a:t>
            </a:r>
          </a:p>
          <a:p>
            <a:r>
              <a:rPr lang="zh-CN" altLang="en-US" dirty="0"/>
              <a:t>那么在第</a:t>
            </a:r>
            <a:r>
              <a:rPr lang="en-US" altLang="zh-CN" dirty="0"/>
              <a:t>8</a:t>
            </a:r>
            <a:r>
              <a:rPr lang="zh-CN" altLang="en-US" dirty="0"/>
              <a:t>行时，我们实际上执行了以下操作：</a:t>
            </a:r>
          </a:p>
          <a:p>
            <a:r>
              <a:rPr lang="zh-CN" altLang="en-US" dirty="0"/>
              <a:t>将 </a:t>
            </a:r>
            <a:r>
              <a:rPr lang="en-US" altLang="zh-CN" dirty="0" err="1"/>
              <a:t>lvalue</a:t>
            </a:r>
            <a:r>
              <a:rPr lang="en-US" altLang="zh-CN" dirty="0"/>
              <a:t> </a:t>
            </a:r>
            <a:r>
              <a:rPr lang="zh-CN" altLang="en-US" dirty="0" smtClean="0"/>
              <a:t>和 </a:t>
            </a:r>
            <a:r>
              <a:rPr lang="en-US" altLang="zh-CN" dirty="0" err="1"/>
              <a:t>rvalue</a:t>
            </a:r>
            <a:r>
              <a:rPr lang="en-US" altLang="zh-CN" dirty="0"/>
              <a:t> </a:t>
            </a:r>
            <a:r>
              <a:rPr lang="zh-CN" altLang="en-US" dirty="0"/>
              <a:t>的值压栈</a:t>
            </a:r>
          </a:p>
          <a:p>
            <a:r>
              <a:rPr lang="zh-CN" altLang="en-US" dirty="0"/>
              <a:t>进入</a:t>
            </a:r>
            <a:r>
              <a:rPr lang="en-US" altLang="zh-CN" dirty="0"/>
              <a:t>Multiply</a:t>
            </a:r>
            <a:r>
              <a:rPr lang="zh-CN" altLang="en-US" dirty="0"/>
              <a:t>函数，取出栈中的值</a:t>
            </a:r>
            <a:r>
              <a:rPr lang="en-US" altLang="zh-CN" dirty="0"/>
              <a:t>10 </a:t>
            </a:r>
            <a:r>
              <a:rPr lang="zh-CN" altLang="en-US" dirty="0"/>
              <a:t>和 </a:t>
            </a:r>
            <a:r>
              <a:rPr lang="en-US" altLang="zh-CN" dirty="0"/>
              <a:t>20</a:t>
            </a:r>
            <a:r>
              <a:rPr lang="zh-CN" altLang="en-US" dirty="0"/>
              <a:t>，将其赋予 </a:t>
            </a:r>
            <a:r>
              <a:rPr lang="en-US" altLang="zh-CN" dirty="0"/>
              <a:t>l </a:t>
            </a:r>
            <a:r>
              <a:rPr lang="zh-CN" altLang="en-US" dirty="0"/>
              <a:t>和 </a:t>
            </a:r>
            <a:r>
              <a:rPr lang="en-US" altLang="zh-CN" dirty="0"/>
              <a:t>r</a:t>
            </a:r>
          </a:p>
          <a:p>
            <a:r>
              <a:rPr lang="zh-CN" altLang="en-US" dirty="0"/>
              <a:t>执行第</a:t>
            </a:r>
            <a:r>
              <a:rPr lang="en-US" altLang="zh-CN" dirty="0"/>
              <a:t>2</a:t>
            </a:r>
            <a:r>
              <a:rPr lang="zh-CN" altLang="en-US" dirty="0"/>
              <a:t>行代码，计算 </a:t>
            </a:r>
            <a:r>
              <a:rPr lang="en-US" altLang="zh-CN" dirty="0"/>
              <a:t>l * r </a:t>
            </a:r>
            <a:r>
              <a:rPr lang="zh-CN" altLang="en-US" dirty="0"/>
              <a:t>，并将结果存在 </a:t>
            </a:r>
            <a:r>
              <a:rPr lang="en-US" altLang="zh-CN" dirty="0"/>
              <a:t>y</a:t>
            </a:r>
          </a:p>
          <a:p>
            <a:r>
              <a:rPr lang="zh-CN" altLang="en-US" dirty="0"/>
              <a:t>将 </a:t>
            </a:r>
            <a:r>
              <a:rPr lang="en-US" altLang="zh-CN" dirty="0"/>
              <a:t>y </a:t>
            </a:r>
            <a:r>
              <a:rPr lang="zh-CN" altLang="en-US" dirty="0"/>
              <a:t>的值压栈，然后从</a:t>
            </a:r>
            <a:r>
              <a:rPr lang="en-US" altLang="zh-CN" dirty="0"/>
              <a:t>Multiply</a:t>
            </a:r>
            <a:r>
              <a:rPr lang="zh-CN" altLang="en-US" dirty="0"/>
              <a:t>返回</a:t>
            </a:r>
          </a:p>
          <a:p>
            <a:r>
              <a:rPr lang="zh-CN" altLang="en-US" dirty="0"/>
              <a:t>第</a:t>
            </a:r>
            <a:r>
              <a:rPr lang="en-US" altLang="zh-CN" dirty="0"/>
              <a:t>8</a:t>
            </a:r>
            <a:r>
              <a:rPr lang="zh-CN" altLang="en-US" dirty="0"/>
              <a:t>行，从栈中取出返回值 </a:t>
            </a:r>
            <a:r>
              <a:rPr lang="en-US" altLang="zh-CN" dirty="0"/>
              <a:t>200 </a:t>
            </a:r>
            <a:r>
              <a:rPr lang="zh-CN" altLang="en-US" dirty="0"/>
              <a:t>，并赋值给 </a:t>
            </a:r>
            <a:r>
              <a:rPr lang="en-US" altLang="zh-CN" dirty="0" err="1"/>
              <a:t>l_times_r</a:t>
            </a:r>
            <a:endParaRPr lang="en-US" altLang="zh-CN" dirty="0"/>
          </a:p>
          <a:p>
            <a:r>
              <a:rPr lang="zh-CN" altLang="en-US" dirty="0"/>
              <a:t>以上</a:t>
            </a:r>
            <a:r>
              <a:rPr lang="en-US" altLang="zh-CN" dirty="0"/>
              <a:t>5</a:t>
            </a:r>
            <a:r>
              <a:rPr lang="zh-CN" altLang="en-US" dirty="0"/>
              <a:t>步就是执行本地调用的过程。</a:t>
            </a:r>
          </a:p>
          <a:p>
            <a:r>
              <a:rPr lang="zh-CN" altLang="en-US" sz="1200" b="1" i="0" kern="1200" dirty="0">
                <a:solidFill>
                  <a:schemeClr val="tx1"/>
                </a:solidFill>
                <a:effectLst/>
                <a:latin typeface="Calibri" panose="020F0502020204030204" pitchFamily="34" charset="0"/>
                <a:ea typeface="宋体" panose="02010600030101010101" pitchFamily="2" charset="-122"/>
                <a:cs typeface="+mn-cs"/>
              </a:rPr>
              <a:t>远程过程调用带来的新问题</a:t>
            </a:r>
            <a:r>
              <a:rPr lang="zh-CN" altLang="en-US" sz="1200" b="1" i="0" kern="1200" dirty="0">
                <a:solidFill>
                  <a:schemeClr val="tx1"/>
                </a:solidFill>
                <a:effectLst/>
                <a:latin typeface="Calibri" panose="020F0502020204030204" pitchFamily="34" charset="0"/>
                <a:ea typeface="宋体" panose="02010600030101010101" pitchFamily="2" charset="-122"/>
                <a:cs typeface="+mn-cs"/>
                <a:sym typeface="Wingdings" panose="05000000000000000000" pitchFamily="2" charset="2"/>
              </a:rPr>
              <a:t>：（如果</a:t>
            </a:r>
            <a:r>
              <a:rPr lang="en-US" altLang="zh-CN" sz="1200" b="1" i="0" kern="1200" dirty="0" err="1">
                <a:solidFill>
                  <a:schemeClr val="tx1"/>
                </a:solidFill>
                <a:effectLst/>
                <a:latin typeface="Calibri" panose="020F0502020204030204" pitchFamily="34" charset="0"/>
                <a:ea typeface="宋体" panose="02010600030101010101" pitchFamily="2" charset="-122"/>
                <a:cs typeface="+mn-cs"/>
                <a:sym typeface="Wingdings" panose="05000000000000000000" pitchFamily="2" charset="2"/>
              </a:rPr>
              <a:t>mutiply</a:t>
            </a:r>
            <a:r>
              <a:rPr lang="zh-CN" altLang="en-US" sz="1200" b="1" i="0" kern="1200" dirty="0">
                <a:solidFill>
                  <a:schemeClr val="tx1"/>
                </a:solidFill>
                <a:effectLst/>
                <a:latin typeface="Calibri" panose="020F0502020204030204" pitchFamily="34" charset="0"/>
                <a:ea typeface="宋体" panose="02010600030101010101" pitchFamily="2" charset="-122"/>
                <a:cs typeface="+mn-cs"/>
                <a:sym typeface="Wingdings" panose="05000000000000000000" pitchFamily="2" charset="2"/>
              </a:rPr>
              <a:t>在远程机器上）</a:t>
            </a:r>
            <a:endParaRPr lang="en-US" altLang="zh-CN" sz="1200" b="1" i="0" kern="1200" dirty="0">
              <a:solidFill>
                <a:schemeClr val="tx1"/>
              </a:solidFill>
              <a:effectLst/>
              <a:latin typeface="Calibri" panose="020F0502020204030204" pitchFamily="34" charset="0"/>
              <a:ea typeface="宋体" panose="02010600030101010101" pitchFamily="2" charset="-122"/>
              <a:cs typeface="+mn-cs"/>
            </a:endParaRPr>
          </a:p>
          <a:p>
            <a:r>
              <a:rPr lang="zh-CN" altLang="en-US" sz="1200" b="1" i="0" kern="1200" dirty="0">
                <a:solidFill>
                  <a:schemeClr val="tx1"/>
                </a:solidFill>
                <a:effectLst/>
                <a:latin typeface="Calibri" panose="020F0502020204030204" pitchFamily="34" charset="0"/>
                <a:ea typeface="宋体" panose="02010600030101010101" pitchFamily="2" charset="-122"/>
                <a:cs typeface="+mn-cs"/>
              </a:rPr>
              <a:t>（</a:t>
            </a:r>
            <a:r>
              <a:rPr lang="en-US" altLang="zh-CN" sz="1200" b="1" i="0" kern="1200" dirty="0">
                <a:solidFill>
                  <a:schemeClr val="tx1"/>
                </a:solidFill>
                <a:effectLst/>
                <a:latin typeface="Calibri" panose="020F0502020204030204" pitchFamily="34" charset="0"/>
                <a:ea typeface="宋体" panose="02010600030101010101" pitchFamily="2" charset="-122"/>
                <a:cs typeface="+mn-cs"/>
              </a:rPr>
              <a:t>1</a:t>
            </a:r>
            <a:r>
              <a:rPr lang="zh-CN" altLang="en-US" sz="1200" b="1" i="0" kern="1200" dirty="0">
                <a:solidFill>
                  <a:schemeClr val="tx1"/>
                </a:solidFill>
                <a:effectLst/>
                <a:latin typeface="Calibri" panose="020F0502020204030204" pitchFamily="34" charset="0"/>
                <a:ea typeface="宋体" panose="02010600030101010101" pitchFamily="2" charset="-122"/>
                <a:cs typeface="+mn-cs"/>
              </a:rPr>
              <a:t>）如何告诉远程机器我们要调用</a:t>
            </a:r>
            <a:r>
              <a:rPr lang="en-US" altLang="zh-CN" sz="1200" b="1" i="0" kern="1200" dirty="0" err="1">
                <a:solidFill>
                  <a:schemeClr val="tx1"/>
                </a:solidFill>
                <a:effectLst/>
                <a:latin typeface="Calibri" panose="020F0502020204030204" pitchFamily="34" charset="0"/>
                <a:ea typeface="宋体" panose="02010600030101010101" pitchFamily="2" charset="-122"/>
                <a:cs typeface="+mn-cs"/>
              </a:rPr>
              <a:t>Mutiply</a:t>
            </a:r>
            <a:r>
              <a:rPr lang="en-US" altLang="zh-CN" sz="1200" b="1" i="0" kern="1200" dirty="0">
                <a:solidFill>
                  <a:schemeClr val="tx1"/>
                </a:solidFill>
                <a:effectLst/>
                <a:latin typeface="Calibri" panose="020F0502020204030204" pitchFamily="34" charset="0"/>
                <a:ea typeface="宋体" panose="02010600030101010101" pitchFamily="2" charset="-122"/>
                <a:cs typeface="+mn-cs"/>
              </a:rPr>
              <a:t>?</a:t>
            </a:r>
          </a:p>
          <a:p>
            <a:r>
              <a:rPr lang="en-US" altLang="zh-CN" sz="1200" b="1" i="0" kern="1200" dirty="0">
                <a:solidFill>
                  <a:schemeClr val="tx1"/>
                </a:solidFill>
                <a:effectLst/>
                <a:latin typeface="Calibri" panose="020F0502020204030204" pitchFamily="34" charset="0"/>
                <a:ea typeface="宋体" panose="02010600030101010101" pitchFamily="2" charset="-122"/>
                <a:cs typeface="+mn-cs"/>
              </a:rPr>
              <a:t>(2) </a:t>
            </a:r>
            <a:r>
              <a:rPr lang="zh-CN" altLang="en-US" sz="1200" b="1" i="0" kern="1200" dirty="0" smtClean="0">
                <a:solidFill>
                  <a:schemeClr val="tx1"/>
                </a:solidFill>
                <a:effectLst/>
                <a:latin typeface="Calibri" panose="020F0502020204030204" pitchFamily="34" charset="0"/>
                <a:ea typeface="宋体" panose="02010600030101010101" pitchFamily="2" charset="-122"/>
                <a:cs typeface="+mn-cs"/>
              </a:rPr>
              <a:t>如何把参数</a:t>
            </a:r>
            <a:r>
              <a:rPr lang="zh-CN" altLang="en-US" sz="1200" b="1" i="0" kern="1200" dirty="0">
                <a:solidFill>
                  <a:schemeClr val="tx1"/>
                </a:solidFill>
                <a:effectLst/>
                <a:latin typeface="Calibri" panose="020F0502020204030204" pitchFamily="34" charset="0"/>
                <a:ea typeface="宋体" panose="02010600030101010101" pitchFamily="2" charset="-122"/>
                <a:cs typeface="+mn-cs"/>
              </a:rPr>
              <a:t>传给远程的函数？</a:t>
            </a:r>
            <a:endParaRPr lang="en-US" altLang="zh-CN" sz="1200" b="1" i="0" kern="1200" dirty="0">
              <a:solidFill>
                <a:schemeClr val="tx1"/>
              </a:solidFill>
              <a:effectLst/>
              <a:latin typeface="Calibri" panose="020F0502020204030204" pitchFamily="34" charset="0"/>
              <a:ea typeface="宋体" panose="02010600030101010101" pitchFamily="2" charset="-122"/>
              <a:cs typeface="+mn-cs"/>
            </a:endParaRPr>
          </a:p>
          <a:p>
            <a:r>
              <a:rPr lang="zh-CN" altLang="en-US" sz="1200" b="1" i="0" kern="1200" dirty="0">
                <a:solidFill>
                  <a:schemeClr val="tx1"/>
                </a:solidFill>
                <a:effectLst/>
                <a:latin typeface="Calibri" panose="020F0502020204030204" pitchFamily="34" charset="0"/>
                <a:ea typeface="宋体" panose="02010600030101010101" pitchFamily="2" charset="-122"/>
                <a:cs typeface="+mn-cs"/>
              </a:rPr>
              <a:t>（</a:t>
            </a:r>
            <a:r>
              <a:rPr lang="en-US" altLang="zh-CN" sz="1200" b="1" i="0" kern="1200" dirty="0">
                <a:solidFill>
                  <a:schemeClr val="tx1"/>
                </a:solidFill>
                <a:effectLst/>
                <a:latin typeface="Calibri" panose="020F0502020204030204" pitchFamily="34" charset="0"/>
                <a:ea typeface="宋体" panose="02010600030101010101" pitchFamily="2" charset="-122"/>
                <a:cs typeface="+mn-cs"/>
              </a:rPr>
              <a:t>3</a:t>
            </a:r>
            <a:r>
              <a:rPr lang="zh-CN" altLang="en-US" sz="1200" b="1" i="0" kern="1200" dirty="0">
                <a:solidFill>
                  <a:schemeClr val="tx1"/>
                </a:solidFill>
                <a:effectLst/>
                <a:latin typeface="Calibri" panose="020F0502020204030204" pitchFamily="34" charset="0"/>
                <a:ea typeface="宋体" panose="02010600030101010101" pitchFamily="2" charset="-122"/>
                <a:cs typeface="+mn-cs"/>
              </a:rPr>
              <a:t>）网络传输问题如何解决？利用网络传输层</a:t>
            </a:r>
            <a:r>
              <a:rPr lang="en-US" altLang="zh-CN" sz="1200" b="1" i="0" kern="1200" dirty="0">
                <a:solidFill>
                  <a:schemeClr val="tx1"/>
                </a:solidFill>
                <a:effectLst/>
                <a:latin typeface="Calibri" panose="020F0502020204030204" pitchFamily="34" charset="0"/>
                <a:ea typeface="宋体" panose="02010600030101010101" pitchFamily="2" charset="-122"/>
                <a:cs typeface="+mn-cs"/>
              </a:rPr>
              <a:t>TCP</a:t>
            </a:r>
            <a:r>
              <a:rPr lang="zh-CN" altLang="en-US" sz="1200" b="1" i="0" kern="1200" dirty="0">
                <a:solidFill>
                  <a:schemeClr val="tx1"/>
                </a:solidFill>
                <a:effectLst/>
                <a:latin typeface="Calibri" panose="020F0502020204030204" pitchFamily="34" charset="0"/>
                <a:ea typeface="宋体" panose="02010600030101010101" pitchFamily="2" charset="-122"/>
                <a:cs typeface="+mn-cs"/>
              </a:rPr>
              <a:t>协议</a:t>
            </a:r>
            <a:r>
              <a:rPr lang="zh-CN" altLang="en-US" dirty="0"/>
              <a:t/>
            </a:r>
            <a:br>
              <a:rPr lang="zh-CN" altLang="en-US" dirty="0"/>
            </a:br>
            <a:r>
              <a:rPr lang="zh-CN" altLang="en-US" dirty="0"/>
              <a:t/>
            </a:r>
            <a:br>
              <a:rPr lang="zh-CN" altLang="en-US" dirty="0"/>
            </a:br>
            <a:endParaRPr lang="zh-CN" altLang="en-US" dirty="0"/>
          </a:p>
        </p:txBody>
      </p:sp>
      <p:sp>
        <p:nvSpPr>
          <p:cNvPr id="4" name="灯片编号占位符 3"/>
          <p:cNvSpPr>
            <a:spLocks noGrp="1"/>
          </p:cNvSpPr>
          <p:nvPr>
            <p:ph type="sldNum" sz="quarter" idx="10"/>
          </p:nvPr>
        </p:nvSpPr>
        <p:spPr/>
        <p:txBody>
          <a:bodyPr/>
          <a:lstStyle/>
          <a:p>
            <a:pPr>
              <a:defRPr/>
            </a:pPr>
            <a:fld id="{8A12770E-DD04-415E-AC77-B6ACD551064F}" type="slidenum">
              <a:rPr lang="zh-CN" altLang="en-US" smtClean="0"/>
              <a:pPr>
                <a:defRPr/>
              </a:pPr>
              <a:t>33</a:t>
            </a:fld>
            <a:endParaRPr lang="en-US"/>
          </a:p>
        </p:txBody>
      </p:sp>
    </p:spTree>
    <p:extLst>
      <p:ext uri="{BB962C8B-B14F-4D97-AF65-F5344CB8AC3E}">
        <p14:creationId xmlns:p14="http://schemas.microsoft.com/office/powerpoint/2010/main" val="2899634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CB0A8FD0-555D-4F06-B3EA-C943F926AEA6}"/>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ECFF1A42-803A-4FC7-9777-0CE0258172F5}"/>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panose="02020603050405020304" pitchFamily="18" charset="0"/>
              </a:rPr>
              <a:t>login.jsp</a:t>
            </a:r>
            <a:r>
              <a:rPr lang="zh-CN" altLang="en-US">
                <a:latin typeface="Times" panose="02020603050405020304" pitchFamily="18" charset="0"/>
              </a:rPr>
              <a:t>可以使用</a:t>
            </a:r>
            <a:r>
              <a:rPr lang="en-US" altLang="zh-CN">
                <a:latin typeface="Times" panose="02020603050405020304" pitchFamily="18" charset="0"/>
              </a:rPr>
              <a:t>jsp</a:t>
            </a:r>
            <a:r>
              <a:rPr lang="zh-CN" altLang="en-US">
                <a:latin typeface="Times" panose="02020603050405020304" pitchFamily="18" charset="0"/>
              </a:rPr>
              <a:t>的行为标签</a:t>
            </a:r>
            <a:r>
              <a:rPr lang="en-US" altLang="zh-CN">
                <a:latin typeface="Times" panose="02020603050405020304" pitchFamily="18" charset="0"/>
              </a:rPr>
              <a:t>&lt;jsp:setProperty /&gt;</a:t>
            </a:r>
            <a:r>
              <a:rPr lang="zh-CN" altLang="en-US">
                <a:latin typeface="Times" panose="02020603050405020304" pitchFamily="18" charset="0"/>
              </a:rPr>
              <a:t>来给</a:t>
            </a:r>
            <a:r>
              <a:rPr lang="en-US" altLang="zh-CN">
                <a:latin typeface="Times" panose="02020603050405020304" pitchFamily="18" charset="0"/>
              </a:rPr>
              <a:t>loginbean.java</a:t>
            </a:r>
            <a:r>
              <a:rPr lang="zh-CN" altLang="en-US">
                <a:latin typeface="Times" panose="02020603050405020304" pitchFamily="18" charset="0"/>
              </a:rPr>
              <a:t>赋值 </a:t>
            </a:r>
          </a:p>
        </p:txBody>
      </p:sp>
    </p:spTree>
    <p:extLst>
      <p:ext uri="{BB962C8B-B14F-4D97-AF65-F5344CB8AC3E}">
        <p14:creationId xmlns:p14="http://schemas.microsoft.com/office/powerpoint/2010/main" val="1055667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F15B49ED-6085-43F0-AA06-ACCD7B06DC32}"/>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66346D70-96A4-4BB0-93CB-8F26A8FB81A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Times" panose="02020603050405020304" pitchFamily="18" charset="0"/>
              </a:rPr>
              <a:t>用</a:t>
            </a:r>
            <a:r>
              <a:rPr lang="en-US" altLang="zh-CN">
                <a:latin typeface="Times" panose="02020603050405020304" pitchFamily="18" charset="0"/>
              </a:rPr>
              <a:t>jsp</a:t>
            </a:r>
            <a:r>
              <a:rPr lang="zh-CN" altLang="en-US">
                <a:latin typeface="Times" panose="02020603050405020304" pitchFamily="18" charset="0"/>
              </a:rPr>
              <a:t>作为视图。</a:t>
            </a:r>
            <a:r>
              <a:rPr lang="en-US" altLang="zh-CN">
                <a:latin typeface="Times" panose="02020603050405020304" pitchFamily="18" charset="0"/>
              </a:rPr>
              <a:t>Servlet</a:t>
            </a:r>
            <a:r>
              <a:rPr lang="zh-CN" altLang="en-US">
                <a:latin typeface="Times" panose="02020603050405020304" pitchFamily="18" charset="0"/>
              </a:rPr>
              <a:t>作为控制器，处理客户端传来的请求。</a:t>
            </a:r>
            <a:r>
              <a:rPr lang="en-US" altLang="zh-CN">
                <a:latin typeface="Times" panose="02020603050405020304" pitchFamily="18" charset="0"/>
              </a:rPr>
              <a:t>Javabean</a:t>
            </a:r>
            <a:r>
              <a:rPr lang="zh-CN" altLang="en-US">
                <a:latin typeface="Times" panose="02020603050405020304" pitchFamily="18" charset="0"/>
              </a:rPr>
              <a:t>作为模型。封装用户提交过来的数据。做一个用户登录程序，一般原理是客户请求</a:t>
            </a:r>
            <a:r>
              <a:rPr lang="en-US" altLang="zh-CN">
                <a:latin typeface="Times" panose="02020603050405020304" pitchFamily="18" charset="0"/>
              </a:rPr>
              <a:t>jsp</a:t>
            </a:r>
            <a:r>
              <a:rPr lang="zh-CN" altLang="en-US">
                <a:latin typeface="Times" panose="02020603050405020304" pitchFamily="18" charset="0"/>
              </a:rPr>
              <a:t>页面，</a:t>
            </a:r>
            <a:r>
              <a:rPr lang="en-US" altLang="zh-CN">
                <a:latin typeface="Times" panose="02020603050405020304" pitchFamily="18" charset="0"/>
              </a:rPr>
              <a:t>javabean</a:t>
            </a:r>
            <a:r>
              <a:rPr lang="zh-CN" altLang="en-US">
                <a:latin typeface="Times" panose="02020603050405020304" pitchFamily="18" charset="0"/>
              </a:rPr>
              <a:t>从数据库的到的数据和客户端</a:t>
            </a:r>
            <a:r>
              <a:rPr lang="en-US" altLang="zh-CN">
                <a:latin typeface="Times" panose="02020603050405020304" pitchFamily="18" charset="0"/>
              </a:rPr>
              <a:t>jsp</a:t>
            </a:r>
            <a:r>
              <a:rPr lang="zh-CN" altLang="en-US">
                <a:latin typeface="Times" panose="02020603050405020304" pitchFamily="18" charset="0"/>
              </a:rPr>
              <a:t>传来的数据进行匹配，看看有没有这个数据，如果没有就显示登陆失败，有的话就显示登陆成功 </a:t>
            </a:r>
          </a:p>
        </p:txBody>
      </p:sp>
    </p:spTree>
    <p:extLst>
      <p:ext uri="{BB962C8B-B14F-4D97-AF65-F5344CB8AC3E}">
        <p14:creationId xmlns:p14="http://schemas.microsoft.com/office/powerpoint/2010/main" val="3426098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altLang="zh-CN" sz="2800" smtClean="0"/>
              <a:t>Christopher Alexander:</a:t>
            </a:r>
            <a:r>
              <a:rPr lang="zh-CN" altLang="en-US" sz="2800" smtClean="0"/>
              <a:t>在哈弗大学获得了建筑学博士学位，这是有史以来哈弗大学的第一个建筑学博士，</a:t>
            </a:r>
            <a:r>
              <a:rPr lang="en-US" altLang="zh-CN" sz="2800" smtClean="0"/>
              <a:t>1963</a:t>
            </a:r>
            <a:r>
              <a:rPr lang="zh-CN" altLang="en-US" sz="2800" smtClean="0"/>
              <a:t>年，称为加州大学伯克利分校的建筑学教授，被广泛认为是电脑科学领域的模式语言之父。主要著作包括：</a:t>
            </a:r>
            <a:r>
              <a:rPr lang="en-US" altLang="zh-CN" sz="2800" smtClean="0"/>
              <a:t>《</a:t>
            </a:r>
            <a:r>
              <a:rPr lang="zh-CN" altLang="en-US" sz="2800" smtClean="0"/>
              <a:t>建筑的永恒之道</a:t>
            </a:r>
            <a:r>
              <a:rPr lang="en-US" altLang="zh-CN" sz="2800" smtClean="0"/>
              <a:t>》</a:t>
            </a:r>
            <a:r>
              <a:rPr lang="zh-CN" altLang="en-US" sz="2800" smtClean="0"/>
              <a:t>，</a:t>
            </a:r>
            <a:r>
              <a:rPr lang="en-US" altLang="zh-CN" sz="2800" smtClean="0"/>
              <a:t>《</a:t>
            </a:r>
            <a:r>
              <a:rPr lang="zh-CN" altLang="en-US" sz="2800" smtClean="0"/>
              <a:t>建筑模式语言</a:t>
            </a:r>
            <a:r>
              <a:rPr lang="en-US" altLang="zh-CN" sz="2800" smtClean="0"/>
              <a:t>》</a:t>
            </a:r>
          </a:p>
          <a:p>
            <a:endParaRPr lang="zh-CN" altLang="en-US"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0D85CB4-72AA-4EC9-A831-1DAA86B7A986}" type="slidenum">
              <a:rPr lang="zh-CN" altLang="en-US" smtClean="0"/>
              <a:pPr/>
              <a:t>41</a:t>
            </a:fld>
            <a:endParaRPr lang="zh-CN" altLang="en-US" smtClean="0"/>
          </a:p>
        </p:txBody>
      </p:sp>
    </p:spTree>
    <p:extLst>
      <p:ext uri="{BB962C8B-B14F-4D97-AF65-F5344CB8AC3E}">
        <p14:creationId xmlns:p14="http://schemas.microsoft.com/office/powerpoint/2010/main" val="2484525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592BB89-BF0D-44A7-B1AA-07ADDCB2D9BB}" type="slidenum">
              <a:rPr lang="zh-CN" altLang="en-US" smtClean="0"/>
              <a:pPr/>
              <a:t>44</a:t>
            </a:fld>
            <a:endParaRPr lang="zh-CN" altLang="en-US" smtClean="0"/>
          </a:p>
        </p:txBody>
      </p:sp>
    </p:spTree>
    <p:extLst>
      <p:ext uri="{BB962C8B-B14F-4D97-AF65-F5344CB8AC3E}">
        <p14:creationId xmlns:p14="http://schemas.microsoft.com/office/powerpoint/2010/main" val="2830182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zh-CN" altLang="en-US" smtClean="0"/>
              <a:t>现有的天庭秩序是系统的最高抽象层</a:t>
            </a:r>
          </a:p>
          <a:p>
            <a:pPr lvl="1" eaLnBrk="1" hangingPunct="1"/>
            <a:r>
              <a:rPr lang="zh-CN" altLang="en-US" smtClean="0"/>
              <a:t>弼马温这个职位只是具体的实现层</a:t>
            </a:r>
          </a:p>
          <a:p>
            <a:pPr lvl="1" eaLnBrk="1" hangingPunct="1"/>
            <a:r>
              <a:rPr lang="zh-CN" altLang="en-US" smtClean="0"/>
              <a:t>招安的关键就是不允许更改现有的天庭秩序，但是允许将妖猴纳入到文武百官中，从而扩展了这一秩序的具体实现</a:t>
            </a:r>
          </a:p>
          <a:p>
            <a:endParaRPr lang="zh-CN" altLang="en-US" smtClean="0"/>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C09EEF2-82BD-40CE-8FBD-62DE89B78A75}" type="slidenum">
              <a:rPr lang="zh-CN" altLang="en-US" smtClean="0"/>
              <a:pPr/>
              <a:t>65</a:t>
            </a:fld>
            <a:endParaRPr lang="zh-CN" altLang="en-US" smtClean="0"/>
          </a:p>
        </p:txBody>
      </p:sp>
    </p:spTree>
    <p:extLst>
      <p:ext uri="{BB962C8B-B14F-4D97-AF65-F5344CB8AC3E}">
        <p14:creationId xmlns:p14="http://schemas.microsoft.com/office/powerpoint/2010/main" val="2890499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zh-CN" altLang="en-US" smtClean="0"/>
              <a:t>比如</a:t>
            </a:r>
            <a:r>
              <a:rPr lang="en-US" altLang="zh-CN" smtClean="0"/>
              <a:t>Bridge</a:t>
            </a:r>
            <a:r>
              <a:rPr lang="zh-CN" altLang="en-US" smtClean="0"/>
              <a:t>桥梁模式：将抽象部分和实现部分分别封装，可以分别独立变化</a:t>
            </a:r>
          </a:p>
          <a:p>
            <a:endParaRPr lang="zh-CN" altLang="en-US" smtClean="0"/>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D74A60A-56BF-4D75-BE02-DF3BC04E891F}" type="slidenum">
              <a:rPr lang="zh-CN" altLang="en-US" smtClean="0"/>
              <a:pPr/>
              <a:t>66</a:t>
            </a:fld>
            <a:endParaRPr lang="zh-CN" altLang="en-US" smtClean="0"/>
          </a:p>
        </p:txBody>
      </p:sp>
    </p:spTree>
    <p:extLst>
      <p:ext uri="{BB962C8B-B14F-4D97-AF65-F5344CB8AC3E}">
        <p14:creationId xmlns:p14="http://schemas.microsoft.com/office/powerpoint/2010/main" val="2479347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zh-CN" altLang="en-US" sz="2400" dirty="0" smtClean="0"/>
              <a:t>子类适用的地方不要求父类一定能适用</a:t>
            </a:r>
          </a:p>
          <a:p>
            <a:pPr eaLnBrk="1" hangingPunct="1">
              <a:defRPr/>
            </a:pPr>
            <a:endParaRPr lang="en-US" altLang="zh-CN" dirty="0" smtClean="0"/>
          </a:p>
          <a:p>
            <a:pPr eaLnBrk="1" hangingPunct="1">
              <a:defRPr/>
            </a:pPr>
            <a:r>
              <a:rPr lang="zh-CN" altLang="en-US" dirty="0" smtClean="0"/>
              <a:t>墨子又说</a:t>
            </a:r>
          </a:p>
          <a:p>
            <a:pPr lvl="1" eaLnBrk="1" hangingPunct="1">
              <a:defRPr/>
            </a:pPr>
            <a:r>
              <a:rPr lang="zh-CN" altLang="en-US" dirty="0" smtClean="0"/>
              <a:t>“娣，美人也，爱娣，非爱美人也</a:t>
            </a:r>
            <a:r>
              <a:rPr lang="en-US" altLang="zh-CN" dirty="0" smtClean="0"/>
              <a:t>......</a:t>
            </a:r>
            <a:r>
              <a:rPr lang="zh-CN" altLang="en-US" dirty="0" smtClean="0"/>
              <a:t>盗，人也，恶盗，非恶人也”</a:t>
            </a:r>
          </a:p>
          <a:p>
            <a:pPr lvl="1" eaLnBrk="1" hangingPunct="1">
              <a:defRPr/>
            </a:pPr>
            <a:r>
              <a:rPr lang="zh-CN" altLang="en-US" dirty="0" smtClean="0"/>
              <a:t>妹妹是美女，哥哥喜欢妹妹，并不是因为喜欢美女</a:t>
            </a:r>
          </a:p>
          <a:p>
            <a:pPr lvl="1" eaLnBrk="1" hangingPunct="1">
              <a:defRPr/>
            </a:pPr>
            <a:r>
              <a:rPr lang="zh-CN" altLang="en-US" dirty="0" smtClean="0"/>
              <a:t>小偷是人，讨厌小偷，并不讨厌所有人</a:t>
            </a:r>
          </a:p>
          <a:p>
            <a:endParaRPr lang="zh-CN" altLang="en-US" dirty="0"/>
          </a:p>
        </p:txBody>
      </p:sp>
      <p:sp>
        <p:nvSpPr>
          <p:cNvPr id="4" name="灯片编号占位符 3"/>
          <p:cNvSpPr>
            <a:spLocks noGrp="1"/>
          </p:cNvSpPr>
          <p:nvPr>
            <p:ph type="sldNum" sz="quarter" idx="10"/>
          </p:nvPr>
        </p:nvSpPr>
        <p:spPr/>
        <p:txBody>
          <a:bodyPr/>
          <a:lstStyle/>
          <a:p>
            <a:pPr>
              <a:defRPr/>
            </a:pPr>
            <a:fld id="{DEE2F0B9-8EBE-4BFA-81EB-ED3E6BD6DC19}" type="slidenum">
              <a:rPr lang="zh-CN" altLang="en-US" smtClean="0"/>
              <a:pPr>
                <a:defRPr/>
              </a:pPr>
              <a:t>77</a:t>
            </a:fld>
            <a:endParaRPr lang="zh-CN" altLang="en-US"/>
          </a:p>
        </p:txBody>
      </p:sp>
    </p:spTree>
    <p:extLst>
      <p:ext uri="{BB962C8B-B14F-4D97-AF65-F5344CB8AC3E}">
        <p14:creationId xmlns:p14="http://schemas.microsoft.com/office/powerpoint/2010/main" val="3838677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a:noFill/>
        </p:spPr>
        <p:txBody>
          <a:bodyPr/>
          <a:lstStyle/>
          <a:p>
            <a:endParaRPr lang="zh-CN" altLang="en-US" dirty="0"/>
          </a:p>
        </p:txBody>
      </p:sp>
      <p:sp>
        <p:nvSpPr>
          <p:cNvPr id="1024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2DA7591-208F-4D5C-90A5-A477C4BF8369}" type="slidenum">
              <a:rPr lang="zh-CN" altLang="en-US" smtClean="0"/>
              <a:pPr/>
              <a:t>5</a:t>
            </a:fld>
            <a:endParaRPr lang="en-US" altLang="zh-CN"/>
          </a:p>
        </p:txBody>
      </p:sp>
    </p:spTree>
    <p:extLst>
      <p:ext uri="{BB962C8B-B14F-4D97-AF65-F5344CB8AC3E}">
        <p14:creationId xmlns:p14="http://schemas.microsoft.com/office/powerpoint/2010/main" val="3584900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eaLnBrk="1" hangingPunct="1">
              <a:defRPr/>
            </a:pPr>
            <a:r>
              <a:rPr lang="zh-CN" altLang="en-US" dirty="0" smtClean="0">
                <a:solidFill>
                  <a:srgbClr val="00CC00"/>
                </a:solidFill>
              </a:rPr>
              <a:t>使民无知</a:t>
            </a:r>
            <a:r>
              <a:rPr lang="zh-CN" altLang="en-US" dirty="0" smtClean="0"/>
              <a:t>：“是以圣人之治，虚其心，实其腹，弱其志，常使民无知无欲”</a:t>
            </a:r>
          </a:p>
          <a:p>
            <a:pPr lvl="1" eaLnBrk="1" hangingPunct="1">
              <a:defRPr/>
            </a:pPr>
            <a:r>
              <a:rPr lang="zh-CN" altLang="en-US" dirty="0" smtClean="0">
                <a:solidFill>
                  <a:srgbClr val="00CC00"/>
                </a:solidFill>
              </a:rPr>
              <a:t>老死不相往来</a:t>
            </a:r>
            <a:r>
              <a:rPr lang="zh-CN" altLang="en-US" dirty="0" smtClean="0"/>
              <a:t>：“小国寡民</a:t>
            </a:r>
            <a:r>
              <a:rPr lang="en-US" altLang="zh-CN" dirty="0" smtClean="0"/>
              <a:t>...</a:t>
            </a:r>
            <a:r>
              <a:rPr lang="zh-CN" altLang="en-US" dirty="0" smtClean="0"/>
              <a:t>邻国相望，鸡犬之声相闻，民至老死，不相往来”</a:t>
            </a:r>
          </a:p>
          <a:p>
            <a:endParaRPr lang="zh-CN" altLang="en-US" dirty="0"/>
          </a:p>
        </p:txBody>
      </p:sp>
      <p:sp>
        <p:nvSpPr>
          <p:cNvPr id="4" name="灯片编号占位符 3"/>
          <p:cNvSpPr>
            <a:spLocks noGrp="1"/>
          </p:cNvSpPr>
          <p:nvPr>
            <p:ph type="sldNum" sz="quarter" idx="10"/>
          </p:nvPr>
        </p:nvSpPr>
        <p:spPr/>
        <p:txBody>
          <a:bodyPr/>
          <a:lstStyle/>
          <a:p>
            <a:pPr>
              <a:defRPr/>
            </a:pPr>
            <a:fld id="{DEE2F0B9-8EBE-4BFA-81EB-ED3E6BD6DC19}" type="slidenum">
              <a:rPr lang="zh-CN" altLang="en-US" smtClean="0"/>
              <a:pPr>
                <a:defRPr/>
              </a:pPr>
              <a:t>96</a:t>
            </a:fld>
            <a:endParaRPr lang="zh-CN" altLang="en-US"/>
          </a:p>
        </p:txBody>
      </p:sp>
    </p:spTree>
    <p:extLst>
      <p:ext uri="{BB962C8B-B14F-4D97-AF65-F5344CB8AC3E}">
        <p14:creationId xmlns:p14="http://schemas.microsoft.com/office/powerpoint/2010/main" val="2405618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EE2F0B9-8EBE-4BFA-81EB-ED3E6BD6DC19}" type="slidenum">
              <a:rPr lang="zh-CN" altLang="en-US" smtClean="0"/>
              <a:pPr>
                <a:defRPr/>
              </a:pPr>
              <a:t>103</a:t>
            </a:fld>
            <a:endParaRPr lang="zh-CN" altLang="en-US"/>
          </a:p>
        </p:txBody>
      </p:sp>
    </p:spTree>
    <p:extLst>
      <p:ext uri="{BB962C8B-B14F-4D97-AF65-F5344CB8AC3E}">
        <p14:creationId xmlns:p14="http://schemas.microsoft.com/office/powerpoint/2010/main" val="1736199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eaLnBrk="1" hangingPunct="1">
              <a:defRPr/>
            </a:pPr>
            <a:r>
              <a:rPr lang="zh-CN" altLang="en-US" dirty="0" smtClean="0"/>
              <a:t>战场瞬息万变，孔明不能处处临场指挥</a:t>
            </a:r>
          </a:p>
          <a:p>
            <a:pPr lvl="1" eaLnBrk="1" hangingPunct="1">
              <a:defRPr/>
            </a:pPr>
            <a:r>
              <a:rPr lang="zh-CN" altLang="en-US" dirty="0" smtClean="0"/>
              <a:t>在这个故事里，命令模式把命令的设计者诸葛亮、调用者杨仪、马岱和执行者魏延完全分割开，互相可以灵活变化</a:t>
            </a:r>
          </a:p>
          <a:p>
            <a:pPr lvl="1" eaLnBrk="1" hangingPunct="1">
              <a:defRPr/>
            </a:pPr>
            <a:r>
              <a:rPr lang="zh-CN" altLang="en-US" dirty="0" smtClean="0"/>
              <a:t>命令由诸葛亮设计并封装，交由杨仪、马岱等待时机成熟时调用，调用结果就是命令的接收者魏延中计</a:t>
            </a:r>
          </a:p>
          <a:p>
            <a:endParaRPr lang="zh-CN" altLang="en-US" dirty="0"/>
          </a:p>
        </p:txBody>
      </p:sp>
      <p:sp>
        <p:nvSpPr>
          <p:cNvPr id="4" name="灯片编号占位符 3"/>
          <p:cNvSpPr>
            <a:spLocks noGrp="1"/>
          </p:cNvSpPr>
          <p:nvPr>
            <p:ph type="sldNum" sz="quarter" idx="10"/>
          </p:nvPr>
        </p:nvSpPr>
        <p:spPr/>
        <p:txBody>
          <a:bodyPr/>
          <a:lstStyle/>
          <a:p>
            <a:pPr>
              <a:defRPr/>
            </a:pPr>
            <a:fld id="{DEE2F0B9-8EBE-4BFA-81EB-ED3E6BD6DC19}" type="slidenum">
              <a:rPr lang="zh-CN" altLang="en-US" smtClean="0"/>
              <a:pPr>
                <a:defRPr/>
              </a:pPr>
              <a:t>104</a:t>
            </a:fld>
            <a:endParaRPr lang="zh-CN" altLang="en-US"/>
          </a:p>
        </p:txBody>
      </p:sp>
    </p:spTree>
    <p:extLst>
      <p:ext uri="{BB962C8B-B14F-4D97-AF65-F5344CB8AC3E}">
        <p14:creationId xmlns:p14="http://schemas.microsoft.com/office/powerpoint/2010/main" val="3254303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3D8D5560-583C-4653-99AB-EAD093A5A08A}"/>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10FA5E0D-1404-4E14-AA8F-33199C4A09FF}" type="slidenum">
              <a:rPr lang="en-US" altLang="zh-CN" sz="2400">
                <a:latin typeface="Arial" panose="020B0604020202020204" pitchFamily="34" charset="0"/>
              </a:rPr>
              <a:pPr eaLnBrk="1" hangingPunct="1">
                <a:spcBef>
                  <a:spcPct val="0"/>
                </a:spcBef>
              </a:pPr>
              <a:t>109</a:t>
            </a:fld>
            <a:endParaRPr lang="en-US" altLang="zh-CN" sz="2400">
              <a:latin typeface="Arial" panose="020B0604020202020204" pitchFamily="34" charset="0"/>
            </a:endParaRPr>
          </a:p>
        </p:txBody>
      </p:sp>
      <p:sp>
        <p:nvSpPr>
          <p:cNvPr id="49155" name="Text Box 2">
            <a:extLst>
              <a:ext uri="{FF2B5EF4-FFF2-40B4-BE49-F238E27FC236}">
                <a16:creationId xmlns:a16="http://schemas.microsoft.com/office/drawing/2014/main" id="{B5DB188A-5EB4-4844-B87E-72F3AAE8082C}"/>
              </a:ext>
            </a:extLst>
          </p:cNvPr>
          <p:cNvSpPr txBox="1">
            <a:spLocks noChangeArrowheads="1"/>
          </p:cNvSpPr>
          <p:nvPr/>
        </p:nvSpPr>
        <p:spPr bwMode="auto">
          <a:xfrm>
            <a:off x="381000" y="1212850"/>
            <a:ext cx="1905000" cy="297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50000"/>
              </a:spcBef>
            </a:pPr>
            <a:r>
              <a:rPr lang="en-US" altLang="zh-CN" sz="1000">
                <a:latin typeface="ZapfHumnst BT" pitchFamily="34" charset="0"/>
              </a:rPr>
              <a:t>The architecture produced during Architectural Analysis is the “on the back of a paper napkin” architecture.  It is the definition of the conceptual architecture. </a:t>
            </a:r>
          </a:p>
          <a:p>
            <a:pPr>
              <a:spcBef>
                <a:spcPct val="50000"/>
              </a:spcBef>
            </a:pPr>
            <a:r>
              <a:rPr lang="en-US" altLang="zh-CN" sz="1000">
                <a:latin typeface="ZapfHumnst BT" pitchFamily="34" charset="0"/>
              </a:rPr>
              <a:t>Architectural Analysis may be performed during Inception, but it is definitely done in early Elaboration.</a:t>
            </a:r>
          </a:p>
          <a:p>
            <a:pPr>
              <a:spcBef>
                <a:spcPct val="50000"/>
              </a:spcBef>
            </a:pPr>
            <a:r>
              <a:rPr lang="en-US" altLang="zh-CN" sz="1000">
                <a:latin typeface="ZapfHumnst BT" pitchFamily="34" charset="0"/>
              </a:rPr>
              <a:t>Starting with Architectural Analysis may make the course look like using a top-down approach. Tell that this is not the case, but that a good architecture supporting all requirements is key for good software development.</a:t>
            </a:r>
            <a:endParaRPr lang="en-US" altLang="zh-CN" sz="1000">
              <a:latin typeface="Arial" panose="020B0604020202020204" pitchFamily="34" charset="0"/>
            </a:endParaRPr>
          </a:p>
        </p:txBody>
      </p:sp>
      <p:sp>
        <p:nvSpPr>
          <p:cNvPr id="49156" name="Rectangle 3">
            <a:extLst>
              <a:ext uri="{FF2B5EF4-FFF2-40B4-BE49-F238E27FC236}">
                <a16:creationId xmlns:a16="http://schemas.microsoft.com/office/drawing/2014/main" id="{61161C0A-1E9C-4D8F-A963-FDE8ABF4690F}"/>
              </a:ext>
            </a:extLst>
          </p:cNvPr>
          <p:cNvSpPr>
            <a:spLocks noGrp="1" noRot="1" noChangeAspect="1" noChangeArrowheads="1" noTextEdit="1"/>
          </p:cNvSpPr>
          <p:nvPr>
            <p:ph type="sldImg"/>
          </p:nvPr>
        </p:nvSpPr>
        <p:spPr>
          <a:xfrm>
            <a:off x="2551113" y="831850"/>
            <a:ext cx="4040187" cy="3030538"/>
          </a:xfrm>
          <a:ln/>
        </p:spPr>
      </p:sp>
      <p:sp>
        <p:nvSpPr>
          <p:cNvPr id="49157" name="Rectangle 4">
            <a:extLst>
              <a:ext uri="{FF2B5EF4-FFF2-40B4-BE49-F238E27FC236}">
                <a16:creationId xmlns:a16="http://schemas.microsoft.com/office/drawing/2014/main" id="{1501E152-5221-496D-AE16-C80C57114C93}"/>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As you may recall, the above diagram illustrates the workflow that we are using in this course.  It is a tailored version of the Analysis and Design core workflow of the Rational Unified Process.  </a:t>
            </a:r>
          </a:p>
          <a:p>
            <a:pPr eaLnBrk="1" hangingPunct="1"/>
            <a:r>
              <a:rPr lang="en-US" altLang="zh-CN" sz="1000">
                <a:latin typeface="ZapfHumnst BT" pitchFamily="34" charset="0"/>
              </a:rPr>
              <a:t>Architectural Analysis is where we make an initial attempt at defining the pieces/parts of the system and their relationships, organizing these pieces/parts into well-defined layers with explicit dependencies, concentrating on the upper layers of the system.  This will be refined and the lower layers defined during Architectural Design.</a:t>
            </a:r>
          </a:p>
          <a:p>
            <a:pPr eaLnBrk="1" hangingPunct="1"/>
            <a:r>
              <a:rPr lang="en-US" altLang="zh-CN" sz="1000">
                <a:latin typeface="ZapfHumnst BT" pitchFamily="34" charset="0"/>
              </a:rPr>
              <a:t>Architectural Analysis is where the project (or the architect) decides how to run analysis. It is focused mostly on bounding the analysis effort in terms of agreed-upon architectural patterns and idioms, so that the ‘analysis’ work is not working so much from ‘first principles’.  Architectural Analysis is very much a configuring of Use-Case Analysis.</a:t>
            </a:r>
          </a:p>
          <a:p>
            <a:pPr eaLnBrk="1" hangingPunct="1"/>
            <a:r>
              <a:rPr lang="en-US" altLang="zh-CN" sz="1000">
                <a:latin typeface="ZapfHumnst BT" pitchFamily="34" charset="0"/>
              </a:rPr>
              <a:t>In Use-Case Analysis, we will expand on this architecture by identifying analysis classes from the requirements.  Then, in Architectural Design, the initial architecture is refined, and the lower architecture layers are defined, taking the implementation environment and any other implementation constraints, into account.</a:t>
            </a:r>
          </a:p>
          <a:p>
            <a:pPr eaLnBrk="1" hangingPunct="1"/>
            <a:r>
              <a:rPr lang="en-US" altLang="zh-CN" sz="1000">
                <a:latin typeface="ZapfHumnst BT" pitchFamily="34" charset="0"/>
              </a:rPr>
              <a:t>Architectural Analysis is usually done once per project by the software architect (or architecture team).</a:t>
            </a:r>
          </a:p>
          <a:p>
            <a:pPr eaLnBrk="1" hangingPunct="1"/>
            <a:r>
              <a:rPr lang="en-US" altLang="zh-CN" sz="1000">
                <a:latin typeface="ZapfHumnst BT" pitchFamily="34" charset="0"/>
              </a:rPr>
              <a:t>If the architectural risk is low, or there is not an experienced architect with experience in the domain, this activity can be skipped.</a:t>
            </a:r>
            <a:endParaRPr lang="en-US" altLang="zh-CN" sz="1000">
              <a:latin typeface="Times" panose="02020603050405020304" pitchFamily="18" charset="0"/>
            </a:endParaRPr>
          </a:p>
        </p:txBody>
      </p:sp>
    </p:spTree>
    <p:extLst>
      <p:ext uri="{BB962C8B-B14F-4D97-AF65-F5344CB8AC3E}">
        <p14:creationId xmlns:p14="http://schemas.microsoft.com/office/powerpoint/2010/main" val="28467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54F35B78-1C30-4897-9F21-43F07739DD95}"/>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D40D0EBC-F2F4-4690-894D-92C5C7E05A4F}" type="slidenum">
              <a:rPr lang="en-US" altLang="zh-CN" sz="2400">
                <a:latin typeface="Arial" panose="020B0604020202020204" pitchFamily="34" charset="0"/>
              </a:rPr>
              <a:pPr eaLnBrk="1" hangingPunct="1">
                <a:spcBef>
                  <a:spcPct val="0"/>
                </a:spcBef>
              </a:pPr>
              <a:t>110</a:t>
            </a:fld>
            <a:endParaRPr lang="en-US" altLang="zh-CN" sz="2400">
              <a:latin typeface="Arial" panose="020B0604020202020204" pitchFamily="34" charset="0"/>
            </a:endParaRPr>
          </a:p>
        </p:txBody>
      </p:sp>
      <p:sp>
        <p:nvSpPr>
          <p:cNvPr id="51203" name="Rectangle 2">
            <a:extLst>
              <a:ext uri="{FF2B5EF4-FFF2-40B4-BE49-F238E27FC236}">
                <a16:creationId xmlns:a16="http://schemas.microsoft.com/office/drawing/2014/main" id="{F872E1B4-A638-4859-8448-6537DE69CF41}"/>
              </a:ext>
            </a:extLst>
          </p:cNvPr>
          <p:cNvSpPr>
            <a:spLocks noGrp="1" noRot="1" noChangeAspect="1" noChangeArrowheads="1" noTextEdit="1"/>
          </p:cNvSpPr>
          <p:nvPr>
            <p:ph type="sldImg"/>
          </p:nvPr>
        </p:nvSpPr>
        <p:spPr>
          <a:xfrm>
            <a:off x="1143000" y="685800"/>
            <a:ext cx="4573588" cy="3430588"/>
          </a:xfrm>
          <a:ln/>
        </p:spPr>
      </p:sp>
      <p:sp>
        <p:nvSpPr>
          <p:cNvPr id="51204" name="Rectangle 3">
            <a:extLst>
              <a:ext uri="{FF2B5EF4-FFF2-40B4-BE49-F238E27FC236}">
                <a16:creationId xmlns:a16="http://schemas.microsoft.com/office/drawing/2014/main" id="{EB8B7344-3DA9-4E01-A01E-F5C61BF35498}"/>
              </a:ext>
            </a:extLst>
          </p:cNvPr>
          <p:cNvSpPr>
            <a:spLocks noGrp="1" noChangeArrowheads="1"/>
          </p:cNvSpPr>
          <p:nvPr>
            <p:ph type="body" idx="1"/>
          </p:nvPr>
        </p:nvSpPr>
        <p:spPr>
          <a:xfrm>
            <a:off x="685800" y="4344988"/>
            <a:ext cx="5486400" cy="41132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endParaRPr lang="zh-CN" altLang="zh-CN" dirty="0">
              <a:latin typeface="Times" panose="02020603050405020304" pitchFamily="18" charset="0"/>
            </a:endParaRPr>
          </a:p>
        </p:txBody>
      </p:sp>
    </p:spTree>
    <p:extLst>
      <p:ext uri="{BB962C8B-B14F-4D97-AF65-F5344CB8AC3E}">
        <p14:creationId xmlns:p14="http://schemas.microsoft.com/office/powerpoint/2010/main" val="1839304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52AA2B78-4FE3-4EDD-B119-7E5DF1325640}"/>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C99F18A1-D725-4993-998F-64968A669E4C}" type="slidenum">
              <a:rPr lang="en-US" altLang="zh-CN" sz="2400">
                <a:latin typeface="Arial" panose="020B0604020202020204" pitchFamily="34" charset="0"/>
              </a:rPr>
              <a:pPr eaLnBrk="1" hangingPunct="1">
                <a:spcBef>
                  <a:spcPct val="0"/>
                </a:spcBef>
              </a:pPr>
              <a:t>112</a:t>
            </a:fld>
            <a:endParaRPr lang="en-US" altLang="zh-CN" sz="2400">
              <a:latin typeface="Arial" panose="020B0604020202020204" pitchFamily="34" charset="0"/>
            </a:endParaRPr>
          </a:p>
        </p:txBody>
      </p:sp>
      <p:sp>
        <p:nvSpPr>
          <p:cNvPr id="57347" name="Text Box 2">
            <a:extLst>
              <a:ext uri="{FF2B5EF4-FFF2-40B4-BE49-F238E27FC236}">
                <a16:creationId xmlns:a16="http://schemas.microsoft.com/office/drawing/2014/main" id="{F6D91DAC-A774-4AC6-B072-A02DEFA82FFF}"/>
              </a:ext>
            </a:extLst>
          </p:cNvPr>
          <p:cNvSpPr txBox="1">
            <a:spLocks noChangeArrowheads="1"/>
          </p:cNvSpPr>
          <p:nvPr/>
        </p:nvSpPr>
        <p:spPr bwMode="auto">
          <a:xfrm>
            <a:off x="304800" y="1212850"/>
            <a:ext cx="2135188" cy="593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50000"/>
              </a:spcBef>
            </a:pPr>
            <a:r>
              <a:rPr lang="en-US" altLang="zh-CN" sz="1000">
                <a:latin typeface="ZapfHumnst BT" pitchFamily="34" charset="0"/>
              </a:rPr>
              <a:t>The examples given on this slide are just a few examples of modeling conventions.  Ask the class for other ideas.</a:t>
            </a:r>
          </a:p>
          <a:p>
            <a:pPr>
              <a:spcBef>
                <a:spcPct val="50000"/>
              </a:spcBef>
            </a:pPr>
            <a:r>
              <a:rPr lang="en-US" altLang="zh-CN" sz="1000">
                <a:latin typeface="ZapfHumnst BT" pitchFamily="34" charset="0"/>
              </a:rPr>
              <a:t>Modeling element-specific guidelines will be discussed throughout the course, as they are needed.</a:t>
            </a:r>
          </a:p>
          <a:p>
            <a:pPr>
              <a:spcBef>
                <a:spcPct val="50000"/>
              </a:spcBef>
            </a:pPr>
            <a:r>
              <a:rPr lang="en-US" altLang="zh-CN" sz="1000">
                <a:latin typeface="ZapfHumnst BT" pitchFamily="34" charset="0"/>
              </a:rPr>
              <a:t>Modeling guidelines should be established for the entire project during Architectural Analysis.  </a:t>
            </a:r>
          </a:p>
          <a:p>
            <a:pPr>
              <a:spcBef>
                <a:spcPct val="50000"/>
              </a:spcBef>
            </a:pPr>
            <a:r>
              <a:rPr lang="en-US" altLang="zh-CN" sz="1000">
                <a:latin typeface="ZapfHumnst BT" pitchFamily="34" charset="0"/>
              </a:rPr>
              <a:t>RUP provides a Rose model template that it recommends.  We will be following that template in this course. </a:t>
            </a:r>
          </a:p>
          <a:p>
            <a:pPr>
              <a:spcBef>
                <a:spcPct val="50000"/>
              </a:spcBef>
            </a:pPr>
            <a:r>
              <a:rPr lang="en-US" altLang="zh-CN" sz="1000">
                <a:latin typeface="ZapfHumnst BT" pitchFamily="34" charset="0"/>
              </a:rPr>
              <a:t>This would be a good time to whiteboard the Rose model structure if the students are interested (especially if they are Rose users).  An outline of the model layout is provided in the OOAD IBP, or you can walk through the organization of either the Course Registration or the Payroll Rose model.</a:t>
            </a:r>
          </a:p>
          <a:p>
            <a:pPr>
              <a:spcBef>
                <a:spcPct val="50000"/>
              </a:spcBef>
            </a:pPr>
            <a:r>
              <a:rPr lang="en-US" altLang="zh-CN" sz="1000">
                <a:latin typeface="ZapfHumnst BT" pitchFamily="34" charset="0"/>
              </a:rPr>
              <a:t>Note: Some modeling conventions (e.g., naming conventions, etc.) are dependent on the target language (e.g., some environments don’t distinguish upper- and lower-case).  Try not to let this get in the way.  If it affects the readability of the visual model, do not follow the conventions of the implementation model.  If necessary, the “translation” of the model names to implementation names can be done at a later time, closer to implementation.</a:t>
            </a:r>
            <a:endParaRPr lang="en-US" altLang="zh-CN" sz="1000">
              <a:latin typeface="Arial" panose="020B0604020202020204" pitchFamily="34" charset="0"/>
            </a:endParaRPr>
          </a:p>
        </p:txBody>
      </p:sp>
      <p:sp>
        <p:nvSpPr>
          <p:cNvPr id="57348" name="Rectangle 3">
            <a:extLst>
              <a:ext uri="{FF2B5EF4-FFF2-40B4-BE49-F238E27FC236}">
                <a16:creationId xmlns:a16="http://schemas.microsoft.com/office/drawing/2014/main" id="{A5309714-2EF2-40F0-8FD7-37ADF0DA9F64}"/>
              </a:ext>
            </a:extLst>
          </p:cNvPr>
          <p:cNvSpPr>
            <a:spLocks noGrp="1" noRot="1" noChangeAspect="1" noChangeArrowheads="1" noTextEdit="1"/>
          </p:cNvSpPr>
          <p:nvPr>
            <p:ph type="sldImg"/>
          </p:nvPr>
        </p:nvSpPr>
        <p:spPr>
          <a:xfrm>
            <a:off x="2551113" y="831850"/>
            <a:ext cx="4040187" cy="3030538"/>
          </a:xfrm>
          <a:ln/>
        </p:spPr>
      </p:sp>
      <p:sp>
        <p:nvSpPr>
          <p:cNvPr id="57349" name="Rectangle 4">
            <a:extLst>
              <a:ext uri="{FF2B5EF4-FFF2-40B4-BE49-F238E27FC236}">
                <a16:creationId xmlns:a16="http://schemas.microsoft.com/office/drawing/2014/main" id="{225664A2-388C-4C69-B6A2-AB24556EEF3E}"/>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Architectural patterns and mechanisms, as well as the design in general are represented in a number of different ways: with descriptive texts, formal languages, diagrams. Within the UML, there are a number of diagrams which may be used: class, sequence, collaboration, and activity, to name a few.  </a:t>
            </a:r>
          </a:p>
          <a:p>
            <a:pPr eaLnBrk="1" hangingPunct="1"/>
            <a:r>
              <a:rPr lang="en-US" altLang="zh-CN" sz="1000">
                <a:latin typeface="ZapfHumnst BT" pitchFamily="34" charset="0"/>
              </a:rPr>
              <a:t>Modeling conventions describe what types of diagrams and modeling elements should be used, and the rules for using these diagrams and modeling elements.  The conventions should also include naming conventions.</a:t>
            </a:r>
          </a:p>
          <a:p>
            <a:pPr eaLnBrk="1" hangingPunct="1"/>
            <a:r>
              <a:rPr lang="en-US" altLang="zh-CN" sz="1000">
                <a:latin typeface="ZapfHumnst BT" pitchFamily="34" charset="0"/>
              </a:rPr>
              <a:t>Modeling conventions are documented in the Design Guidelines artifact.</a:t>
            </a:r>
            <a:endParaRPr lang="en-US" altLang="zh-CN" sz="1000">
              <a:latin typeface="Times" panose="02020603050405020304" pitchFamily="18" charset="0"/>
            </a:endParaRPr>
          </a:p>
        </p:txBody>
      </p:sp>
    </p:spTree>
    <p:extLst>
      <p:ext uri="{BB962C8B-B14F-4D97-AF65-F5344CB8AC3E}">
        <p14:creationId xmlns:p14="http://schemas.microsoft.com/office/powerpoint/2010/main" val="1542882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04CE1B2D-DE15-4A85-B1FC-338E3F365C01}"/>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1D7425A1-B14D-4927-A4F0-965332B0CE70}" type="slidenum">
              <a:rPr lang="en-US" altLang="zh-CN" sz="2400">
                <a:latin typeface="Arial" panose="020B0604020202020204" pitchFamily="34" charset="0"/>
              </a:rPr>
              <a:pPr eaLnBrk="1" hangingPunct="1">
                <a:spcBef>
                  <a:spcPct val="0"/>
                </a:spcBef>
              </a:pPr>
              <a:t>113</a:t>
            </a:fld>
            <a:endParaRPr lang="en-US" altLang="zh-CN" sz="2400">
              <a:latin typeface="Arial" panose="020B0604020202020204" pitchFamily="34" charset="0"/>
            </a:endParaRPr>
          </a:p>
        </p:txBody>
      </p:sp>
      <p:sp>
        <p:nvSpPr>
          <p:cNvPr id="61443" name="Text Box 2">
            <a:extLst>
              <a:ext uri="{FF2B5EF4-FFF2-40B4-BE49-F238E27FC236}">
                <a16:creationId xmlns:a16="http://schemas.microsoft.com/office/drawing/2014/main" id="{90B69655-2841-48C8-961E-A892387C7A19}"/>
              </a:ext>
            </a:extLst>
          </p:cNvPr>
          <p:cNvSpPr txBox="1">
            <a:spLocks noChangeArrowheads="1"/>
          </p:cNvSpPr>
          <p:nvPr/>
        </p:nvSpPr>
        <p:spPr bwMode="auto">
          <a:xfrm>
            <a:off x="304800" y="1136650"/>
            <a:ext cx="1981200" cy="59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0"/>
              </a:spcBef>
            </a:pPr>
            <a:endParaRPr lang="en-US" altLang="zh-CN" sz="1100">
              <a:latin typeface="Arial" panose="020B0604020202020204" pitchFamily="34" charset="0"/>
            </a:endParaRPr>
          </a:p>
          <a:p>
            <a:pPr>
              <a:spcBef>
                <a:spcPct val="0"/>
              </a:spcBef>
            </a:pPr>
            <a:endParaRPr lang="en-US" altLang="zh-CN" sz="1100">
              <a:latin typeface="Arial" panose="020B0604020202020204" pitchFamily="34" charset="0"/>
            </a:endParaRPr>
          </a:p>
          <a:p>
            <a:pPr>
              <a:spcBef>
                <a:spcPct val="0"/>
              </a:spcBef>
            </a:pPr>
            <a:endParaRPr lang="en-US" altLang="zh-CN" sz="1100">
              <a:latin typeface="Arial" panose="020B0604020202020204" pitchFamily="34" charset="0"/>
            </a:endParaRPr>
          </a:p>
        </p:txBody>
      </p:sp>
      <p:sp>
        <p:nvSpPr>
          <p:cNvPr id="61444" name="Text Box 3">
            <a:extLst>
              <a:ext uri="{FF2B5EF4-FFF2-40B4-BE49-F238E27FC236}">
                <a16:creationId xmlns:a16="http://schemas.microsoft.com/office/drawing/2014/main" id="{C17B6DE0-432F-46E7-AC92-8B198A2BA5B4}"/>
              </a:ext>
            </a:extLst>
          </p:cNvPr>
          <p:cNvSpPr txBox="1">
            <a:spLocks noChangeArrowheads="1"/>
          </p:cNvSpPr>
          <p:nvPr/>
        </p:nvSpPr>
        <p:spPr bwMode="auto">
          <a:xfrm>
            <a:off x="153988" y="1363663"/>
            <a:ext cx="2024062" cy="408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455" tIns="53227" rIns="106455" bIns="53227">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0"/>
              </a:spcBef>
              <a:spcAft>
                <a:spcPts val="588"/>
              </a:spcAft>
            </a:pPr>
            <a:r>
              <a:rPr lang="en-US" altLang="zh-CN" sz="1000">
                <a:latin typeface="ZapfHumnst BT" pitchFamily="34" charset="0"/>
              </a:rPr>
              <a:t>Good sources for more information on mechanisms are the various documents on CORBA and COM. COM is usually only an implementation mechanism, but the CORBA documentation tends to be a bit more general.  So you can look at the definitions for the CORBA services and, with a little abstraction, define general mechanisms for messaging, transaction management, persistence, etc.</a:t>
            </a:r>
          </a:p>
          <a:p>
            <a:pPr>
              <a:spcBef>
                <a:spcPct val="0"/>
              </a:spcBef>
              <a:buFont typeface="Symbol" panose="05050102010706020507" pitchFamily="18" charset="2"/>
              <a:buNone/>
            </a:pPr>
            <a:r>
              <a:rPr lang="en-US" altLang="zh-CN" sz="1000">
                <a:latin typeface="ZapfHumnst BT" pitchFamily="34" charset="0"/>
              </a:rPr>
              <a:t>There are similar ‘standards’ that can be gleaned for other kinds of mechanisms - things like workflow management, and other more application-specific things.  Using standards as a starting point for mechanisms tends to make the build versus buy decisions easier.</a:t>
            </a:r>
          </a:p>
        </p:txBody>
      </p:sp>
      <p:sp>
        <p:nvSpPr>
          <p:cNvPr id="61445" name="Rectangle 4">
            <a:extLst>
              <a:ext uri="{FF2B5EF4-FFF2-40B4-BE49-F238E27FC236}">
                <a16:creationId xmlns:a16="http://schemas.microsoft.com/office/drawing/2014/main" id="{B7D4440D-4321-4DE4-B70B-AE63FCDDB460}"/>
              </a:ext>
            </a:extLst>
          </p:cNvPr>
          <p:cNvSpPr>
            <a:spLocks noGrp="1" noRot="1" noChangeAspect="1" noChangeArrowheads="1" noTextEdit="1"/>
          </p:cNvSpPr>
          <p:nvPr>
            <p:ph type="sldImg"/>
          </p:nvPr>
        </p:nvSpPr>
        <p:spPr>
          <a:xfrm>
            <a:off x="2551113" y="831850"/>
            <a:ext cx="4040187" cy="3030538"/>
          </a:xfrm>
          <a:ln/>
        </p:spPr>
      </p:sp>
      <p:sp>
        <p:nvSpPr>
          <p:cNvPr id="61446" name="Rectangle 5">
            <a:extLst>
              <a:ext uri="{FF2B5EF4-FFF2-40B4-BE49-F238E27FC236}">
                <a16:creationId xmlns:a16="http://schemas.microsoft.com/office/drawing/2014/main" id="{7CDBA6B9-C76A-4D27-93DF-751F79B4A935}"/>
              </a:ext>
            </a:extLst>
          </p:cNvPr>
          <p:cNvSpPr>
            <a:spLocks noGrp="1" noChangeArrowheads="1"/>
          </p:cNvSpPr>
          <p:nvPr>
            <p:ph type="body" idx="1"/>
          </p:nvPr>
        </p:nvSpPr>
        <p:spPr>
          <a:xfrm>
            <a:off x="2593975" y="3992563"/>
            <a:ext cx="3971925" cy="39385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In order to better understand what an analysis mechanism is, we have to understand what an architectural mechanism is.</a:t>
            </a:r>
          </a:p>
          <a:p>
            <a:pPr eaLnBrk="1" hangingPunct="1"/>
            <a:r>
              <a:rPr lang="en-US" altLang="zh-CN" sz="1000">
                <a:latin typeface="ZapfHumnst BT" pitchFamily="34" charset="0"/>
              </a:rPr>
              <a:t>An architectural mechanism is a strategic decision regarding common standards, policies, and practices. </a:t>
            </a:r>
            <a:r>
              <a:rPr lang="en-US" altLang="ko-KR" sz="1000">
                <a:latin typeface="ZapfHumnst BT" pitchFamily="34" charset="0"/>
                <a:ea typeface="Gulim" panose="020B0600000101010101" pitchFamily="34" charset="-127"/>
              </a:rPr>
              <a:t>They are </a:t>
            </a:r>
            <a:r>
              <a:rPr lang="en-US" altLang="zh-CN" sz="1000">
                <a:latin typeface="ZapfHumnst BT" pitchFamily="34" charset="0"/>
              </a:rPr>
              <a:t>the realization of topics that should be standardized on a project.  Everyone on the project should utilize these concepts in the same way and reuse the same mechanisms to perform the operations. </a:t>
            </a:r>
          </a:p>
          <a:p>
            <a:pPr eaLnBrk="1" hangingPunct="1"/>
            <a:r>
              <a:rPr lang="en-US" altLang="zh-CN" sz="1000">
                <a:latin typeface="ZapfHumnst BT" pitchFamily="34" charset="0"/>
              </a:rPr>
              <a:t>An architectural mechanism represents a common solution to a frequently encountered problem.  They may be patterns of structure, patterns of behavior, or both.  </a:t>
            </a:r>
            <a:r>
              <a:rPr lang="en-US" altLang="ko-KR" sz="1000">
                <a:latin typeface="ZapfHumnst BT" pitchFamily="34" charset="0"/>
                <a:ea typeface="Gulim" panose="020B0600000101010101" pitchFamily="34" charset="-127"/>
              </a:rPr>
              <a:t>They are an important part of the "glue" between the required functionality of the system, and how this functionality is realized given the constraints of the implementation environment. </a:t>
            </a:r>
          </a:p>
          <a:p>
            <a:pPr eaLnBrk="1" hangingPunct="1"/>
            <a:r>
              <a:rPr lang="en-US" altLang="ko-KR" sz="1000">
                <a:latin typeface="ZapfHumnst BT" pitchFamily="34" charset="0"/>
                <a:ea typeface="Gulim" panose="020B0600000101010101" pitchFamily="34" charset="-127"/>
              </a:rPr>
              <a:t>Support</a:t>
            </a:r>
            <a:r>
              <a:rPr lang="en-US" altLang="zh-CN" sz="1000">
                <a:latin typeface="ZapfHumnst BT" pitchFamily="34" charset="0"/>
              </a:rPr>
              <a:t> for architectural mechanisms needs to be “built in” to the architecture.  </a:t>
            </a:r>
            <a:r>
              <a:rPr lang="en-US" altLang="ko-KR" sz="1000">
                <a:latin typeface="ZapfHumnst BT" pitchFamily="34" charset="0"/>
                <a:ea typeface="Gulim" panose="020B0600000101010101" pitchFamily="34" charset="-127"/>
              </a:rPr>
              <a:t>Architectural mechanisms are coordinated by the architect.  The Architect chooses the mechanisms, validates them by building or integrating them, verifies that they do the job, and then consistently imposes them upon the rest of the design of the system. </a:t>
            </a:r>
          </a:p>
          <a:p>
            <a:pPr eaLnBrk="1" hangingPunct="1"/>
            <a:endParaRPr lang="en-US" altLang="ko-KR" sz="1000">
              <a:latin typeface="Times" panose="02020603050405020304" pitchFamily="18" charset="0"/>
              <a:ea typeface="Gulim" panose="020B0600000101010101" pitchFamily="34" charset="-127"/>
            </a:endParaRPr>
          </a:p>
        </p:txBody>
      </p:sp>
    </p:spTree>
    <p:extLst>
      <p:ext uri="{BB962C8B-B14F-4D97-AF65-F5344CB8AC3E}">
        <p14:creationId xmlns:p14="http://schemas.microsoft.com/office/powerpoint/2010/main" val="1641394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BA99D632-F1AA-4915-AC3C-69FA278C42FE}"/>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3D6E3A84-BA58-4913-ADED-EC88625CFA2E}" type="slidenum">
              <a:rPr lang="en-US" altLang="zh-CN" sz="2400">
                <a:latin typeface="Arial" panose="020B0604020202020204" pitchFamily="34" charset="0"/>
              </a:rPr>
              <a:pPr eaLnBrk="1" hangingPunct="1">
                <a:spcBef>
                  <a:spcPct val="0"/>
                </a:spcBef>
              </a:pPr>
              <a:t>114</a:t>
            </a:fld>
            <a:endParaRPr lang="en-US" altLang="zh-CN" sz="2400">
              <a:latin typeface="Arial" panose="020B0604020202020204" pitchFamily="34" charset="0"/>
            </a:endParaRPr>
          </a:p>
        </p:txBody>
      </p:sp>
      <p:sp>
        <p:nvSpPr>
          <p:cNvPr id="63491" name="Text Box 2">
            <a:extLst>
              <a:ext uri="{FF2B5EF4-FFF2-40B4-BE49-F238E27FC236}">
                <a16:creationId xmlns:a16="http://schemas.microsoft.com/office/drawing/2014/main" id="{E3C76456-39F2-4237-81F7-B31218A4257C}"/>
              </a:ext>
            </a:extLst>
          </p:cNvPr>
          <p:cNvSpPr txBox="1">
            <a:spLocks noChangeArrowheads="1"/>
          </p:cNvSpPr>
          <p:nvPr/>
        </p:nvSpPr>
        <p:spPr bwMode="auto">
          <a:xfrm>
            <a:off x="304800" y="841375"/>
            <a:ext cx="1981200"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0"/>
              </a:spcBef>
            </a:pPr>
            <a:r>
              <a:rPr lang="en-US" altLang="zh-CN" sz="1000">
                <a:latin typeface="ZapfHumnst BT" pitchFamily="34" charset="0"/>
              </a:rPr>
              <a:t>Note that in this section, we will be concentrating on Analysis Mechanisms.  Design and Implementation mechanisms will be discussed in the Architectural Design module.  </a:t>
            </a:r>
          </a:p>
          <a:p>
            <a:pPr>
              <a:spcBef>
                <a:spcPct val="0"/>
              </a:spcBef>
            </a:pPr>
            <a:endParaRPr lang="en-US" altLang="zh-CN" sz="1000">
              <a:latin typeface="ZapfHumnst BT" pitchFamily="34" charset="0"/>
            </a:endParaRPr>
          </a:p>
          <a:p>
            <a:pPr>
              <a:spcBef>
                <a:spcPct val="0"/>
              </a:spcBef>
            </a:pPr>
            <a:r>
              <a:rPr lang="en-US" altLang="zh-CN" sz="1000">
                <a:latin typeface="ZapfHumnst BT" pitchFamily="34" charset="0"/>
              </a:rPr>
              <a:t>In analysis, we just care that a mechanism must be provided, we don’t care how it is provided.  That’s decided during design.</a:t>
            </a:r>
          </a:p>
          <a:p>
            <a:pPr>
              <a:spcBef>
                <a:spcPct val="0"/>
              </a:spcBef>
            </a:pPr>
            <a:r>
              <a:rPr lang="en-US" altLang="zh-CN" sz="1000">
                <a:latin typeface="ZapfHumnst BT" pitchFamily="34" charset="0"/>
              </a:rPr>
              <a:t>When doing Use-Case Analysis and finding classes, you’re really finding things in the upper two layers of the system - boundary and control classes which are application-specific, and boundary, entity and control classes that are domain specific.  Everything else at a lower layer is represented at this point using analysis mechanisms.  The value of analysis mechanism is that they prevent you from diving too deep too early.</a:t>
            </a:r>
            <a:endParaRPr lang="en-US" altLang="zh-CN" sz="1000">
              <a:latin typeface="Arial" panose="020B0604020202020204" pitchFamily="34" charset="0"/>
            </a:endParaRPr>
          </a:p>
        </p:txBody>
      </p:sp>
      <p:sp>
        <p:nvSpPr>
          <p:cNvPr id="63492" name="Rectangle 3">
            <a:extLst>
              <a:ext uri="{FF2B5EF4-FFF2-40B4-BE49-F238E27FC236}">
                <a16:creationId xmlns:a16="http://schemas.microsoft.com/office/drawing/2014/main" id="{A31EAC01-EE4B-419B-9A74-BE577D494B7D}"/>
              </a:ext>
            </a:extLst>
          </p:cNvPr>
          <p:cNvSpPr>
            <a:spLocks noGrp="1" noRot="1" noChangeAspect="1" noChangeArrowheads="1" noTextEdit="1"/>
          </p:cNvSpPr>
          <p:nvPr>
            <p:ph type="sldImg"/>
          </p:nvPr>
        </p:nvSpPr>
        <p:spPr>
          <a:xfrm>
            <a:off x="2551113" y="831850"/>
            <a:ext cx="4040187" cy="3030538"/>
          </a:xfrm>
          <a:ln/>
        </p:spPr>
      </p:sp>
      <p:sp>
        <p:nvSpPr>
          <p:cNvPr id="63493" name="Rectangle 4">
            <a:extLst>
              <a:ext uri="{FF2B5EF4-FFF2-40B4-BE49-F238E27FC236}">
                <a16:creationId xmlns:a16="http://schemas.microsoft.com/office/drawing/2014/main" id="{0F3FFCE3-C095-41AE-984D-CC30CE205BB5}"/>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There are three categories of architectural mechanisms, where the only difference between them is one of refinement.  </a:t>
            </a:r>
          </a:p>
          <a:p>
            <a:pPr eaLnBrk="1" hangingPunct="1"/>
            <a:r>
              <a:rPr lang="en-US" altLang="zh-CN" sz="1000" b="1">
                <a:latin typeface="ZapfHumnst BT" pitchFamily="34" charset="0"/>
              </a:rPr>
              <a:t>Analysis mechanisms</a:t>
            </a:r>
            <a:r>
              <a:rPr lang="en-US" altLang="zh-CN" sz="1000">
                <a:latin typeface="ZapfHumnst BT" pitchFamily="34" charset="0"/>
              </a:rPr>
              <a:t> capture the key aspects of a solution in a way that is implementation independent. They provide specific behaviors to a domain-related class or component, or correspond to the implementation of cooperation between classes and/or components.  They may be implemented as a framework.  Examples include mechanisms to handle persistence, inter-process communication, error or fault handling, notification, and messaging, to name a few. </a:t>
            </a:r>
          </a:p>
          <a:p>
            <a:pPr eaLnBrk="1" hangingPunct="1"/>
            <a:r>
              <a:rPr lang="en-US" altLang="zh-CN" sz="1000" b="1">
                <a:latin typeface="ZapfHumnst BT" pitchFamily="34" charset="0"/>
              </a:rPr>
              <a:t>Design mechanisms</a:t>
            </a:r>
            <a:r>
              <a:rPr lang="en-US" altLang="zh-CN" sz="1000">
                <a:latin typeface="ZapfHumnst BT" pitchFamily="34" charset="0"/>
              </a:rPr>
              <a:t> are more concrete. They assume some details of the implementation environment, but are not tied to a specific implementation (as is an implementation mechanism).</a:t>
            </a:r>
          </a:p>
          <a:p>
            <a:pPr eaLnBrk="1" hangingPunct="1"/>
            <a:r>
              <a:rPr lang="en-US" altLang="zh-CN" sz="1000" b="1">
                <a:latin typeface="ZapfHumnst BT" pitchFamily="34" charset="0"/>
              </a:rPr>
              <a:t>Implementation mechanisms</a:t>
            </a:r>
            <a:r>
              <a:rPr lang="en-US" altLang="zh-CN" sz="1000">
                <a:latin typeface="ZapfHumnst BT" pitchFamily="34" charset="0"/>
              </a:rPr>
              <a:t> specify the exact implementation of the mechanism. Implementation mechanisms are are bound to a certain technology, implementation language, vendor, etc. </a:t>
            </a:r>
          </a:p>
          <a:p>
            <a:pPr eaLnBrk="1" hangingPunct="1"/>
            <a:r>
              <a:rPr lang="en-US" altLang="zh-CN" sz="1000">
                <a:latin typeface="ZapfHumnst BT" pitchFamily="34" charset="0"/>
              </a:rPr>
              <a:t>In a design mechanism, some specific technology is chosen (ex. RDBMS vs. ODBMS), whereas in an implementation mechanism, a VERY specific technology is chosen (Oracle vs. SYBASE).</a:t>
            </a:r>
          </a:p>
          <a:p>
            <a:pPr eaLnBrk="1" hangingPunct="1"/>
            <a:r>
              <a:rPr lang="en-US" altLang="zh-CN" sz="1000">
                <a:latin typeface="ZapfHumnst BT" pitchFamily="34" charset="0"/>
              </a:rPr>
              <a:t>The overall strategy for the implementation of analysis mechanisms must be built into the architecture.  This will be discussed in more detail in Architectural Design when design and implementation mechanisms are discussed.</a:t>
            </a:r>
            <a:endParaRPr lang="en-US" altLang="zh-CN" sz="1000">
              <a:latin typeface="Times" panose="02020603050405020304" pitchFamily="18" charset="0"/>
            </a:endParaRPr>
          </a:p>
        </p:txBody>
      </p:sp>
    </p:spTree>
    <p:extLst>
      <p:ext uri="{BB962C8B-B14F-4D97-AF65-F5344CB8AC3E}">
        <p14:creationId xmlns:p14="http://schemas.microsoft.com/office/powerpoint/2010/main" val="3289901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7B89E664-6F71-440C-85D3-2EF1C40D7DBA}"/>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0D367DB3-E65B-4A1C-9A88-BF053BA632DA}" type="slidenum">
              <a:rPr lang="zh-CN" altLang="en-US" sz="2400">
                <a:latin typeface="Times New Roman" panose="02020603050405020304" pitchFamily="18" charset="0"/>
              </a:rPr>
              <a:pPr eaLnBrk="1" hangingPunct="1">
                <a:spcBef>
                  <a:spcPct val="0"/>
                </a:spcBef>
              </a:pPr>
              <a:t>115</a:t>
            </a:fld>
            <a:endParaRPr lang="en-US" altLang="zh-CN" sz="2400">
              <a:latin typeface="Times New Roman" panose="02020603050405020304" pitchFamily="18" charset="0"/>
            </a:endParaRPr>
          </a:p>
        </p:txBody>
      </p:sp>
      <p:sp>
        <p:nvSpPr>
          <p:cNvPr id="75779" name="Rectangle 2">
            <a:extLst>
              <a:ext uri="{FF2B5EF4-FFF2-40B4-BE49-F238E27FC236}">
                <a16:creationId xmlns:a16="http://schemas.microsoft.com/office/drawing/2014/main" id="{D79104D7-65FE-45CA-B180-668A1429079B}"/>
              </a:ext>
            </a:extLst>
          </p:cNvPr>
          <p:cNvSpPr>
            <a:spLocks noGrp="1" noRot="1" noChangeAspect="1" noChangeArrowheads="1" noTextEdit="1"/>
          </p:cNvSpPr>
          <p:nvPr>
            <p:ph type="sldImg"/>
          </p:nvPr>
        </p:nvSpPr>
        <p:spPr>
          <a:xfrm>
            <a:off x="2552700" y="833438"/>
            <a:ext cx="4038600" cy="3028950"/>
          </a:xfrm>
          <a:ln/>
        </p:spPr>
      </p:sp>
      <p:sp>
        <p:nvSpPr>
          <p:cNvPr id="75780" name="Rectangle 3">
            <a:extLst>
              <a:ext uri="{FF2B5EF4-FFF2-40B4-BE49-F238E27FC236}">
                <a16:creationId xmlns:a16="http://schemas.microsoft.com/office/drawing/2014/main" id="{99A241DD-665D-4F59-A625-6312C5AA2E25}"/>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b="1">
                <a:latin typeface="ZapfHumnst BT" pitchFamily="34" charset="0"/>
              </a:rPr>
              <a:t>Purpose</a:t>
            </a:r>
            <a:r>
              <a:rPr lang="en-US" altLang="zh-CN" sz="1000">
                <a:latin typeface="ZapfHumnst BT" pitchFamily="34" charset="0"/>
              </a:rPr>
              <a:t>:</a:t>
            </a:r>
          </a:p>
          <a:p>
            <a:pPr eaLnBrk="1" hangingPunct="1">
              <a:buFontTx/>
              <a:buChar char="•"/>
            </a:pPr>
            <a:r>
              <a:rPr lang="en-US" altLang="zh-CN" sz="1000">
                <a:latin typeface="ZapfHumnst BT" pitchFamily="34" charset="0"/>
              </a:rPr>
              <a:t>To analyze interactions of analysis classes to find interfaces, classes and subsystems.  </a:t>
            </a:r>
          </a:p>
          <a:p>
            <a:pPr eaLnBrk="1" hangingPunct="1">
              <a:buFontTx/>
              <a:buChar char="•"/>
            </a:pPr>
            <a:r>
              <a:rPr lang="en-US" altLang="zh-CN" sz="1000">
                <a:latin typeface="ZapfHumnst BT" pitchFamily="34" charset="0"/>
              </a:rPr>
              <a:t>To refine the architecture, incorporating reuse where possible.</a:t>
            </a:r>
          </a:p>
          <a:p>
            <a:pPr eaLnBrk="1" hangingPunct="1">
              <a:buFontTx/>
              <a:buChar char="•"/>
            </a:pPr>
            <a:r>
              <a:rPr lang="en-US" altLang="zh-CN" sz="1000">
                <a:latin typeface="ZapfHumnst BT" pitchFamily="34" charset="0"/>
              </a:rPr>
              <a:t>To identify common solutions to commonly encountered design problems.  </a:t>
            </a:r>
          </a:p>
          <a:p>
            <a:pPr eaLnBrk="1" hangingPunct="1">
              <a:buFontTx/>
              <a:buChar char="•"/>
            </a:pPr>
            <a:r>
              <a:rPr lang="en-US" altLang="zh-CN" sz="1000">
                <a:latin typeface="ZapfHumnst BT" pitchFamily="34" charset="0"/>
              </a:rPr>
              <a:t>To include architecturally significant parts of the design model in the Logical View</a:t>
            </a:r>
          </a:p>
          <a:p>
            <a:pPr eaLnBrk="1" hangingPunct="1"/>
            <a:r>
              <a:rPr lang="en-US" altLang="zh-CN" sz="1000" b="1">
                <a:latin typeface="ZapfHumnst BT" pitchFamily="34" charset="0"/>
              </a:rPr>
              <a:t>Input Artifacts</a:t>
            </a:r>
            <a:r>
              <a:rPr lang="en-US" altLang="zh-CN" sz="1000">
                <a:latin typeface="ZapfHumnst BT" pitchFamily="34" charset="0"/>
              </a:rPr>
              <a:t>:</a:t>
            </a:r>
          </a:p>
          <a:p>
            <a:pPr eaLnBrk="1" hangingPunct="1">
              <a:buFontTx/>
              <a:buChar char="•"/>
            </a:pPr>
            <a:r>
              <a:rPr lang="en-US" altLang="zh-CN" sz="1000">
                <a:latin typeface="ZapfHumnst BT" pitchFamily="34" charset="0"/>
              </a:rPr>
              <a:t>Supplementary Specifications</a:t>
            </a:r>
          </a:p>
          <a:p>
            <a:pPr eaLnBrk="1" hangingPunct="1">
              <a:buFontTx/>
              <a:buChar char="•"/>
            </a:pPr>
            <a:r>
              <a:rPr lang="en-US" altLang="zh-CN" sz="1000">
                <a:latin typeface="ZapfHumnst BT" pitchFamily="34" charset="0"/>
              </a:rPr>
              <a:t>Glossary</a:t>
            </a:r>
          </a:p>
          <a:p>
            <a:pPr eaLnBrk="1" hangingPunct="1">
              <a:buFontTx/>
              <a:buChar char="•"/>
            </a:pPr>
            <a:r>
              <a:rPr lang="en-US" altLang="zh-CN" sz="1000">
                <a:latin typeface="ZapfHumnst BT" pitchFamily="34" charset="0"/>
              </a:rPr>
              <a:t>Software Architecture Document</a:t>
            </a:r>
          </a:p>
          <a:p>
            <a:pPr eaLnBrk="1" hangingPunct="1">
              <a:buFontTx/>
              <a:buChar char="•"/>
            </a:pPr>
            <a:r>
              <a:rPr lang="en-US" altLang="zh-CN" sz="1000">
                <a:latin typeface="ZapfHumnst BT" pitchFamily="34" charset="0"/>
              </a:rPr>
              <a:t>Design Model</a:t>
            </a:r>
          </a:p>
          <a:p>
            <a:pPr eaLnBrk="1" hangingPunct="1">
              <a:buFontTx/>
              <a:buChar char="•"/>
            </a:pPr>
            <a:r>
              <a:rPr lang="en-US" altLang="zh-CN" sz="1000">
                <a:latin typeface="ZapfHumnst BT" pitchFamily="34" charset="0"/>
              </a:rPr>
              <a:t>Analysis Classes</a:t>
            </a:r>
          </a:p>
          <a:p>
            <a:pPr eaLnBrk="1" hangingPunct="1">
              <a:buFontTx/>
              <a:buChar char="•"/>
            </a:pPr>
            <a:r>
              <a:rPr lang="en-US" altLang="zh-CN" sz="1000">
                <a:latin typeface="ZapfHumnst BT" pitchFamily="34" charset="0"/>
              </a:rPr>
              <a:t>Design Guidelines</a:t>
            </a:r>
          </a:p>
          <a:p>
            <a:pPr eaLnBrk="1" hangingPunct="1"/>
            <a:r>
              <a:rPr lang="en-US" altLang="zh-CN" sz="1000" b="1">
                <a:latin typeface="ZapfHumnst BT" pitchFamily="34" charset="0"/>
              </a:rPr>
              <a:t>Resulting Artifacts</a:t>
            </a:r>
            <a:r>
              <a:rPr lang="en-US" altLang="zh-CN" sz="1000">
                <a:latin typeface="ZapfHumnst BT" pitchFamily="34" charset="0"/>
              </a:rPr>
              <a:t>:</a:t>
            </a:r>
          </a:p>
          <a:p>
            <a:pPr eaLnBrk="1" hangingPunct="1">
              <a:buFontTx/>
              <a:buChar char="•"/>
            </a:pPr>
            <a:r>
              <a:rPr lang="en-US" altLang="zh-CN" sz="1000">
                <a:latin typeface="ZapfHumnst BT" pitchFamily="34" charset="0"/>
              </a:rPr>
              <a:t>Design Model (Classes and Subsystems)</a:t>
            </a:r>
          </a:p>
          <a:p>
            <a:pPr eaLnBrk="1" hangingPunct="1">
              <a:buFontTx/>
              <a:buChar char="•"/>
            </a:pPr>
            <a:r>
              <a:rPr lang="en-US" altLang="zh-CN" sz="1000">
                <a:latin typeface="ZapfHumnst BT" pitchFamily="34" charset="0"/>
              </a:rPr>
              <a:t>Updated Software Architecture Document</a:t>
            </a:r>
          </a:p>
          <a:p>
            <a:pPr eaLnBrk="1" hangingPunct="1">
              <a:buFontTx/>
              <a:buChar char="•"/>
            </a:pPr>
            <a:r>
              <a:rPr lang="en-US" altLang="zh-CN" sz="1000">
                <a:latin typeface="ZapfHumnst BT" pitchFamily="34" charset="0"/>
              </a:rPr>
              <a:t>Updated Design Guidelines</a:t>
            </a:r>
            <a:endParaRPr lang="en-US" altLang="zh-CN" sz="1000">
              <a:latin typeface="Times" panose="02020603050405020304" pitchFamily="18" charset="0"/>
            </a:endParaRPr>
          </a:p>
        </p:txBody>
      </p:sp>
      <p:sp>
        <p:nvSpPr>
          <p:cNvPr id="75781" name="Text Box 4">
            <a:extLst>
              <a:ext uri="{FF2B5EF4-FFF2-40B4-BE49-F238E27FC236}">
                <a16:creationId xmlns:a16="http://schemas.microsoft.com/office/drawing/2014/main" id="{6FA079FD-3AC9-4892-9004-007A8B8426EF}"/>
              </a:ext>
            </a:extLst>
          </p:cNvPr>
          <p:cNvSpPr txBox="1">
            <a:spLocks noChangeArrowheads="1"/>
          </p:cNvSpPr>
          <p:nvPr/>
        </p:nvSpPr>
        <p:spPr bwMode="auto">
          <a:xfrm>
            <a:off x="0" y="1214438"/>
            <a:ext cx="2301875" cy="336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471" tIns="53236" rIns="106471" bIns="53236">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50000"/>
              </a:spcBef>
            </a:pPr>
            <a:r>
              <a:rPr lang="en-US" altLang="zh-CN" sz="1000">
                <a:latin typeface="ZapfHumnst BT" pitchFamily="34" charset="0"/>
              </a:rPr>
              <a:t>Emphasize the key points in Architectural Design:</a:t>
            </a:r>
          </a:p>
          <a:p>
            <a:pPr>
              <a:spcBef>
                <a:spcPct val="50000"/>
              </a:spcBef>
              <a:buFontTx/>
              <a:buChar char="•"/>
            </a:pPr>
            <a:r>
              <a:rPr lang="en-US" altLang="zh-CN" sz="1000">
                <a:latin typeface="ZapfHumnst BT" pitchFamily="34" charset="0"/>
              </a:rPr>
              <a:t>Identification of design elements (design classes, subsystems and interfaces)</a:t>
            </a:r>
          </a:p>
          <a:p>
            <a:pPr>
              <a:spcBef>
                <a:spcPct val="50000"/>
              </a:spcBef>
              <a:buFontTx/>
              <a:buChar char="•"/>
            </a:pPr>
            <a:r>
              <a:rPr lang="en-US" altLang="zh-CN" sz="1000">
                <a:latin typeface="ZapfHumnst BT" pitchFamily="34" charset="0"/>
              </a:rPr>
              <a:t>Definition of design and implementation mechanisms</a:t>
            </a:r>
          </a:p>
          <a:p>
            <a:pPr>
              <a:spcBef>
                <a:spcPct val="50000"/>
              </a:spcBef>
              <a:buFontTx/>
              <a:buChar char="•"/>
            </a:pPr>
            <a:r>
              <a:rPr lang="en-US" altLang="zh-CN" sz="1000">
                <a:latin typeface="ZapfHumnst BT" pitchFamily="34" charset="0"/>
              </a:rPr>
              <a:t>Definition of lower-level layers</a:t>
            </a:r>
          </a:p>
          <a:p>
            <a:pPr>
              <a:spcBef>
                <a:spcPct val="0"/>
              </a:spcBef>
            </a:pPr>
            <a:endParaRPr lang="en-US" altLang="zh-CN" sz="1000">
              <a:latin typeface="ZapfHumnst BT" pitchFamily="34" charset="0"/>
            </a:endParaRPr>
          </a:p>
          <a:p>
            <a:pPr>
              <a:spcBef>
                <a:spcPct val="0"/>
              </a:spcBef>
            </a:pPr>
            <a:r>
              <a:rPr lang="en-US" altLang="zh-CN" sz="1000">
                <a:latin typeface="ZapfHumnst BT" pitchFamily="34" charset="0"/>
              </a:rPr>
              <a:t>Although the Use-Case Model is not explicitly shown as input, it influences the Architectural Design activities.  The Design Model contains the use-case realizations developed in Use-Case Analysis and the Software Architecture Document includes the analysis mechanisms identified during Architectural Analysis.  This supports the best practice that the architecture should be use-case-driven.</a:t>
            </a:r>
            <a:endParaRPr lang="en-US" altLang="zh-CN" sz="1000">
              <a:latin typeface="Arial" panose="020B0604020202020204" pitchFamily="34" charset="0"/>
            </a:endParaRPr>
          </a:p>
        </p:txBody>
      </p:sp>
    </p:spTree>
    <p:extLst>
      <p:ext uri="{BB962C8B-B14F-4D97-AF65-F5344CB8AC3E}">
        <p14:creationId xmlns:p14="http://schemas.microsoft.com/office/powerpoint/2010/main" val="19143592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83827BB0-0130-4738-9C82-DF6661D515E4}"/>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0E6419E9-6D49-40AF-A500-D7858B69B217}" type="slidenum">
              <a:rPr lang="zh-CN" altLang="en-US" sz="2400">
                <a:latin typeface="Times New Roman" panose="02020603050405020304" pitchFamily="18" charset="0"/>
              </a:rPr>
              <a:pPr eaLnBrk="1" hangingPunct="1">
                <a:spcBef>
                  <a:spcPct val="0"/>
                </a:spcBef>
              </a:pPr>
              <a:t>116</a:t>
            </a:fld>
            <a:endParaRPr lang="en-US" altLang="zh-CN" sz="2400">
              <a:latin typeface="Times New Roman" panose="02020603050405020304" pitchFamily="18" charset="0"/>
            </a:endParaRPr>
          </a:p>
        </p:txBody>
      </p:sp>
      <p:sp>
        <p:nvSpPr>
          <p:cNvPr id="79875" name="Text Box 2">
            <a:extLst>
              <a:ext uri="{FF2B5EF4-FFF2-40B4-BE49-F238E27FC236}">
                <a16:creationId xmlns:a16="http://schemas.microsoft.com/office/drawing/2014/main" id="{D878FD72-ADBC-430F-829C-69C3A8846F10}"/>
              </a:ext>
            </a:extLst>
          </p:cNvPr>
          <p:cNvSpPr txBox="1">
            <a:spLocks noChangeArrowheads="1"/>
          </p:cNvSpPr>
          <p:nvPr/>
        </p:nvSpPr>
        <p:spPr bwMode="auto">
          <a:xfrm>
            <a:off x="228600" y="758825"/>
            <a:ext cx="11430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87" tIns="45094" rIns="90187" bIns="45094">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50000"/>
              </a:spcBef>
            </a:pPr>
            <a:endParaRPr lang="zh-CN" altLang="en-US">
              <a:latin typeface="Arial" panose="020B0604020202020204" pitchFamily="34" charset="0"/>
            </a:endParaRPr>
          </a:p>
        </p:txBody>
      </p:sp>
      <p:sp>
        <p:nvSpPr>
          <p:cNvPr id="79876" name="Text Box 3">
            <a:extLst>
              <a:ext uri="{FF2B5EF4-FFF2-40B4-BE49-F238E27FC236}">
                <a16:creationId xmlns:a16="http://schemas.microsoft.com/office/drawing/2014/main" id="{A28230F5-71F1-450F-AA84-00DAA3F1D823}"/>
              </a:ext>
            </a:extLst>
          </p:cNvPr>
          <p:cNvSpPr txBox="1">
            <a:spLocks noChangeArrowheads="1"/>
          </p:cNvSpPr>
          <p:nvPr/>
        </p:nvSpPr>
        <p:spPr bwMode="auto">
          <a:xfrm>
            <a:off x="304800" y="1136650"/>
            <a:ext cx="2209800" cy="737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87" tIns="45094" rIns="90187" bIns="45094">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0"/>
              </a:spcBef>
            </a:pPr>
            <a:r>
              <a:rPr lang="en-US" altLang="ko-KR" sz="1000">
                <a:latin typeface="ZapfHumnst BT" pitchFamily="34" charset="0"/>
                <a:ea typeface="Gulim" panose="020B0600000101010101" pitchFamily="34" charset="-127"/>
              </a:rPr>
              <a:t>Analysis mechanisms were identified in Architectural Analysis, </a:t>
            </a:r>
          </a:p>
          <a:p>
            <a:pPr>
              <a:spcBef>
                <a:spcPct val="0"/>
              </a:spcBef>
            </a:pPr>
            <a:endParaRPr lang="en-US" altLang="ko-KR" sz="1000">
              <a:latin typeface="ZapfHumnst BT" pitchFamily="34" charset="0"/>
              <a:ea typeface="Gulim" panose="020B0600000101010101" pitchFamily="34" charset="-127"/>
            </a:endParaRPr>
          </a:p>
          <a:p>
            <a:pPr>
              <a:spcBef>
                <a:spcPct val="0"/>
              </a:spcBef>
            </a:pPr>
            <a:r>
              <a:rPr lang="en-US" altLang="zh-CN" sz="1000">
                <a:latin typeface="ZapfHumnst BT" pitchFamily="34" charset="0"/>
              </a:rPr>
              <a:t>In a Design Mechanism, some specific technology is chosen, whereas with Implementation mechanisms, a VERY specific technology is chosen. </a:t>
            </a:r>
            <a:r>
              <a:rPr lang="en-US" altLang="ko-KR" sz="1000">
                <a:latin typeface="ZapfHumnst BT" pitchFamily="34" charset="0"/>
                <a:ea typeface="Gulim" panose="020B0600000101010101" pitchFamily="34" charset="-127"/>
              </a:rPr>
              <a:t>The design mechanisms emerge from analysis mechanisms, and are constrained based on what is possible to achieve in the implementation environment.  One can think of design mechanisms as refined in a "bottom-up" manner, although they are initially derived from the need for analysis mechanisms (which are found “top-down”).</a:t>
            </a:r>
          </a:p>
          <a:p>
            <a:pPr>
              <a:spcBef>
                <a:spcPct val="0"/>
              </a:spcBef>
            </a:pPr>
            <a:r>
              <a:rPr lang="en-US" altLang="zh-CN" sz="1000">
                <a:latin typeface="ZapfHumnst BT" pitchFamily="34" charset="0"/>
              </a:rPr>
              <a:t>You may have more than one design mechanism associated with a client class as a compromise between different characteristics (e.g., fast access during application execution, but needs to be persistent).</a:t>
            </a:r>
          </a:p>
          <a:p>
            <a:pPr>
              <a:spcBef>
                <a:spcPct val="0"/>
              </a:spcBef>
            </a:pPr>
            <a:r>
              <a:rPr lang="en-US" altLang="zh-CN" sz="1000">
                <a:latin typeface="ZapfHumnst BT" pitchFamily="34" charset="0"/>
              </a:rPr>
              <a:t>The mechanism map must be navigable in both directions, so that it is easy to determine client classes when changing implementation mechanisms.</a:t>
            </a:r>
            <a:endParaRPr lang="en-US" altLang="ko-KR" sz="1000">
              <a:latin typeface="ZapfHumnst BT" pitchFamily="34" charset="0"/>
              <a:ea typeface="Gulim" panose="020B0600000101010101" pitchFamily="34" charset="-127"/>
            </a:endParaRPr>
          </a:p>
          <a:p>
            <a:pPr>
              <a:spcBef>
                <a:spcPct val="0"/>
              </a:spcBef>
            </a:pPr>
            <a:endParaRPr lang="en-US" altLang="zh-CN" sz="1000">
              <a:latin typeface="ZapfHumnst BT" pitchFamily="34" charset="0"/>
            </a:endParaRPr>
          </a:p>
          <a:p>
            <a:pPr>
              <a:spcBef>
                <a:spcPct val="0"/>
              </a:spcBef>
            </a:pPr>
            <a:r>
              <a:rPr lang="en-US" altLang="zh-CN" sz="1000">
                <a:latin typeface="ZapfHumnst BT" pitchFamily="34" charset="0"/>
              </a:rPr>
              <a:t>In Architectural Design, the Design and Implementation mechanisms are not only defined.  “Patterns for use” are also provided.  We will look at some specific examples on the following slides. </a:t>
            </a:r>
          </a:p>
          <a:p>
            <a:pPr>
              <a:spcBef>
                <a:spcPct val="0"/>
              </a:spcBef>
            </a:pPr>
            <a:endParaRPr lang="en-US" altLang="zh-CN" sz="1000">
              <a:latin typeface="ZapfHumnst BT" pitchFamily="34" charset="0"/>
            </a:endParaRPr>
          </a:p>
          <a:p>
            <a:pPr>
              <a:spcBef>
                <a:spcPct val="0"/>
              </a:spcBef>
            </a:pPr>
            <a:r>
              <a:rPr lang="en-US" altLang="zh-CN" sz="1000">
                <a:latin typeface="ZapfHumnst BT" pitchFamily="34" charset="0"/>
              </a:rPr>
              <a:t>As stated in Architectural Analysis, Anytime anyone has issues with the included mechanisms (i.e., persistence, security, etc.), emphasize that these are just one set of choices.  On your project, your architect may pick others, so your design will be different. </a:t>
            </a:r>
          </a:p>
          <a:p>
            <a:pPr>
              <a:spcBef>
                <a:spcPct val="0"/>
              </a:spcBef>
            </a:pPr>
            <a:endParaRPr lang="en-US" altLang="zh-CN" sz="1000">
              <a:latin typeface="ZapfHumnst BT" pitchFamily="34" charset="0"/>
            </a:endParaRPr>
          </a:p>
          <a:p>
            <a:pPr>
              <a:spcBef>
                <a:spcPct val="0"/>
              </a:spcBef>
            </a:pPr>
            <a:r>
              <a:rPr lang="en-US" altLang="zh-CN" sz="1000">
                <a:latin typeface="ZapfHumnst BT" pitchFamily="34" charset="0"/>
              </a:rPr>
              <a:t>Emphasize to the students that you will only be covering the JDBC mechanism in this course (the others can be found in the appendix). </a:t>
            </a:r>
            <a:endParaRPr lang="en-US" altLang="zh-CN" sz="1000">
              <a:latin typeface="Arial" panose="020B0604020202020204" pitchFamily="34" charset="0"/>
            </a:endParaRPr>
          </a:p>
        </p:txBody>
      </p:sp>
      <p:sp>
        <p:nvSpPr>
          <p:cNvPr id="79877" name="Rectangle 4">
            <a:extLst>
              <a:ext uri="{FF2B5EF4-FFF2-40B4-BE49-F238E27FC236}">
                <a16:creationId xmlns:a16="http://schemas.microsoft.com/office/drawing/2014/main" id="{B243959B-38D8-4E18-AA41-14C153A26C90}"/>
              </a:ext>
            </a:extLst>
          </p:cNvPr>
          <p:cNvSpPr>
            <a:spLocks noGrp="1" noRot="1" noChangeAspect="1" noChangeArrowheads="1" noTextEdit="1"/>
          </p:cNvSpPr>
          <p:nvPr>
            <p:ph type="sldImg"/>
          </p:nvPr>
        </p:nvSpPr>
        <p:spPr>
          <a:xfrm>
            <a:off x="2552700" y="833438"/>
            <a:ext cx="4038600" cy="3028950"/>
          </a:xfrm>
          <a:ln/>
        </p:spPr>
      </p:sp>
      <p:sp>
        <p:nvSpPr>
          <p:cNvPr id="79878" name="Rectangle 5">
            <a:extLst>
              <a:ext uri="{FF2B5EF4-FFF2-40B4-BE49-F238E27FC236}">
                <a16:creationId xmlns:a16="http://schemas.microsoft.com/office/drawing/2014/main" id="{A7E5BC71-6338-4C0B-87FE-37245E7AB24E}"/>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AU" altLang="zh-CN" sz="1000">
                <a:latin typeface="ZapfHumnst BT" pitchFamily="34" charset="0"/>
              </a:rPr>
              <a:t>During Architecture Analysis we identified the key architectural mechanisms that may be required to solve the problem. Now it is time to refine these and incorporate the decisions we have made about our implementation.</a:t>
            </a:r>
          </a:p>
          <a:p>
            <a:pPr eaLnBrk="1" hangingPunct="1"/>
            <a:r>
              <a:rPr lang="en-US" altLang="zh-CN" sz="1000">
                <a:latin typeface="ZapfHumnst BT" pitchFamily="34" charset="0"/>
              </a:rPr>
              <a:t>A </a:t>
            </a:r>
            <a:r>
              <a:rPr lang="en-US" altLang="zh-CN" sz="1000" b="1" i="1">
                <a:latin typeface="ZapfHumnst BT" pitchFamily="34" charset="0"/>
              </a:rPr>
              <a:t>design mechanism</a:t>
            </a:r>
            <a:r>
              <a:rPr lang="en-US" altLang="zh-CN" sz="1000">
                <a:latin typeface="ZapfHumnst BT" pitchFamily="34" charset="0"/>
              </a:rPr>
              <a:t> assumes some details of the implementation environment, but it is not tied to a specific implementation (as is an implementation mechanism). Examples of design mechanisms include: for Persistency: RDBMS, OODBMS, flash card, in-memory storage; for inter-process communication (IPC): shared memory, function-call-like IPC, semaphore-based IPC. </a:t>
            </a:r>
          </a:p>
          <a:p>
            <a:pPr eaLnBrk="1" hangingPunct="1"/>
            <a:r>
              <a:rPr lang="en-US" altLang="zh-CN" sz="1000">
                <a:latin typeface="ZapfHumnst BT" pitchFamily="34" charset="0"/>
              </a:rPr>
              <a:t>An </a:t>
            </a:r>
            <a:r>
              <a:rPr lang="en-US" altLang="zh-CN" sz="1000" b="1" i="1">
                <a:latin typeface="ZapfHumnst BT" pitchFamily="34" charset="0"/>
              </a:rPr>
              <a:t>implementation mechanism</a:t>
            </a:r>
            <a:r>
              <a:rPr lang="en-US" altLang="zh-CN" sz="1000">
                <a:latin typeface="ZapfHumnst BT" pitchFamily="34" charset="0"/>
              </a:rPr>
              <a:t> is used during the implementation process.  They are refinements of design mechanisms, and specify the exact implementation of the mechanism.  They are are bound to a certain technology, implementation language, vendor, etc.  Some examples of implementation mechanisms include: </a:t>
            </a:r>
            <a:r>
              <a:rPr lang="en-US" altLang="ko-KR" sz="1000">
                <a:latin typeface="ZapfHumnst BT" pitchFamily="34" charset="0"/>
                <a:ea typeface="Gulim" panose="020B0600000101010101" pitchFamily="34" charset="-127"/>
              </a:rPr>
              <a:t>the actual programming language, COTS products, database (</a:t>
            </a:r>
            <a:r>
              <a:rPr lang="en-US" altLang="zh-CN" sz="1000">
                <a:latin typeface="ZapfHumnst BT" pitchFamily="34" charset="0"/>
              </a:rPr>
              <a:t>Oracle, Sybase</a:t>
            </a:r>
            <a:r>
              <a:rPr lang="en-US" altLang="ko-KR" sz="1000">
                <a:latin typeface="ZapfHumnst BT" pitchFamily="34" charset="0"/>
                <a:ea typeface="Gulim" panose="020B0600000101010101" pitchFamily="34" charset="-127"/>
              </a:rPr>
              <a:t>), and the interprocess communication/distribution technology in use (</a:t>
            </a:r>
            <a:r>
              <a:rPr lang="en-US" altLang="zh-CN" sz="1000">
                <a:latin typeface="ZapfHumnst BT" pitchFamily="34" charset="0"/>
              </a:rPr>
              <a:t>COM/DCOM, CORBA</a:t>
            </a:r>
            <a:r>
              <a:rPr lang="en-US" altLang="ko-KR" sz="1000">
                <a:latin typeface="ZapfHumnst BT" pitchFamily="34" charset="0"/>
                <a:ea typeface="Gulim" panose="020B0600000101010101" pitchFamily="34" charset="-127"/>
              </a:rPr>
              <a:t>). </a:t>
            </a:r>
            <a:endParaRPr lang="en-US" altLang="zh-CN" sz="1000">
              <a:latin typeface="ZapfHumnst BT" pitchFamily="34" charset="0"/>
            </a:endParaRPr>
          </a:p>
          <a:p>
            <a:pPr eaLnBrk="1" hangingPunct="1"/>
            <a:r>
              <a:rPr lang="en-US" altLang="zh-CN" sz="1000">
                <a:latin typeface="ZapfHumnst BT" pitchFamily="34" charset="0"/>
              </a:rPr>
              <a:t>The above example shows the architectural mechanism decisions that have been made for our example.  For RDBMS Persistency (i.e., legacy data access), JDBC was chosen.  For OODBMS Persistency, ObjectStore was chosen, and for Distribution, RMI was chosen. The JDBC mechanism is presented in this module.  Information on the ObjectStore and RMI mechanisms are provided in the Additional Information Appendix.</a:t>
            </a:r>
          </a:p>
          <a:p>
            <a:pPr eaLnBrk="1" hangingPunct="1"/>
            <a:endParaRPr lang="en-US" altLang="zh-CN" sz="1000">
              <a:latin typeface="Times" panose="02020603050405020304" pitchFamily="18" charset="0"/>
            </a:endParaRPr>
          </a:p>
        </p:txBody>
      </p:sp>
    </p:spTree>
    <p:extLst>
      <p:ext uri="{BB962C8B-B14F-4D97-AF65-F5344CB8AC3E}">
        <p14:creationId xmlns:p14="http://schemas.microsoft.com/office/powerpoint/2010/main" val="3802689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A12770E-DD04-415E-AC77-B6ACD551064F}" type="slidenum">
              <a:rPr lang="zh-CN" altLang="en-US" smtClean="0"/>
              <a:pPr>
                <a:defRPr/>
              </a:pPr>
              <a:t>10</a:t>
            </a:fld>
            <a:endParaRPr lang="en-US"/>
          </a:p>
        </p:txBody>
      </p:sp>
    </p:spTree>
    <p:extLst>
      <p:ext uri="{BB962C8B-B14F-4D97-AF65-F5344CB8AC3E}">
        <p14:creationId xmlns:p14="http://schemas.microsoft.com/office/powerpoint/2010/main" val="86983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90D652D8-30E5-4663-9397-75B4E2764889}"/>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B8808649-F650-491C-8E3B-717CEAF05B83}" type="slidenum">
              <a:rPr lang="zh-CN" altLang="en-US" sz="2400">
                <a:latin typeface="Times New Roman" panose="02020603050405020304" pitchFamily="18" charset="0"/>
              </a:rPr>
              <a:pPr eaLnBrk="1" hangingPunct="1">
                <a:spcBef>
                  <a:spcPct val="0"/>
                </a:spcBef>
              </a:pPr>
              <a:t>117</a:t>
            </a:fld>
            <a:endParaRPr lang="en-US" altLang="zh-CN" sz="2400">
              <a:latin typeface="Times New Roman" panose="02020603050405020304" pitchFamily="18" charset="0"/>
            </a:endParaRPr>
          </a:p>
        </p:txBody>
      </p:sp>
      <p:sp>
        <p:nvSpPr>
          <p:cNvPr id="81923" name="Text Box 2">
            <a:extLst>
              <a:ext uri="{FF2B5EF4-FFF2-40B4-BE49-F238E27FC236}">
                <a16:creationId xmlns:a16="http://schemas.microsoft.com/office/drawing/2014/main" id="{4270DD3C-ADDB-41CB-884C-12B36493C891}"/>
              </a:ext>
            </a:extLst>
          </p:cNvPr>
          <p:cNvSpPr txBox="1">
            <a:spLocks noChangeArrowheads="1"/>
          </p:cNvSpPr>
          <p:nvPr/>
        </p:nvSpPr>
        <p:spPr bwMode="auto">
          <a:xfrm>
            <a:off x="228600" y="1212850"/>
            <a:ext cx="2047875" cy="597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471" tIns="53236" rIns="106471" bIns="53236">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50000"/>
              </a:spcBef>
            </a:pPr>
            <a:r>
              <a:rPr lang="en-US" altLang="zh-CN" sz="1000">
                <a:latin typeface="ZapfHumnst BT" pitchFamily="34" charset="0"/>
              </a:rPr>
              <a:t>The classes to be replaced with concrete classes by the designer applying the mechanism are shown in yellow (but this does not show up in the black and white manuals).</a:t>
            </a:r>
          </a:p>
          <a:p>
            <a:pPr>
              <a:spcBef>
                <a:spcPct val="50000"/>
              </a:spcBef>
            </a:pPr>
            <a:r>
              <a:rPr lang="en-US" altLang="zh-CN" sz="1000">
                <a:latin typeface="ZapfHumnst BT" pitchFamily="34" charset="0"/>
              </a:rPr>
              <a:t>With this approach, the OO model is separable from the DBMS model and the class does not know it is persistent (it can be reused in applications where it’s objects are not persistent).</a:t>
            </a:r>
          </a:p>
          <a:p>
            <a:pPr>
              <a:spcBef>
                <a:spcPct val="0"/>
              </a:spcBef>
            </a:pPr>
            <a:endParaRPr lang="en-US" altLang="zh-CN" sz="1000">
              <a:latin typeface="ZapfHumnst BT" pitchFamily="34" charset="0"/>
            </a:endParaRPr>
          </a:p>
          <a:p>
            <a:pPr>
              <a:spcBef>
                <a:spcPct val="0"/>
              </a:spcBef>
            </a:pPr>
            <a:r>
              <a:rPr lang="en-US" altLang="zh-CN" sz="1000">
                <a:latin typeface="ZapfHumnst BT" pitchFamily="34" charset="0"/>
              </a:rPr>
              <a:t>For performance optimization, there is also the notion of PreparedStatements (which inherit from Statement). The basic idea with a PreparedStatement is that most of the SQL can be pre-compiled, and then only the small amount of changing data needs to be passed in for each call.  This is a performance optimization and is not that important from a mechanisms point of view.  Thus, for this model, we did not use PreparedStatements at all.   For more information, see the JDBC specifications.</a:t>
            </a:r>
          </a:p>
          <a:p>
            <a:pPr>
              <a:spcBef>
                <a:spcPct val="0"/>
              </a:spcBef>
            </a:pPr>
            <a:r>
              <a:rPr lang="en-US" altLang="zh-CN" sz="1000">
                <a:latin typeface="ZapfHumnst BT" pitchFamily="34" charset="0"/>
              </a:rPr>
              <a:t> </a:t>
            </a:r>
            <a:endParaRPr lang="en-US" altLang="zh-CN" sz="1000">
              <a:solidFill>
                <a:srgbClr val="000000"/>
              </a:solidFill>
              <a:latin typeface="ZapfHumnst BT" pitchFamily="34" charset="0"/>
            </a:endParaRPr>
          </a:p>
          <a:p>
            <a:pPr>
              <a:spcBef>
                <a:spcPct val="0"/>
              </a:spcBef>
            </a:pPr>
            <a:r>
              <a:rPr lang="en-US" altLang="zh-CN" sz="1000">
                <a:latin typeface="ZapfHumnst BT" pitchFamily="34" charset="0"/>
              </a:rPr>
              <a:t>Walk the students through the mechanism diagrams at a high-level.  Do not let them get hung up on the mechanism details.  We’ll cover how the RDBMS mechanism is applied in Subsystem Design.</a:t>
            </a:r>
            <a:endParaRPr lang="en-US" altLang="zh-CN" sz="1000">
              <a:latin typeface="Arial" panose="020B0604020202020204" pitchFamily="34" charset="0"/>
            </a:endParaRPr>
          </a:p>
        </p:txBody>
      </p:sp>
      <p:sp>
        <p:nvSpPr>
          <p:cNvPr id="81924" name="Rectangle 3">
            <a:extLst>
              <a:ext uri="{FF2B5EF4-FFF2-40B4-BE49-F238E27FC236}">
                <a16:creationId xmlns:a16="http://schemas.microsoft.com/office/drawing/2014/main" id="{D2F7250E-B919-4CEC-B675-D98CE4CCFD07}"/>
              </a:ext>
            </a:extLst>
          </p:cNvPr>
          <p:cNvSpPr>
            <a:spLocks noGrp="1" noRot="1" noChangeAspect="1" noChangeArrowheads="1" noTextEdit="1"/>
          </p:cNvSpPr>
          <p:nvPr>
            <p:ph type="sldImg"/>
          </p:nvPr>
        </p:nvSpPr>
        <p:spPr>
          <a:xfrm>
            <a:off x="2552700" y="833438"/>
            <a:ext cx="4038600" cy="3028950"/>
          </a:xfrm>
          <a:ln/>
        </p:spPr>
      </p:sp>
      <p:sp>
        <p:nvSpPr>
          <p:cNvPr id="81925" name="Rectangle 4">
            <a:extLst>
              <a:ext uri="{FF2B5EF4-FFF2-40B4-BE49-F238E27FC236}">
                <a16:creationId xmlns:a16="http://schemas.microsoft.com/office/drawing/2014/main" id="{27232AB8-3348-4F8F-B6C9-7F82679BC3D8}"/>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The next few slides demonstrate the pattern of use of the persistent mechanism chosen for the RDBMS classes in our example: JDBC.  The above diagram is the static view.</a:t>
            </a:r>
          </a:p>
          <a:p>
            <a:pPr eaLnBrk="1" hangingPunct="1"/>
            <a:r>
              <a:rPr lang="en-US" altLang="zh-CN" sz="1000">
                <a:latin typeface="ZapfHumnst BT" pitchFamily="34" charset="0"/>
              </a:rPr>
              <a:t>For JDBC, a client will work with a </a:t>
            </a:r>
            <a:r>
              <a:rPr lang="en-US" altLang="zh-CN" sz="1000" b="1">
                <a:latin typeface="ZapfHumnst BT" pitchFamily="34" charset="0"/>
              </a:rPr>
              <a:t>DBClass</a:t>
            </a:r>
            <a:r>
              <a:rPr lang="en-US" altLang="zh-CN" sz="1000">
                <a:latin typeface="ZapfHumnst BT" pitchFamily="34" charset="0"/>
              </a:rPr>
              <a:t> to read and write persistent data. The DBClass is responsible for accessing the JDBC database using the </a:t>
            </a:r>
            <a:r>
              <a:rPr lang="en-US" altLang="zh-CN" sz="1000" b="1">
                <a:latin typeface="ZapfHumnst BT" pitchFamily="34" charset="0"/>
              </a:rPr>
              <a:t>DriverManager</a:t>
            </a:r>
            <a:r>
              <a:rPr lang="en-US" altLang="zh-CN" sz="1000">
                <a:latin typeface="ZapfHumnst BT" pitchFamily="34" charset="0"/>
              </a:rPr>
              <a:t> class. Once a database </a:t>
            </a:r>
            <a:r>
              <a:rPr lang="en-US" altLang="zh-CN" sz="1000" b="1">
                <a:latin typeface="ZapfHumnst BT" pitchFamily="34" charset="0"/>
              </a:rPr>
              <a:t>Connection</a:t>
            </a:r>
            <a:r>
              <a:rPr lang="en-US" altLang="zh-CN" sz="1000">
                <a:latin typeface="ZapfHumnst BT" pitchFamily="34" charset="0"/>
              </a:rPr>
              <a:t> is opened, the DBClass can then create SQL statements that will be sent to the underlying RDBMS and executed using the </a:t>
            </a:r>
            <a:r>
              <a:rPr lang="en-US" altLang="zh-CN" sz="1000" b="1">
                <a:latin typeface="ZapfHumnst BT" pitchFamily="34" charset="0"/>
              </a:rPr>
              <a:t>Statement</a:t>
            </a:r>
            <a:r>
              <a:rPr lang="en-US" altLang="zh-CN" sz="1000">
                <a:latin typeface="ZapfHumnst BT" pitchFamily="34" charset="0"/>
              </a:rPr>
              <a:t> class. The Statement is what </a:t>
            </a:r>
            <a:r>
              <a:rPr lang="en-US" altLang="zh-CN" sz="1000">
                <a:latin typeface="Arial" panose="020B0604020202020204" pitchFamily="34" charset="0"/>
              </a:rPr>
              <a:t>“</a:t>
            </a:r>
            <a:r>
              <a:rPr lang="en-US" altLang="zh-CN" sz="1000">
                <a:latin typeface="ZapfHumnst BT" pitchFamily="34" charset="0"/>
              </a:rPr>
              <a:t>talks</a:t>
            </a:r>
            <a:r>
              <a:rPr lang="en-US" altLang="zh-CN" sz="1000">
                <a:latin typeface="Arial" panose="020B0604020202020204" pitchFamily="34" charset="0"/>
              </a:rPr>
              <a:t>”</a:t>
            </a:r>
            <a:r>
              <a:rPr lang="en-US" altLang="zh-CN" sz="1000">
                <a:latin typeface="ZapfHumnst BT" pitchFamily="34" charset="0"/>
              </a:rPr>
              <a:t> to the database. The result of the SQL query is returned in a </a:t>
            </a:r>
            <a:r>
              <a:rPr lang="en-US" altLang="zh-CN" sz="1000" b="1">
                <a:latin typeface="ZapfHumnst BT" pitchFamily="34" charset="0"/>
              </a:rPr>
              <a:t>ResultSet</a:t>
            </a:r>
            <a:r>
              <a:rPr lang="en-US" altLang="zh-CN" sz="1000">
                <a:latin typeface="ZapfHumnst BT" pitchFamily="34" charset="0"/>
              </a:rPr>
              <a:t> object.  </a:t>
            </a:r>
          </a:p>
          <a:p>
            <a:pPr eaLnBrk="1" hangingPunct="1"/>
            <a:r>
              <a:rPr lang="en-US" altLang="zh-CN" sz="1000">
                <a:latin typeface="ZapfHumnst BT" pitchFamily="34" charset="0"/>
              </a:rPr>
              <a:t>The </a:t>
            </a:r>
            <a:r>
              <a:rPr lang="en-US" altLang="zh-CN" sz="1000" b="1">
                <a:latin typeface="ZapfHumnst BT" pitchFamily="34" charset="0"/>
              </a:rPr>
              <a:t>DBClass</a:t>
            </a:r>
            <a:r>
              <a:rPr lang="en-US" altLang="zh-CN" sz="1000">
                <a:latin typeface="ZapfHumnst BT" pitchFamily="34" charset="0"/>
              </a:rPr>
              <a:t> is class responsible for making another class instance persistent. It understands the OO-to-RDBMS mapping and has the behavior to interface with the RDBMS. The DBClass flattens the object and writes it to the RDBMS and reads the object data  from the RDBMS and builds the object. Every class that's persistent will have a corresponding DBClass. </a:t>
            </a:r>
          </a:p>
          <a:p>
            <a:pPr eaLnBrk="1" hangingPunct="1"/>
            <a:r>
              <a:rPr lang="en-US" altLang="zh-CN" sz="1000">
                <a:latin typeface="ZapfHumnst BT" pitchFamily="34" charset="0"/>
              </a:rPr>
              <a:t>The </a:t>
            </a:r>
            <a:r>
              <a:rPr lang="en-US" altLang="zh-CN" sz="1000" b="1">
                <a:latin typeface="ZapfHumnst BT" pitchFamily="34" charset="0"/>
              </a:rPr>
              <a:t>PersistentClassList</a:t>
            </a:r>
            <a:r>
              <a:rPr lang="en-US" altLang="zh-CN" sz="1000">
                <a:latin typeface="ZapfHumnst BT" pitchFamily="34" charset="0"/>
              </a:rPr>
              <a:t> is used to return a set of persistent objects as a result of a database query (e.g., DBClass.read()).</a:t>
            </a:r>
          </a:p>
          <a:p>
            <a:pPr eaLnBrk="1" hangingPunct="1"/>
            <a:r>
              <a:rPr lang="en-US" altLang="zh-CN" sz="1000">
                <a:latin typeface="ZapfHumnst BT" pitchFamily="34" charset="0"/>
              </a:rPr>
              <a:t>The &lt;&lt;role&gt;&gt; stereotype was used for anything that should be regarded as a placeholder for the actual design element to be supplied by the developer.  This convention makes it easier to apply the mechanism because it is easier</a:t>
            </a:r>
            <a:r>
              <a:rPr lang="en-AU" altLang="zh-CN" sz="1000">
                <a:latin typeface="ZapfHumnst BT" pitchFamily="34" charset="0"/>
              </a:rPr>
              <a:t> to recognize what the designer is to supply.  </a:t>
            </a:r>
            <a:endParaRPr lang="en-US" altLang="zh-CN" sz="1000">
              <a:latin typeface="Times" panose="02020603050405020304" pitchFamily="18" charset="0"/>
            </a:endParaRPr>
          </a:p>
        </p:txBody>
      </p:sp>
    </p:spTree>
    <p:extLst>
      <p:ext uri="{BB962C8B-B14F-4D97-AF65-F5344CB8AC3E}">
        <p14:creationId xmlns:p14="http://schemas.microsoft.com/office/powerpoint/2010/main" val="1094135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CEEBD590-37A9-42A3-916A-27878E9A7865}"/>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F237FAC4-865B-4FE7-9795-9B78180A63C9}" type="slidenum">
              <a:rPr lang="zh-CN" altLang="en-US" sz="2400">
                <a:latin typeface="Times New Roman" panose="02020603050405020304" pitchFamily="18" charset="0"/>
              </a:rPr>
              <a:pPr eaLnBrk="1" hangingPunct="1">
                <a:spcBef>
                  <a:spcPct val="0"/>
                </a:spcBef>
              </a:pPr>
              <a:t>118</a:t>
            </a:fld>
            <a:endParaRPr lang="en-US" altLang="zh-CN" sz="2400">
              <a:latin typeface="Times New Roman" panose="02020603050405020304" pitchFamily="18" charset="0"/>
            </a:endParaRPr>
          </a:p>
        </p:txBody>
      </p:sp>
      <p:sp>
        <p:nvSpPr>
          <p:cNvPr id="83971" name="Text Box 2">
            <a:extLst>
              <a:ext uri="{FF2B5EF4-FFF2-40B4-BE49-F238E27FC236}">
                <a16:creationId xmlns:a16="http://schemas.microsoft.com/office/drawing/2014/main" id="{DCE2D6CD-246E-43E3-89D7-C968EB36513F}"/>
              </a:ext>
            </a:extLst>
          </p:cNvPr>
          <p:cNvSpPr txBox="1">
            <a:spLocks noChangeArrowheads="1"/>
          </p:cNvSpPr>
          <p:nvPr/>
        </p:nvSpPr>
        <p:spPr bwMode="auto">
          <a:xfrm>
            <a:off x="260350" y="827088"/>
            <a:ext cx="2192338" cy="536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471" tIns="53236" rIns="106471" bIns="53236">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50000"/>
              </a:spcBef>
            </a:pPr>
            <a:r>
              <a:rPr lang="en-US" altLang="zh-CN" sz="1000">
                <a:latin typeface="ZapfHumnst BT" pitchFamily="34" charset="0"/>
              </a:rPr>
              <a:t>This diagram is one of the dynamic representations of the chosen RDBMS persistency mechanism, JDBC.</a:t>
            </a:r>
          </a:p>
          <a:p>
            <a:pPr>
              <a:spcBef>
                <a:spcPct val="50000"/>
              </a:spcBef>
            </a:pPr>
            <a:r>
              <a:rPr lang="en-US" altLang="zh-CN" sz="1000">
                <a:latin typeface="ZapfHumnst BT" pitchFamily="34" charset="0"/>
              </a:rPr>
              <a:t>The objects to be replaced by concrete objects by the designer applying the mechanism are shown in yellow (but this does not show up in the black and white manuals). </a:t>
            </a:r>
          </a:p>
          <a:p>
            <a:pPr>
              <a:spcBef>
                <a:spcPct val="50000"/>
              </a:spcBef>
            </a:pPr>
            <a:r>
              <a:rPr lang="en-US" altLang="zh-CN" sz="1000">
                <a:latin typeface="ZapfHumnst BT" pitchFamily="34" charset="0"/>
              </a:rPr>
              <a:t>Possible question from the students: “Every DBClass must establish a separate Connection?  Since there’s one DBClass per persistent class, that’s a lot of connections.  I would have expected one connection that everyone shares.”</a:t>
            </a:r>
          </a:p>
          <a:p>
            <a:pPr>
              <a:spcBef>
                <a:spcPct val="50000"/>
              </a:spcBef>
            </a:pPr>
            <a:r>
              <a:rPr lang="en-US" altLang="zh-CN" sz="1000">
                <a:latin typeface="ZapfHumnst BT" pitchFamily="34" charset="0"/>
              </a:rPr>
              <a:t>Answer: Depends how many persistent classes you have to access. Each DBClass could create it’s own connection (as is done in this example) or a connection could be passed in.</a:t>
            </a:r>
          </a:p>
          <a:p>
            <a:pPr>
              <a:spcBef>
                <a:spcPct val="50000"/>
              </a:spcBef>
            </a:pPr>
            <a:r>
              <a:rPr lang="en-US" altLang="zh-CN" sz="1000">
                <a:latin typeface="ZapfHumnst BT" pitchFamily="34" charset="0"/>
              </a:rPr>
              <a:t>Don’t spend too much time on this diagram as it will not be applied in later modules.  However, it is needed in order to better understand the persistency mechanism.</a:t>
            </a:r>
          </a:p>
          <a:p>
            <a:pPr>
              <a:spcBef>
                <a:spcPct val="50000"/>
              </a:spcBef>
            </a:pPr>
            <a:r>
              <a:rPr lang="en-US" altLang="zh-CN" sz="1000">
                <a:latin typeface="ZapfHumnst BT" pitchFamily="34" charset="0"/>
              </a:rPr>
              <a:t>Note: Explicit shutdown of the database is not required with the RDBMS mechanism. </a:t>
            </a:r>
            <a:endParaRPr lang="en-US" altLang="zh-CN" sz="1000">
              <a:latin typeface="Arial" panose="020B0604020202020204" pitchFamily="34" charset="0"/>
            </a:endParaRPr>
          </a:p>
        </p:txBody>
      </p:sp>
      <p:sp>
        <p:nvSpPr>
          <p:cNvPr id="83972" name="Rectangle 3">
            <a:extLst>
              <a:ext uri="{FF2B5EF4-FFF2-40B4-BE49-F238E27FC236}">
                <a16:creationId xmlns:a16="http://schemas.microsoft.com/office/drawing/2014/main" id="{DE0DC4DA-2112-4D74-9001-C43B56236A04}"/>
              </a:ext>
            </a:extLst>
          </p:cNvPr>
          <p:cNvSpPr>
            <a:spLocks noGrp="1" noRot="1" noChangeAspect="1" noChangeArrowheads="1" noTextEdit="1"/>
          </p:cNvSpPr>
          <p:nvPr>
            <p:ph type="sldImg"/>
          </p:nvPr>
        </p:nvSpPr>
        <p:spPr>
          <a:xfrm>
            <a:off x="2552700" y="833438"/>
            <a:ext cx="4038600" cy="3028950"/>
          </a:xfrm>
          <a:ln/>
        </p:spPr>
      </p:sp>
      <p:sp>
        <p:nvSpPr>
          <p:cNvPr id="83973" name="Rectangle 4">
            <a:extLst>
              <a:ext uri="{FF2B5EF4-FFF2-40B4-BE49-F238E27FC236}">
                <a16:creationId xmlns:a16="http://schemas.microsoft.com/office/drawing/2014/main" id="{10ADF8F8-FEF5-4276-BB8E-E9B857457534}"/>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Initialization must occur before any persistent class can be accessed.</a:t>
            </a:r>
          </a:p>
          <a:p>
            <a:pPr eaLnBrk="1" hangingPunct="1"/>
            <a:r>
              <a:rPr lang="en-US" altLang="zh-CN" sz="1000">
                <a:latin typeface="ZapfHumnst BT" pitchFamily="34" charset="0"/>
              </a:rPr>
              <a:t>To initialize the connection to the database, the DBClass must load the appropriate driver by calling the DriverManager getConnection() operation with a URL, user, and password.</a:t>
            </a:r>
          </a:p>
          <a:p>
            <a:pPr eaLnBrk="1" hangingPunct="1"/>
            <a:r>
              <a:rPr lang="en-US" altLang="zh-CN" sz="1000">
                <a:latin typeface="ZapfHumnst BT" pitchFamily="34" charset="0"/>
              </a:rPr>
              <a:t>getConnection() attempts to establish a connection to the given database URL. The DriverManager attempts to select an appropriate driver from the set of registered JDBC drivers.</a:t>
            </a:r>
          </a:p>
          <a:p>
            <a:pPr eaLnBrk="1" hangingPunct="1"/>
            <a:r>
              <a:rPr lang="en-US" altLang="zh-CN" sz="1000">
                <a:latin typeface="ZapfHumnst BT" pitchFamily="34" charset="0"/>
              </a:rPr>
              <a:t>Parameters:</a:t>
            </a:r>
          </a:p>
          <a:p>
            <a:pPr eaLnBrk="1" hangingPunct="1"/>
            <a:r>
              <a:rPr lang="en-US" altLang="zh-CN" sz="1000" b="1">
                <a:latin typeface="ZapfHumnst BT" pitchFamily="34" charset="0"/>
              </a:rPr>
              <a:t>url</a:t>
            </a:r>
            <a:r>
              <a:rPr lang="en-US" altLang="zh-CN" sz="1000">
                <a:latin typeface="ZapfHumnst BT" pitchFamily="34" charset="0"/>
              </a:rPr>
              <a:t>: A database url of the form jdbc:subprotocol:subname. This URL is used to locate the actual database server and is not Web-related in this instance. </a:t>
            </a:r>
          </a:p>
          <a:p>
            <a:pPr eaLnBrk="1" hangingPunct="1"/>
            <a:r>
              <a:rPr lang="en-US" altLang="zh-CN" sz="1000" b="1">
                <a:latin typeface="ZapfHumnst BT" pitchFamily="34" charset="0"/>
              </a:rPr>
              <a:t>user</a:t>
            </a:r>
            <a:r>
              <a:rPr lang="en-US" altLang="zh-CN" sz="1000">
                <a:latin typeface="ZapfHumnst BT" pitchFamily="34" charset="0"/>
              </a:rPr>
              <a:t>: The database user on whose behalf the Connection is being made</a:t>
            </a:r>
          </a:p>
          <a:p>
            <a:pPr eaLnBrk="1" hangingPunct="1"/>
            <a:r>
              <a:rPr lang="en-US" altLang="zh-CN" sz="1000" b="1">
                <a:latin typeface="ZapfHumnst BT" pitchFamily="34" charset="0"/>
              </a:rPr>
              <a:t>password</a:t>
            </a:r>
            <a:r>
              <a:rPr lang="en-US" altLang="zh-CN" sz="1000">
                <a:latin typeface="ZapfHumnst BT" pitchFamily="34" charset="0"/>
              </a:rPr>
              <a:t>: The user's password</a:t>
            </a:r>
          </a:p>
          <a:p>
            <a:pPr eaLnBrk="1" hangingPunct="1"/>
            <a:r>
              <a:rPr lang="en-US" altLang="zh-CN" sz="1000">
                <a:latin typeface="ZapfHumnst BT" pitchFamily="34" charset="0"/>
              </a:rPr>
              <a:t>Returns:</a:t>
            </a:r>
          </a:p>
          <a:p>
            <a:pPr eaLnBrk="1" hangingPunct="1"/>
            <a:r>
              <a:rPr lang="en-US" altLang="zh-CN" sz="1000">
                <a:latin typeface="ZapfHumnst BT" pitchFamily="34" charset="0"/>
              </a:rPr>
              <a:t>a Connection to the URL</a:t>
            </a:r>
          </a:p>
          <a:p>
            <a:pPr eaLnBrk="1" hangingPunct="1"/>
            <a:endParaRPr lang="en-US" altLang="zh-CN" sz="1000">
              <a:latin typeface="Times" panose="02020603050405020304" pitchFamily="18" charset="0"/>
            </a:endParaRPr>
          </a:p>
        </p:txBody>
      </p:sp>
    </p:spTree>
    <p:extLst>
      <p:ext uri="{BB962C8B-B14F-4D97-AF65-F5344CB8AC3E}">
        <p14:creationId xmlns:p14="http://schemas.microsoft.com/office/powerpoint/2010/main" val="3733508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A0DD4ECA-1536-4C27-BC72-E061B30FA5BD}"/>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82C7BC18-E19C-4CC8-BAFD-112C3E1D3C49}" type="slidenum">
              <a:rPr lang="zh-CN" altLang="en-US" sz="2400">
                <a:latin typeface="Times New Roman" panose="02020603050405020304" pitchFamily="18" charset="0"/>
              </a:rPr>
              <a:pPr eaLnBrk="1" hangingPunct="1">
                <a:spcBef>
                  <a:spcPct val="0"/>
                </a:spcBef>
              </a:pPr>
              <a:t>119</a:t>
            </a:fld>
            <a:endParaRPr lang="en-US" altLang="zh-CN" sz="2400">
              <a:latin typeface="Times New Roman" panose="02020603050405020304" pitchFamily="18" charset="0"/>
            </a:endParaRPr>
          </a:p>
        </p:txBody>
      </p:sp>
      <p:sp>
        <p:nvSpPr>
          <p:cNvPr id="88067" name="Text Box 2">
            <a:extLst>
              <a:ext uri="{FF2B5EF4-FFF2-40B4-BE49-F238E27FC236}">
                <a16:creationId xmlns:a16="http://schemas.microsoft.com/office/drawing/2014/main" id="{43293448-83DB-4639-B35A-A1B091FC1E2B}"/>
              </a:ext>
            </a:extLst>
          </p:cNvPr>
          <p:cNvSpPr txBox="1">
            <a:spLocks noChangeArrowheads="1"/>
          </p:cNvSpPr>
          <p:nvPr/>
        </p:nvSpPr>
        <p:spPr bwMode="auto">
          <a:xfrm>
            <a:off x="152400" y="1287463"/>
            <a:ext cx="1981200" cy="170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471" tIns="53236" rIns="106471" bIns="53236">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50000"/>
              </a:spcBef>
            </a:pPr>
            <a:r>
              <a:rPr lang="en-US" altLang="zh-CN" sz="1000">
                <a:latin typeface="ZapfHumnst BT" pitchFamily="34" charset="0"/>
              </a:rPr>
              <a:t>Spend the most time on this interaction diagram, as this is the one that will be applied in Subsystem Design.</a:t>
            </a:r>
          </a:p>
          <a:p>
            <a:pPr>
              <a:spcBef>
                <a:spcPct val="50000"/>
              </a:spcBef>
            </a:pPr>
            <a:r>
              <a:rPr lang="en-US" altLang="zh-CN" sz="1000">
                <a:latin typeface="ZapfHumnst BT" pitchFamily="34" charset="0"/>
              </a:rPr>
              <a:t>The objects to be replaced by concrete objects by the designer applying the mechanism are shown in yellow (but this does not show up in the black and white manuals).</a:t>
            </a:r>
            <a:endParaRPr lang="en-US" altLang="zh-CN" sz="1000">
              <a:latin typeface="Arial" panose="020B0604020202020204" pitchFamily="34" charset="0"/>
            </a:endParaRPr>
          </a:p>
        </p:txBody>
      </p:sp>
      <p:sp>
        <p:nvSpPr>
          <p:cNvPr id="88068" name="Rectangle 3">
            <a:extLst>
              <a:ext uri="{FF2B5EF4-FFF2-40B4-BE49-F238E27FC236}">
                <a16:creationId xmlns:a16="http://schemas.microsoft.com/office/drawing/2014/main" id="{A98601C4-754C-4236-8099-676020F68BF3}"/>
              </a:ext>
            </a:extLst>
          </p:cNvPr>
          <p:cNvSpPr>
            <a:spLocks noGrp="1" noRot="1" noChangeAspect="1" noChangeArrowheads="1" noTextEdit="1"/>
          </p:cNvSpPr>
          <p:nvPr>
            <p:ph type="sldImg"/>
          </p:nvPr>
        </p:nvSpPr>
        <p:spPr>
          <a:xfrm>
            <a:off x="2552700" y="833438"/>
            <a:ext cx="4038600" cy="3028950"/>
          </a:xfrm>
          <a:ln/>
        </p:spPr>
      </p:sp>
      <p:sp>
        <p:nvSpPr>
          <p:cNvPr id="88069" name="Rectangle 4">
            <a:extLst>
              <a:ext uri="{FF2B5EF4-FFF2-40B4-BE49-F238E27FC236}">
                <a16:creationId xmlns:a16="http://schemas.microsoft.com/office/drawing/2014/main" id="{A9B78306-AA8B-4BA0-A522-F7E34AE45C31}"/>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To read a persistent class, the persistency client asks the DBClass to read. The DBClass creates a new Statement using the Connection class createStatement() operation. The Statement is executed and the data is returned in a ResultSet object. The DBClass then creates a new instance of the PersistentClass and populates with the retrieved data. The data is returned in a collection object, an instance of the PersistentClassList class.</a:t>
            </a:r>
          </a:p>
          <a:p>
            <a:pPr eaLnBrk="1" hangingPunct="1"/>
            <a:r>
              <a:rPr lang="en-US" altLang="zh-CN" sz="1000">
                <a:latin typeface="ZapfHumnst BT" pitchFamily="34" charset="0"/>
              </a:rPr>
              <a:t>Note: The string passed to executeQuery() is NOT the exact same string as the one passed into the read().  The DBClass will build the SQL query to retrieve the persistent data from the database, using the criteria passed into the read().   This is because we do not want the client of the DBClass to have the knowledge of the internals of the database to create a valid query.  This knowledge is encapsulated within DBClass.</a:t>
            </a:r>
          </a:p>
          <a:p>
            <a:pPr eaLnBrk="1" hangingPunct="1"/>
            <a:endParaRPr lang="en-US" altLang="zh-CN" sz="1000">
              <a:latin typeface="Times" panose="02020603050405020304" pitchFamily="18" charset="0"/>
            </a:endParaRPr>
          </a:p>
        </p:txBody>
      </p:sp>
    </p:spTree>
    <p:extLst>
      <p:ext uri="{BB962C8B-B14F-4D97-AF65-F5344CB8AC3E}">
        <p14:creationId xmlns:p14="http://schemas.microsoft.com/office/powerpoint/2010/main" val="3135230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0B9E121C-93F0-4550-AA97-E812074077BD}"/>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C9342911-12A9-4CDC-BE95-80D208884513}" type="slidenum">
              <a:rPr lang="zh-CN" altLang="en-US" sz="2400">
                <a:latin typeface="Times New Roman" panose="02020603050405020304" pitchFamily="18" charset="0"/>
              </a:rPr>
              <a:pPr eaLnBrk="1" hangingPunct="1">
                <a:spcBef>
                  <a:spcPct val="0"/>
                </a:spcBef>
              </a:pPr>
              <a:t>120</a:t>
            </a:fld>
            <a:endParaRPr lang="en-US" altLang="zh-CN" sz="2400">
              <a:latin typeface="Times New Roman" panose="02020603050405020304" pitchFamily="18" charset="0"/>
            </a:endParaRPr>
          </a:p>
        </p:txBody>
      </p:sp>
      <p:sp>
        <p:nvSpPr>
          <p:cNvPr id="90115" name="Text Box 2">
            <a:extLst>
              <a:ext uri="{FF2B5EF4-FFF2-40B4-BE49-F238E27FC236}">
                <a16:creationId xmlns:a16="http://schemas.microsoft.com/office/drawing/2014/main" id="{05A9FD92-9470-4ABE-B605-9DCE632318BC}"/>
              </a:ext>
            </a:extLst>
          </p:cNvPr>
          <p:cNvSpPr txBox="1">
            <a:spLocks noChangeArrowheads="1"/>
          </p:cNvSpPr>
          <p:nvPr/>
        </p:nvSpPr>
        <p:spPr bwMode="auto">
          <a:xfrm>
            <a:off x="0" y="1287463"/>
            <a:ext cx="2286000" cy="192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471" tIns="53236" rIns="106471" bIns="53236">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50000"/>
              </a:spcBef>
            </a:pPr>
            <a:r>
              <a:rPr lang="en-US" altLang="zh-CN" sz="1000">
                <a:latin typeface="ZapfHumnst BT" pitchFamily="34" charset="0"/>
              </a:rPr>
              <a:t>Don’t spend too much time on this diagram as it will not be applied in later modules.  However, it is needed in order to better understand the persistency mechanism.</a:t>
            </a:r>
          </a:p>
          <a:p>
            <a:pPr>
              <a:spcBef>
                <a:spcPct val="50000"/>
              </a:spcBef>
            </a:pPr>
            <a:r>
              <a:rPr lang="en-US" altLang="zh-CN" sz="1000">
                <a:latin typeface="ZapfHumnst BT" pitchFamily="34" charset="0"/>
              </a:rPr>
              <a:t>The objects to be replaced by concrete objects by the designer applying the mechanism are shown in yellow (but this does not show up in the black and white manuals).</a:t>
            </a:r>
          </a:p>
          <a:p>
            <a:pPr>
              <a:spcBef>
                <a:spcPct val="50000"/>
              </a:spcBef>
            </a:pPr>
            <a:endParaRPr lang="zh-CN" altLang="en-US" sz="1000">
              <a:latin typeface="ZapfHumnst BT" pitchFamily="34" charset="0"/>
            </a:endParaRPr>
          </a:p>
        </p:txBody>
      </p:sp>
      <p:sp>
        <p:nvSpPr>
          <p:cNvPr id="90116" name="Rectangle 3">
            <a:extLst>
              <a:ext uri="{FF2B5EF4-FFF2-40B4-BE49-F238E27FC236}">
                <a16:creationId xmlns:a16="http://schemas.microsoft.com/office/drawing/2014/main" id="{1F20AA7B-67BB-4D46-9F77-C59403215F62}"/>
              </a:ext>
            </a:extLst>
          </p:cNvPr>
          <p:cNvSpPr>
            <a:spLocks noGrp="1" noRot="1" noChangeAspect="1" noChangeArrowheads="1" noTextEdit="1"/>
          </p:cNvSpPr>
          <p:nvPr>
            <p:ph type="sldImg"/>
          </p:nvPr>
        </p:nvSpPr>
        <p:spPr>
          <a:xfrm>
            <a:off x="2552700" y="833438"/>
            <a:ext cx="4038600" cy="3028950"/>
          </a:xfrm>
          <a:ln/>
        </p:spPr>
      </p:sp>
      <p:sp>
        <p:nvSpPr>
          <p:cNvPr id="90117" name="Rectangle 4">
            <a:extLst>
              <a:ext uri="{FF2B5EF4-FFF2-40B4-BE49-F238E27FC236}">
                <a16:creationId xmlns:a16="http://schemas.microsoft.com/office/drawing/2014/main" id="{564E6773-84EA-4F26-A3A5-3DE07B5C24A7}"/>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To update a class, the persistency client asks the DBClass to update. The DBClass retrieves the data from the given PersistentClass object, and creates a new Statement using the Connection class createStatement() operation. Once the Statement is built the update is executed and the database is updated with the new data from the class.</a:t>
            </a:r>
          </a:p>
          <a:p>
            <a:pPr eaLnBrk="1" hangingPunct="1"/>
            <a:r>
              <a:rPr lang="en-US" altLang="zh-CN" sz="1000">
                <a:latin typeface="ZapfHumnst BT" pitchFamily="34" charset="0"/>
              </a:rPr>
              <a:t>Remember: It is the DBClass</a:t>
            </a:r>
            <a:r>
              <a:rPr lang="en-US" altLang="zh-CN" sz="1000">
                <a:latin typeface="Arial" panose="020B0604020202020204" pitchFamily="34" charset="0"/>
              </a:rPr>
              <a:t>’</a:t>
            </a:r>
            <a:r>
              <a:rPr lang="en-US" altLang="zh-CN" sz="1000">
                <a:latin typeface="ZapfHumnst BT" pitchFamily="34" charset="0"/>
              </a:rPr>
              <a:t>s job to </a:t>
            </a:r>
            <a:r>
              <a:rPr lang="en-US" altLang="zh-CN" sz="1000">
                <a:latin typeface="Arial" panose="020B0604020202020204" pitchFamily="34" charset="0"/>
              </a:rPr>
              <a:t>“</a:t>
            </a:r>
            <a:r>
              <a:rPr lang="en-US" altLang="zh-CN" sz="1000">
                <a:latin typeface="ZapfHumnst BT" pitchFamily="34" charset="0"/>
              </a:rPr>
              <a:t>flatten</a:t>
            </a:r>
            <a:r>
              <a:rPr lang="en-US" altLang="zh-CN" sz="1000">
                <a:latin typeface="Arial" panose="020B0604020202020204" pitchFamily="34" charset="0"/>
              </a:rPr>
              <a:t>”</a:t>
            </a:r>
            <a:r>
              <a:rPr lang="en-US" altLang="zh-CN" sz="1000">
                <a:latin typeface="ZapfHumnst BT" pitchFamily="34" charset="0"/>
              </a:rPr>
              <a:t> the PersistentClass and write it to the database.  That is why is must be retrieved from the given PersistentClass before creating the SQL Statement.</a:t>
            </a:r>
          </a:p>
          <a:p>
            <a:pPr eaLnBrk="1" hangingPunct="1"/>
            <a:r>
              <a:rPr lang="en-US" altLang="zh-CN" sz="1000">
                <a:latin typeface="ZapfHumnst BT" pitchFamily="34" charset="0"/>
              </a:rPr>
              <a:t>Note: In the above mechanism, the PersistentClass must provide access routines for all persistent data so that DBClass can access them.  This provides external access to certain persistent attributes that would have otherwise have been private.  This is a price you have to pay to pull the persistence knowledge out of the class that encapsulates the data.</a:t>
            </a:r>
            <a:endParaRPr lang="en-US" altLang="zh-CN" sz="1000">
              <a:latin typeface="Times" panose="02020603050405020304" pitchFamily="18" charset="0"/>
            </a:endParaRPr>
          </a:p>
        </p:txBody>
      </p:sp>
    </p:spTree>
    <p:extLst>
      <p:ext uri="{BB962C8B-B14F-4D97-AF65-F5344CB8AC3E}">
        <p14:creationId xmlns:p14="http://schemas.microsoft.com/office/powerpoint/2010/main" val="2865420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4867628-CD05-4BB7-A2ED-BA159863D21F}"/>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FFDEFF6B-D286-47E0-A604-3957C802C09D}" type="slidenum">
              <a:rPr lang="zh-CN" altLang="en-US" sz="2400">
                <a:latin typeface="Times New Roman" panose="02020603050405020304" pitchFamily="18" charset="0"/>
              </a:rPr>
              <a:pPr eaLnBrk="1" hangingPunct="1">
                <a:spcBef>
                  <a:spcPct val="0"/>
                </a:spcBef>
              </a:pPr>
              <a:t>121</a:t>
            </a:fld>
            <a:endParaRPr lang="en-US" altLang="zh-CN" sz="2400">
              <a:latin typeface="Times New Roman" panose="02020603050405020304" pitchFamily="18" charset="0"/>
            </a:endParaRPr>
          </a:p>
        </p:txBody>
      </p:sp>
      <p:sp>
        <p:nvSpPr>
          <p:cNvPr id="92163" name="Text Box 2">
            <a:extLst>
              <a:ext uri="{FF2B5EF4-FFF2-40B4-BE49-F238E27FC236}">
                <a16:creationId xmlns:a16="http://schemas.microsoft.com/office/drawing/2014/main" id="{9E60B6A8-1729-42AC-BCDF-A7C824DE6AA2}"/>
              </a:ext>
            </a:extLst>
          </p:cNvPr>
          <p:cNvSpPr txBox="1">
            <a:spLocks noChangeArrowheads="1"/>
          </p:cNvSpPr>
          <p:nvPr/>
        </p:nvSpPr>
        <p:spPr bwMode="auto">
          <a:xfrm>
            <a:off x="0" y="1212850"/>
            <a:ext cx="2362200" cy="192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471" tIns="53236" rIns="106471" bIns="53236">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50000"/>
              </a:spcBef>
            </a:pPr>
            <a:r>
              <a:rPr lang="en-US" altLang="zh-CN" sz="1000">
                <a:latin typeface="ZapfHumnst BT" pitchFamily="34" charset="0"/>
              </a:rPr>
              <a:t>Don’t spend too much time on this diagram as it will not be applied in later modules.  However, it is needed in order to better understand the persistency mechanism.</a:t>
            </a:r>
          </a:p>
          <a:p>
            <a:pPr>
              <a:spcBef>
                <a:spcPct val="50000"/>
              </a:spcBef>
            </a:pPr>
            <a:r>
              <a:rPr lang="en-US" altLang="zh-CN" sz="1000">
                <a:latin typeface="ZapfHumnst BT" pitchFamily="34" charset="0"/>
              </a:rPr>
              <a:t>The objects to be replaced by concrete objects by the designer applying the mechanism are shown in yellow (but this does not show up in the black and white manuals).</a:t>
            </a:r>
          </a:p>
          <a:p>
            <a:pPr>
              <a:spcBef>
                <a:spcPct val="50000"/>
              </a:spcBef>
            </a:pPr>
            <a:endParaRPr lang="zh-CN" altLang="en-US" sz="1000">
              <a:latin typeface="ZapfHumnst BT" pitchFamily="34" charset="0"/>
            </a:endParaRPr>
          </a:p>
        </p:txBody>
      </p:sp>
      <p:sp>
        <p:nvSpPr>
          <p:cNvPr id="92164" name="Rectangle 3">
            <a:extLst>
              <a:ext uri="{FF2B5EF4-FFF2-40B4-BE49-F238E27FC236}">
                <a16:creationId xmlns:a16="http://schemas.microsoft.com/office/drawing/2014/main" id="{9D90B619-8D9E-47E3-8C9E-8C352C89D7AA}"/>
              </a:ext>
            </a:extLst>
          </p:cNvPr>
          <p:cNvSpPr>
            <a:spLocks noGrp="1" noRot="1" noChangeAspect="1" noChangeArrowheads="1" noTextEdit="1"/>
          </p:cNvSpPr>
          <p:nvPr>
            <p:ph type="sldImg"/>
          </p:nvPr>
        </p:nvSpPr>
        <p:spPr>
          <a:xfrm>
            <a:off x="2552700" y="833438"/>
            <a:ext cx="4038600" cy="3028950"/>
          </a:xfrm>
          <a:ln/>
        </p:spPr>
      </p:sp>
      <p:sp>
        <p:nvSpPr>
          <p:cNvPr id="92165" name="Rectangle 4">
            <a:extLst>
              <a:ext uri="{FF2B5EF4-FFF2-40B4-BE49-F238E27FC236}">
                <a16:creationId xmlns:a16="http://schemas.microsoft.com/office/drawing/2014/main" id="{372EFDFE-FA4D-4389-B1C2-2DD7DA843821}"/>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To delete a class, the persistency client asks the DBClass to delete the PersistentClass. The DBClass creates a new Statement using the Connection class createStatement() operation. The Statement is executed and the data is removed from the database.</a:t>
            </a:r>
            <a:endParaRPr lang="en-US" altLang="zh-CN" sz="1000">
              <a:latin typeface="Times" panose="02020603050405020304" pitchFamily="18" charset="0"/>
            </a:endParaRPr>
          </a:p>
        </p:txBody>
      </p:sp>
    </p:spTree>
    <p:extLst>
      <p:ext uri="{BB962C8B-B14F-4D97-AF65-F5344CB8AC3E}">
        <p14:creationId xmlns:p14="http://schemas.microsoft.com/office/powerpoint/2010/main" val="2939081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D0DB3073-A1C1-4EC2-9C54-DB9A1A7B9642}"/>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99274C62-251B-4AC4-8D1B-580294FCA7EE}" type="slidenum">
              <a:rPr lang="zh-CN" altLang="en-US" sz="2400">
                <a:latin typeface="Times New Roman" panose="02020603050405020304" pitchFamily="18" charset="0"/>
              </a:rPr>
              <a:pPr eaLnBrk="1" hangingPunct="1">
                <a:spcBef>
                  <a:spcPct val="0"/>
                </a:spcBef>
              </a:pPr>
              <a:t>122</a:t>
            </a:fld>
            <a:endParaRPr lang="en-US" altLang="zh-CN" sz="2400">
              <a:latin typeface="Times New Roman" panose="02020603050405020304" pitchFamily="18" charset="0"/>
            </a:endParaRPr>
          </a:p>
        </p:txBody>
      </p:sp>
      <p:sp>
        <p:nvSpPr>
          <p:cNvPr id="96259" name="Rectangle 2">
            <a:extLst>
              <a:ext uri="{FF2B5EF4-FFF2-40B4-BE49-F238E27FC236}">
                <a16:creationId xmlns:a16="http://schemas.microsoft.com/office/drawing/2014/main" id="{3F054E93-0DBA-4CA8-8DE8-8AA6EDFF1780}"/>
              </a:ext>
            </a:extLst>
          </p:cNvPr>
          <p:cNvSpPr>
            <a:spLocks noGrp="1" noRot="1" noChangeAspect="1" noChangeArrowheads="1" noTextEdit="1"/>
          </p:cNvSpPr>
          <p:nvPr>
            <p:ph type="sldImg"/>
          </p:nvPr>
        </p:nvSpPr>
        <p:spPr>
          <a:xfrm>
            <a:off x="2552700" y="833438"/>
            <a:ext cx="4038600" cy="3028950"/>
          </a:xfrm>
          <a:ln/>
        </p:spPr>
      </p:sp>
      <p:sp>
        <p:nvSpPr>
          <p:cNvPr id="96260" name="Rectangle 3">
            <a:extLst>
              <a:ext uri="{FF2B5EF4-FFF2-40B4-BE49-F238E27FC236}">
                <a16:creationId xmlns:a16="http://schemas.microsoft.com/office/drawing/2014/main" id="{DDCD5A4C-BE36-4AD7-BD89-FBAD3A8F1CCF}"/>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The following changes must be made to the Course Registration Model to incorporate the JDBC persistency mechanisms:</a:t>
            </a:r>
          </a:p>
          <a:p>
            <a:pPr eaLnBrk="1" hangingPunct="1">
              <a:buFontTx/>
              <a:buChar char="•"/>
            </a:pPr>
            <a:r>
              <a:rPr lang="en-US" altLang="zh-CN" sz="1000">
                <a:latin typeface="ZapfHumnst BT" pitchFamily="34" charset="0"/>
              </a:rPr>
              <a:t>Access must be provided to the java.sql package that contains the design elements that  support the RDBMS persistency mechanism.  The packages where the created DBClasses reside will need to have a dependency on the java.sql package.  Remember, there will be a DBClass for every RDBMS persistent class.  </a:t>
            </a:r>
          </a:p>
          <a:p>
            <a:pPr eaLnBrk="1" hangingPunct="1">
              <a:buFontTx/>
              <a:buChar char="•"/>
            </a:pPr>
            <a:r>
              <a:rPr lang="en-US" altLang="zh-CN" sz="1000">
                <a:latin typeface="ZapfHumnst BT" pitchFamily="34" charset="0"/>
              </a:rPr>
              <a:t>The creation of the DB classes and the decision as to where they reside in the architecture will be determine during detailed design (e.g., Use-Case and Subsystem Design).</a:t>
            </a:r>
          </a:p>
          <a:p>
            <a:pPr eaLnBrk="1" hangingPunct="1"/>
            <a:endParaRPr lang="en-US" altLang="zh-CN" sz="1000">
              <a:latin typeface="Times" panose="02020603050405020304" pitchFamily="18" charset="0"/>
            </a:endParaRPr>
          </a:p>
        </p:txBody>
      </p:sp>
      <p:sp>
        <p:nvSpPr>
          <p:cNvPr id="96261" name="Text Box 4">
            <a:extLst>
              <a:ext uri="{FF2B5EF4-FFF2-40B4-BE49-F238E27FC236}">
                <a16:creationId xmlns:a16="http://schemas.microsoft.com/office/drawing/2014/main" id="{1E8A588C-24E4-4311-B8BC-D37EFC5D523C}"/>
              </a:ext>
            </a:extLst>
          </p:cNvPr>
          <p:cNvSpPr txBox="1">
            <a:spLocks noChangeArrowheads="1"/>
          </p:cNvSpPr>
          <p:nvPr/>
        </p:nvSpPr>
        <p:spPr bwMode="auto">
          <a:xfrm>
            <a:off x="149225" y="1214438"/>
            <a:ext cx="2152650" cy="170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471" tIns="53236" rIns="106471" bIns="53236">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50000"/>
              </a:spcBef>
            </a:pPr>
            <a:r>
              <a:rPr lang="en-US" altLang="zh-CN" sz="1000">
                <a:latin typeface="ZapfHumnst BT" pitchFamily="34" charset="0"/>
              </a:rPr>
              <a:t>The changes made to support the mechanism are shown in yellow (but this does not show up in the black and white manuals).</a:t>
            </a:r>
          </a:p>
          <a:p>
            <a:pPr>
              <a:spcBef>
                <a:spcPct val="50000"/>
              </a:spcBef>
            </a:pPr>
            <a:r>
              <a:rPr lang="en-US" altLang="zh-CN" sz="1000">
                <a:latin typeface="ZapfHumnst BT" pitchFamily="34" charset="0"/>
              </a:rPr>
              <a:t>Note: If your students are interested in the OODBMS (ObjectStore) mechanism, the slides found in the Additional Information appendix, ObjectStore section, first part, should be inserted after this slide.</a:t>
            </a:r>
            <a:endParaRPr lang="en-US" altLang="zh-CN" sz="1000">
              <a:latin typeface="Arial" panose="020B0604020202020204" pitchFamily="34" charset="0"/>
            </a:endParaRPr>
          </a:p>
        </p:txBody>
      </p:sp>
    </p:spTree>
    <p:extLst>
      <p:ext uri="{BB962C8B-B14F-4D97-AF65-F5344CB8AC3E}">
        <p14:creationId xmlns:p14="http://schemas.microsoft.com/office/powerpoint/2010/main" val="1726006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FE5985F5-9138-41BB-A9F3-AC6DA4984CA4}"/>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24FECA93-46DF-49B5-98E5-5837CE0DEA3E}" type="slidenum">
              <a:rPr lang="zh-CN" altLang="en-US" sz="2400">
                <a:latin typeface="Times New Roman" panose="02020603050405020304" pitchFamily="18" charset="0"/>
              </a:rPr>
              <a:pPr eaLnBrk="1" hangingPunct="1">
                <a:spcBef>
                  <a:spcPct val="0"/>
                </a:spcBef>
              </a:pPr>
              <a:t>124</a:t>
            </a:fld>
            <a:endParaRPr lang="en-US" altLang="zh-CN" sz="2400">
              <a:latin typeface="Times New Roman" panose="02020603050405020304" pitchFamily="18" charset="0"/>
            </a:endParaRPr>
          </a:p>
        </p:txBody>
      </p:sp>
      <p:sp>
        <p:nvSpPr>
          <p:cNvPr id="98307" name="Text Box 2">
            <a:extLst>
              <a:ext uri="{FF2B5EF4-FFF2-40B4-BE49-F238E27FC236}">
                <a16:creationId xmlns:a16="http://schemas.microsoft.com/office/drawing/2014/main" id="{CCB33822-B1B9-494E-99CB-1F06180DBAC1}"/>
              </a:ext>
            </a:extLst>
          </p:cNvPr>
          <p:cNvSpPr txBox="1">
            <a:spLocks noChangeArrowheads="1"/>
          </p:cNvSpPr>
          <p:nvPr/>
        </p:nvSpPr>
        <p:spPr bwMode="auto">
          <a:xfrm>
            <a:off x="404813" y="900113"/>
            <a:ext cx="1981200" cy="367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87" tIns="45094" rIns="90187" bIns="45094">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50000"/>
              </a:spcBef>
            </a:pPr>
            <a:r>
              <a:rPr lang="en-US" altLang="zh-CN" sz="1000">
                <a:latin typeface="ZapfHumnst BT" pitchFamily="34" charset="0"/>
              </a:rPr>
              <a:t>Note: This course concentrates on the development of a design model.  The maintenance of a separate analysis model would require modifications to the described process and is really out of the scope of this course.  Thus, the analysis classes are not maintained -- they are refined into design elements.</a:t>
            </a:r>
          </a:p>
          <a:p>
            <a:pPr>
              <a:spcBef>
                <a:spcPct val="50000"/>
              </a:spcBef>
            </a:pPr>
            <a:r>
              <a:rPr lang="en-US" altLang="zh-CN" sz="1000">
                <a:latin typeface="ZapfHumnst BT" pitchFamily="34" charset="0"/>
              </a:rPr>
              <a:t>Emphasize that the mapping does not have to be 1-to-1.  One analysis class can be realized as  multiple design classes and/or subsystems.</a:t>
            </a:r>
          </a:p>
          <a:p>
            <a:pPr>
              <a:spcBef>
                <a:spcPct val="50000"/>
              </a:spcBef>
            </a:pPr>
            <a:r>
              <a:rPr lang="en-US" altLang="zh-CN" sz="1000">
                <a:latin typeface="ZapfHumnst BT" pitchFamily="34" charset="0"/>
              </a:rPr>
              <a:t>“Superman” analysis classes (that jump small buildings in a single bound) may end up as subsystems in the design.</a:t>
            </a:r>
          </a:p>
          <a:p>
            <a:pPr>
              <a:spcBef>
                <a:spcPct val="50000"/>
              </a:spcBef>
            </a:pPr>
            <a:r>
              <a:rPr lang="en-US" altLang="zh-CN" sz="1000">
                <a:latin typeface="ZapfHumnst BT" pitchFamily="34" charset="0"/>
              </a:rPr>
              <a:t>We will be discussing additional guidelines for selecting subsystems on later slides.</a:t>
            </a:r>
            <a:endParaRPr lang="en-US" altLang="zh-CN" sz="1000">
              <a:latin typeface="Arial" panose="020B0604020202020204" pitchFamily="34" charset="0"/>
            </a:endParaRPr>
          </a:p>
        </p:txBody>
      </p:sp>
      <p:sp>
        <p:nvSpPr>
          <p:cNvPr id="98308" name="Rectangle 3">
            <a:extLst>
              <a:ext uri="{FF2B5EF4-FFF2-40B4-BE49-F238E27FC236}">
                <a16:creationId xmlns:a16="http://schemas.microsoft.com/office/drawing/2014/main" id="{0120E3EB-D1E4-4C4F-8CC5-AC34B4EE312C}"/>
              </a:ext>
            </a:extLst>
          </p:cNvPr>
          <p:cNvSpPr>
            <a:spLocks noGrp="1" noRot="1" noChangeAspect="1" noChangeArrowheads="1" noTextEdit="1"/>
          </p:cNvSpPr>
          <p:nvPr>
            <p:ph type="sldImg"/>
          </p:nvPr>
        </p:nvSpPr>
        <p:spPr>
          <a:xfrm>
            <a:off x="2552700" y="833438"/>
            <a:ext cx="4038600" cy="3028950"/>
          </a:xfrm>
          <a:ln/>
        </p:spPr>
      </p:sp>
      <p:sp>
        <p:nvSpPr>
          <p:cNvPr id="98309" name="Rectangle 4">
            <a:extLst>
              <a:ext uri="{FF2B5EF4-FFF2-40B4-BE49-F238E27FC236}">
                <a16:creationId xmlns:a16="http://schemas.microsoft.com/office/drawing/2014/main" id="{F7BBAE57-1B56-4793-A6E7-5ABF1DD82E59}"/>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During Architectural Design is where the analysis classes identified during Use-Case Analysis are refined into design elements (e.g., classes or subsystems). Analysis classes handle primarily functional requirements, and model objects from the "problem" domain; design elements handle non-functional requirements, and model objects from the "solution" domain. </a:t>
            </a:r>
          </a:p>
          <a:p>
            <a:pPr eaLnBrk="1" hangingPunct="1"/>
            <a:r>
              <a:rPr lang="en-US" altLang="zh-CN" sz="1000">
                <a:latin typeface="ZapfHumnst BT" pitchFamily="34" charset="0"/>
              </a:rPr>
              <a:t>It is in Architectural Design that we decide what analysis </a:t>
            </a:r>
            <a:r>
              <a:rPr lang="en-US" altLang="zh-CN" sz="1000">
                <a:latin typeface="Arial" panose="020B0604020202020204" pitchFamily="34" charset="0"/>
              </a:rPr>
              <a:t>‘</a:t>
            </a:r>
            <a:r>
              <a:rPr lang="en-US" altLang="zh-CN" sz="1000">
                <a:latin typeface="ZapfHumnst BT" pitchFamily="34" charset="0"/>
              </a:rPr>
              <a:t>classes</a:t>
            </a:r>
            <a:r>
              <a:rPr lang="en-US" altLang="zh-CN" sz="1000">
                <a:latin typeface="Arial" panose="020B0604020202020204" pitchFamily="34" charset="0"/>
              </a:rPr>
              <a:t>’</a:t>
            </a:r>
            <a:r>
              <a:rPr lang="en-US" altLang="zh-CN" sz="1000">
                <a:latin typeface="ZapfHumnst BT" pitchFamily="34" charset="0"/>
              </a:rPr>
              <a:t> are really classes, which are subsystems (which must be further decomposed), and which are existing components and don</a:t>
            </a:r>
            <a:r>
              <a:rPr lang="en-US" altLang="zh-CN" sz="1000">
                <a:latin typeface="Arial" panose="020B0604020202020204" pitchFamily="34" charset="0"/>
              </a:rPr>
              <a:t>’</a:t>
            </a:r>
            <a:r>
              <a:rPr lang="en-US" altLang="zh-CN" sz="1000">
                <a:latin typeface="ZapfHumnst BT" pitchFamily="34" charset="0"/>
              </a:rPr>
              <a:t>t need to be </a:t>
            </a:r>
            <a:r>
              <a:rPr lang="en-US" altLang="zh-CN" sz="1000">
                <a:latin typeface="Arial" panose="020B0604020202020204" pitchFamily="34" charset="0"/>
              </a:rPr>
              <a:t>“</a:t>
            </a:r>
            <a:r>
              <a:rPr lang="en-US" altLang="zh-CN" sz="1000">
                <a:latin typeface="ZapfHumnst BT" pitchFamily="34" charset="0"/>
              </a:rPr>
              <a:t>designed</a:t>
            </a:r>
            <a:r>
              <a:rPr lang="en-US" altLang="zh-CN" sz="1000">
                <a:latin typeface="Arial" panose="020B0604020202020204" pitchFamily="34" charset="0"/>
              </a:rPr>
              <a:t>”</a:t>
            </a:r>
            <a:r>
              <a:rPr lang="en-US" altLang="zh-CN" sz="1000">
                <a:latin typeface="ZapfHumnst BT" pitchFamily="34" charset="0"/>
              </a:rPr>
              <a:t> at all. </a:t>
            </a:r>
          </a:p>
          <a:p>
            <a:pPr eaLnBrk="1" hangingPunct="1"/>
            <a:r>
              <a:rPr lang="en-US" altLang="zh-CN" sz="1000">
                <a:latin typeface="ZapfHumnst BT" pitchFamily="34" charset="0"/>
              </a:rPr>
              <a:t>Once the design classes and subsystems have been created, each must be given a name and a short description. The responsibilities of the original analysis classes should be transferred to the newly-created subsystems.  In addition, the identified design mechanisms should be linked to design elements.</a:t>
            </a:r>
          </a:p>
          <a:p>
            <a:pPr eaLnBrk="1" hangingPunct="1"/>
            <a:endParaRPr lang="zh-CN" altLang="en-US" sz="1000">
              <a:latin typeface="Times" panose="02020603050405020304" pitchFamily="18" charset="0"/>
            </a:endParaRPr>
          </a:p>
        </p:txBody>
      </p:sp>
    </p:spTree>
    <p:extLst>
      <p:ext uri="{BB962C8B-B14F-4D97-AF65-F5344CB8AC3E}">
        <p14:creationId xmlns:p14="http://schemas.microsoft.com/office/powerpoint/2010/main" val="21466726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4751DC8-EEDC-4387-9BC8-5585047A1FC4}"/>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458ACF5B-35E4-4885-916F-6FADE62C38CF}" type="slidenum">
              <a:rPr lang="zh-CN" altLang="en-US" sz="2400">
                <a:latin typeface="Times New Roman" panose="02020603050405020304" pitchFamily="18" charset="0"/>
              </a:rPr>
              <a:pPr eaLnBrk="1" hangingPunct="1">
                <a:spcBef>
                  <a:spcPct val="0"/>
                </a:spcBef>
              </a:pPr>
              <a:t>125</a:t>
            </a:fld>
            <a:endParaRPr lang="en-US" altLang="zh-CN" sz="2400">
              <a:latin typeface="Times New Roman" panose="02020603050405020304" pitchFamily="18" charset="0"/>
            </a:endParaRPr>
          </a:p>
        </p:txBody>
      </p:sp>
      <p:sp>
        <p:nvSpPr>
          <p:cNvPr id="106499" name="Text Box 2">
            <a:extLst>
              <a:ext uri="{FF2B5EF4-FFF2-40B4-BE49-F238E27FC236}">
                <a16:creationId xmlns:a16="http://schemas.microsoft.com/office/drawing/2014/main" id="{7427CCA7-B40F-4C0A-9A09-ACB77F740EE7}"/>
              </a:ext>
            </a:extLst>
          </p:cNvPr>
          <p:cNvSpPr txBox="1">
            <a:spLocks noChangeArrowheads="1"/>
          </p:cNvSpPr>
          <p:nvPr/>
        </p:nvSpPr>
        <p:spPr bwMode="auto">
          <a:xfrm>
            <a:off x="228600" y="1212850"/>
            <a:ext cx="2133600" cy="471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87" tIns="45094" rIns="90187" bIns="45094">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50000"/>
              </a:spcBef>
            </a:pPr>
            <a:r>
              <a:rPr lang="en-US" altLang="zh-CN" sz="1000">
                <a:latin typeface="ZapfHumnst BT" pitchFamily="34" charset="0"/>
              </a:rPr>
              <a:t>The UML supports the concept of a subsystem, which has different semantics than just the package semantics (though a subsystem “inherits from” package in the UML metamodel). You can model a subsystem as a package with the «subsystem» stereotype.  See the modeling convention slide provided later in this module for more information.</a:t>
            </a:r>
          </a:p>
          <a:p>
            <a:pPr>
              <a:spcBef>
                <a:spcPct val="0"/>
              </a:spcBef>
            </a:pPr>
            <a:endParaRPr lang="en-US" altLang="zh-CN" sz="1000">
              <a:latin typeface="ZapfHumnst BT" pitchFamily="34" charset="0"/>
            </a:endParaRPr>
          </a:p>
          <a:p>
            <a:pPr>
              <a:spcBef>
                <a:spcPct val="0"/>
              </a:spcBef>
            </a:pPr>
            <a:r>
              <a:rPr lang="en-US" altLang="zh-CN" sz="1000">
                <a:latin typeface="ZapfHumnst BT" pitchFamily="34" charset="0"/>
              </a:rPr>
              <a:t>A subsystem is a special kind of package whose behavior is important enough to be extracted out into interface(s).</a:t>
            </a:r>
          </a:p>
          <a:p>
            <a:pPr>
              <a:spcBef>
                <a:spcPct val="50000"/>
              </a:spcBef>
            </a:pPr>
            <a:r>
              <a:rPr lang="en-US" altLang="zh-CN" sz="1000">
                <a:latin typeface="ZapfHumnst BT" pitchFamily="34" charset="0"/>
              </a:rPr>
              <a:t>Subsystems ALWAYS have an interface. If a package has an “interface” (a small number of public classes), it is really a subsystem.  Not all packages are subsystems. only subsystems realize interfaces</a:t>
            </a:r>
          </a:p>
          <a:p>
            <a:pPr>
              <a:spcBef>
                <a:spcPct val="50000"/>
              </a:spcBef>
            </a:pPr>
            <a:r>
              <a:rPr lang="en-US" altLang="zh-CN" sz="1000">
                <a:latin typeface="ZapfHumnst BT" pitchFamily="34" charset="0"/>
              </a:rPr>
              <a:t>Emphasize that all dependencies on a subsystem should be through it’s interface!</a:t>
            </a:r>
          </a:p>
          <a:p>
            <a:pPr>
              <a:spcBef>
                <a:spcPct val="50000"/>
              </a:spcBef>
            </a:pPr>
            <a:endParaRPr lang="en-US" altLang="zh-CN" sz="1000">
              <a:latin typeface="ZapfHumnst BT" pitchFamily="34" charset="0"/>
            </a:endParaRPr>
          </a:p>
          <a:p>
            <a:pPr>
              <a:spcBef>
                <a:spcPct val="50000"/>
              </a:spcBef>
            </a:pPr>
            <a:endParaRPr lang="en-US" altLang="zh-CN" sz="1000">
              <a:latin typeface="ZapfHumnst BT" pitchFamily="34" charset="0"/>
            </a:endParaRPr>
          </a:p>
          <a:p>
            <a:pPr>
              <a:spcBef>
                <a:spcPct val="50000"/>
              </a:spcBef>
            </a:pPr>
            <a:endParaRPr lang="zh-CN" altLang="en-US" sz="1000">
              <a:latin typeface="Arial" panose="020B0604020202020204" pitchFamily="34" charset="0"/>
            </a:endParaRPr>
          </a:p>
        </p:txBody>
      </p:sp>
      <p:sp>
        <p:nvSpPr>
          <p:cNvPr id="106500" name="Rectangle 3">
            <a:extLst>
              <a:ext uri="{FF2B5EF4-FFF2-40B4-BE49-F238E27FC236}">
                <a16:creationId xmlns:a16="http://schemas.microsoft.com/office/drawing/2014/main" id="{C3A1E7E0-683D-4D42-AD9E-7B768DC70AED}"/>
              </a:ext>
            </a:extLst>
          </p:cNvPr>
          <p:cNvSpPr>
            <a:spLocks noGrp="1" noRot="1" noChangeAspect="1" noChangeArrowheads="1" noTextEdit="1"/>
          </p:cNvSpPr>
          <p:nvPr>
            <p:ph type="sldImg"/>
          </p:nvPr>
        </p:nvSpPr>
        <p:spPr>
          <a:xfrm>
            <a:off x="2552700" y="833438"/>
            <a:ext cx="4038600" cy="3028950"/>
          </a:xfrm>
          <a:ln/>
        </p:spPr>
      </p:sp>
      <p:sp>
        <p:nvSpPr>
          <p:cNvPr id="106501" name="Rectangle 4">
            <a:extLst>
              <a:ext uri="{FF2B5EF4-FFF2-40B4-BE49-F238E27FC236}">
                <a16:creationId xmlns:a16="http://schemas.microsoft.com/office/drawing/2014/main" id="{240B450C-E47B-4417-9633-CD7ECDDCA4FD}"/>
              </a:ext>
            </a:extLst>
          </p:cNvPr>
          <p:cNvSpPr>
            <a:spLocks noGrp="1" noChangeArrowheads="1"/>
          </p:cNvSpPr>
          <p:nvPr>
            <p:ph type="body" idx="1"/>
          </p:nvPr>
        </p:nvSpPr>
        <p:spPr>
          <a:xfrm>
            <a:off x="2581275" y="4165600"/>
            <a:ext cx="4087813" cy="43672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A subsystem is a kind of package which provides behavior. The behavior of the subsystem is provided by classes or other subsystems it contains and is represented in the subsystem interfaces.   Packages provide no behavior; they are simply containers of things which provide behavior. Packages help organize and control sets of classes that are needed in common, but which aren</a:t>
            </a:r>
            <a:r>
              <a:rPr lang="en-US" altLang="zh-CN" sz="1000">
                <a:latin typeface="Arial" panose="020B0604020202020204" pitchFamily="34" charset="0"/>
              </a:rPr>
              <a:t>’</a:t>
            </a:r>
            <a:r>
              <a:rPr lang="en-US" altLang="zh-CN" sz="1000">
                <a:latin typeface="ZapfHumnst BT" pitchFamily="34" charset="0"/>
              </a:rPr>
              <a:t>t really subsystems. Packages are just used for model organization and configuration management.</a:t>
            </a:r>
          </a:p>
          <a:p>
            <a:pPr eaLnBrk="1" hangingPunct="1"/>
            <a:r>
              <a:rPr lang="en-US" altLang="zh-CN" sz="1000">
                <a:latin typeface="ZapfHumnst BT" pitchFamily="34" charset="0"/>
              </a:rPr>
              <a:t>Subsystems completely encapsulate their contents, providing behavior only through their interfaces. Dependencies on a subsystem are on it</a:t>
            </a:r>
            <a:r>
              <a:rPr lang="en-US" altLang="zh-CN" sz="1000">
                <a:latin typeface="Arial" panose="020B0604020202020204" pitchFamily="34" charset="0"/>
              </a:rPr>
              <a:t>’</a:t>
            </a:r>
            <a:r>
              <a:rPr lang="en-US" altLang="zh-CN" sz="1000">
                <a:latin typeface="ZapfHumnst BT" pitchFamily="34" charset="0"/>
              </a:rPr>
              <a:t>s interface(s), not on specific subsystem contents. With packages, dependencies are on specific elements within the package.</a:t>
            </a:r>
          </a:p>
          <a:p>
            <a:pPr eaLnBrk="1" hangingPunct="1"/>
            <a:r>
              <a:rPr lang="en-US" altLang="zh-CN" sz="1000">
                <a:latin typeface="ZapfHumnst BT" pitchFamily="34" charset="0"/>
              </a:rPr>
              <a:t>With subsystems, the contents and internal behaviors of a subsystem can change with complete freedom so long as the subsystem's interfaces remain constant.  With packages, it is impossible to substitute packages for one another unless they have the same public classes.  The public classes and their public operations get frozen by the dependencies external classes have on them.  Thus, the designer is not free to eliminate these classes or change their behaviors if a better idea presents itself.</a:t>
            </a:r>
          </a:p>
          <a:p>
            <a:pPr eaLnBrk="1" hangingPunct="1"/>
            <a:r>
              <a:rPr lang="en-US" altLang="zh-CN" sz="1000">
                <a:latin typeface="ZapfHumnst BT" pitchFamily="34" charset="0"/>
              </a:rPr>
              <a:t>Note: Even when using packages, it is important that you hide the implementation from elements external to the package. All dependencies on a package should be on the public classes of the package.  Public classes can be considered the interface of the package and should be managed as such (stabilized early). </a:t>
            </a:r>
            <a:endParaRPr lang="en-US" altLang="zh-CN" sz="1000">
              <a:latin typeface="Times" panose="02020603050405020304" pitchFamily="18" charset="0"/>
            </a:endParaRPr>
          </a:p>
        </p:txBody>
      </p:sp>
    </p:spTree>
    <p:extLst>
      <p:ext uri="{BB962C8B-B14F-4D97-AF65-F5344CB8AC3E}">
        <p14:creationId xmlns:p14="http://schemas.microsoft.com/office/powerpoint/2010/main" val="1652243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F7BA7DCD-6AA5-4810-97D3-61138F11330E}"/>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6E6D6EAF-F6F5-4699-97ED-DC08581A4A87}" type="slidenum">
              <a:rPr lang="zh-CN" altLang="en-US" sz="2400">
                <a:latin typeface="Times New Roman" panose="02020603050405020304" pitchFamily="18" charset="0"/>
              </a:rPr>
              <a:pPr eaLnBrk="1" hangingPunct="1">
                <a:spcBef>
                  <a:spcPct val="0"/>
                </a:spcBef>
              </a:pPr>
              <a:t>126</a:t>
            </a:fld>
            <a:endParaRPr lang="en-US" altLang="zh-CN" sz="2400">
              <a:latin typeface="Times New Roman" panose="02020603050405020304" pitchFamily="18" charset="0"/>
            </a:endParaRPr>
          </a:p>
        </p:txBody>
      </p:sp>
      <p:sp>
        <p:nvSpPr>
          <p:cNvPr id="108547" name="Text Box 2">
            <a:extLst>
              <a:ext uri="{FF2B5EF4-FFF2-40B4-BE49-F238E27FC236}">
                <a16:creationId xmlns:a16="http://schemas.microsoft.com/office/drawing/2014/main" id="{2FE9B33F-3FCE-47E6-87E2-E2E94DFB102A}"/>
              </a:ext>
            </a:extLst>
          </p:cNvPr>
          <p:cNvSpPr txBox="1">
            <a:spLocks noChangeArrowheads="1"/>
          </p:cNvSpPr>
          <p:nvPr/>
        </p:nvSpPr>
        <p:spPr bwMode="auto">
          <a:xfrm>
            <a:off x="228600" y="1136650"/>
            <a:ext cx="1981200" cy="464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87" tIns="45094" rIns="90187" bIns="45094">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50000"/>
              </a:spcBef>
            </a:pPr>
            <a:r>
              <a:rPr lang="en-US" altLang="zh-CN" sz="1000">
                <a:latin typeface="ZapfHumnst BT" pitchFamily="34" charset="0"/>
              </a:rPr>
              <a:t>Again, stress to the students that the emphasis in this course is on understanding when subsystems are used, not necessarily on identifying them, as the identification of subsystems from the analysis classes identified in Use-Case Analysis is the architect’s job. However, since subsystems are something that can appear at any level of the architecture, practice identifying them (and justifying them) is a worthwhile exercise.  Thus, we do have them identify the subsystems in the exercise.</a:t>
            </a:r>
          </a:p>
          <a:p>
            <a:pPr>
              <a:spcBef>
                <a:spcPct val="50000"/>
              </a:spcBef>
            </a:pPr>
            <a:r>
              <a:rPr lang="en-US" altLang="zh-CN" sz="1000">
                <a:latin typeface="ZapfHumnst BT" pitchFamily="34" charset="0"/>
              </a:rPr>
              <a:t>White board different class groupings to show tight and loose coupling.</a:t>
            </a:r>
          </a:p>
          <a:p>
            <a:pPr>
              <a:spcBef>
                <a:spcPct val="50000"/>
              </a:spcBef>
            </a:pPr>
            <a:r>
              <a:rPr lang="en-US" altLang="zh-CN" sz="1000">
                <a:latin typeface="ZapfHumnst BT" pitchFamily="34" charset="0"/>
              </a:rPr>
              <a:t>There are two ways to find subsystems - top down, as one does in Architectural Analysis and Design, and bottom-up, as is done in Use-Case Design (to be discussed in a later module).  Identifying subsystems from object collaborations and based on coupling and cohesion is considered bottom-up.</a:t>
            </a:r>
            <a:endParaRPr lang="en-US" altLang="zh-CN" sz="1000">
              <a:latin typeface="Arial" panose="020B0604020202020204" pitchFamily="34" charset="0"/>
            </a:endParaRPr>
          </a:p>
        </p:txBody>
      </p:sp>
      <p:sp>
        <p:nvSpPr>
          <p:cNvPr id="108548" name="Rectangle 3">
            <a:extLst>
              <a:ext uri="{FF2B5EF4-FFF2-40B4-BE49-F238E27FC236}">
                <a16:creationId xmlns:a16="http://schemas.microsoft.com/office/drawing/2014/main" id="{2146FD2A-A3A1-477B-ACC1-E2082AE3457D}"/>
              </a:ext>
            </a:extLst>
          </p:cNvPr>
          <p:cNvSpPr>
            <a:spLocks noGrp="1" noRot="1" noChangeAspect="1" noChangeArrowheads="1" noTextEdit="1"/>
          </p:cNvSpPr>
          <p:nvPr>
            <p:ph type="sldImg"/>
          </p:nvPr>
        </p:nvSpPr>
        <p:spPr>
          <a:xfrm>
            <a:off x="2552700" y="833438"/>
            <a:ext cx="4038600" cy="3028950"/>
          </a:xfrm>
          <a:ln/>
        </p:spPr>
      </p:sp>
      <p:sp>
        <p:nvSpPr>
          <p:cNvPr id="108549" name="Rectangle 4">
            <a:extLst>
              <a:ext uri="{FF2B5EF4-FFF2-40B4-BE49-F238E27FC236}">
                <a16:creationId xmlns:a16="http://schemas.microsoft.com/office/drawing/2014/main" id="{B7AF716E-435A-4A7E-9D8B-C4BD4F986726}"/>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b="1">
                <a:latin typeface="ZapfHumnst BT" pitchFamily="34" charset="0"/>
              </a:rPr>
              <a:t>Object collaborations</a:t>
            </a:r>
            <a:r>
              <a:rPr lang="en-US" altLang="zh-CN" sz="1000">
                <a:latin typeface="ZapfHumnst BT" pitchFamily="34" charset="0"/>
              </a:rPr>
              <a:t>: If the classes in a collaboration interact only with each other to produce a well-defined set of results, then encapsulate them within a subsystem.</a:t>
            </a:r>
          </a:p>
          <a:p>
            <a:pPr eaLnBrk="1" hangingPunct="1"/>
            <a:r>
              <a:rPr lang="en-US" altLang="zh-CN" sz="1000" b="1">
                <a:latin typeface="ZapfHumnst BT" pitchFamily="34" charset="0"/>
              </a:rPr>
              <a:t>Optionality</a:t>
            </a:r>
            <a:r>
              <a:rPr lang="en-US" altLang="zh-CN" sz="1000">
                <a:latin typeface="ZapfHumnst BT" pitchFamily="34" charset="0"/>
              </a:rPr>
              <a:t>: If collaborations model optional behavior, or features which may be removed, upgraded, or replaced with alternatives, then encapsulate them within a subsystem.</a:t>
            </a:r>
          </a:p>
          <a:p>
            <a:pPr eaLnBrk="1" hangingPunct="1"/>
            <a:r>
              <a:rPr lang="en-US" altLang="zh-CN" sz="1000" b="1">
                <a:latin typeface="ZapfHumnst BT" pitchFamily="34" charset="0"/>
              </a:rPr>
              <a:t>User interface</a:t>
            </a:r>
            <a:r>
              <a:rPr lang="en-US" altLang="zh-CN" sz="1000">
                <a:latin typeface="ZapfHumnst BT" pitchFamily="34" charset="0"/>
              </a:rPr>
              <a:t>: Create </a:t>
            </a:r>
            <a:r>
              <a:rPr lang="en-US" altLang="zh-CN" sz="1000">
                <a:latin typeface="Arial" panose="020B0604020202020204" pitchFamily="34" charset="0"/>
              </a:rPr>
              <a:t>“</a:t>
            </a:r>
            <a:r>
              <a:rPr lang="en-US" altLang="zh-CN" sz="1000">
                <a:latin typeface="ZapfHumnst BT" pitchFamily="34" charset="0"/>
              </a:rPr>
              <a:t>horizontal</a:t>
            </a:r>
            <a:r>
              <a:rPr lang="en-US" altLang="zh-CN" sz="1000">
                <a:latin typeface="Arial" panose="020B0604020202020204" pitchFamily="34" charset="0"/>
              </a:rPr>
              <a:t>”</a:t>
            </a:r>
            <a:r>
              <a:rPr lang="en-US" altLang="zh-CN" sz="1000">
                <a:latin typeface="ZapfHumnst BT" pitchFamily="34" charset="0"/>
              </a:rPr>
              <a:t> subsystems (boundary classes and related entity classes in separate subsystems), or </a:t>
            </a:r>
            <a:r>
              <a:rPr lang="en-US" altLang="zh-CN" sz="1000">
                <a:latin typeface="Arial" panose="020B0604020202020204" pitchFamily="34" charset="0"/>
              </a:rPr>
              <a:t>“</a:t>
            </a:r>
            <a:r>
              <a:rPr lang="en-US" altLang="zh-CN" sz="1000">
                <a:latin typeface="ZapfHumnst BT" pitchFamily="34" charset="0"/>
              </a:rPr>
              <a:t>vertical</a:t>
            </a:r>
            <a:r>
              <a:rPr lang="en-US" altLang="zh-CN" sz="1000">
                <a:latin typeface="Arial" panose="020B0604020202020204" pitchFamily="34" charset="0"/>
              </a:rPr>
              <a:t>”</a:t>
            </a:r>
            <a:r>
              <a:rPr lang="en-US" altLang="zh-CN" sz="1000">
                <a:latin typeface="ZapfHumnst BT" pitchFamily="34" charset="0"/>
              </a:rPr>
              <a:t> subsystems (related boundary and entity classes in the same subsystem), depending on the coupling of the user interface and entity classes.</a:t>
            </a:r>
          </a:p>
          <a:p>
            <a:pPr eaLnBrk="1" hangingPunct="1"/>
            <a:r>
              <a:rPr lang="en-US" altLang="zh-CN" sz="1000" b="1">
                <a:latin typeface="ZapfHumnst BT" pitchFamily="34" charset="0"/>
              </a:rPr>
              <a:t>Actors</a:t>
            </a:r>
            <a:r>
              <a:rPr lang="en-US" altLang="zh-CN" sz="1000">
                <a:latin typeface="ZapfHumnst BT" pitchFamily="34" charset="0"/>
              </a:rPr>
              <a:t>: Separate functionality used by two different actors, since each actor may independently change their requirements.</a:t>
            </a:r>
          </a:p>
          <a:p>
            <a:pPr eaLnBrk="1" hangingPunct="1"/>
            <a:r>
              <a:rPr lang="en-US" altLang="zh-CN" sz="1000" b="1">
                <a:latin typeface="ZapfHumnst BT" pitchFamily="34" charset="0"/>
              </a:rPr>
              <a:t>Class coupling and cohesion</a:t>
            </a:r>
            <a:r>
              <a:rPr lang="en-US" altLang="zh-CN" sz="1000">
                <a:latin typeface="ZapfHumnst BT" pitchFamily="34" charset="0"/>
              </a:rPr>
              <a:t>: Organize highly coupled classes into subsystems, separating along the lines of weak coupling. </a:t>
            </a:r>
          </a:p>
          <a:p>
            <a:pPr eaLnBrk="1" hangingPunct="1"/>
            <a:r>
              <a:rPr lang="en-US" altLang="zh-CN" sz="1000" b="1">
                <a:latin typeface="ZapfHumnst BT" pitchFamily="34" charset="0"/>
              </a:rPr>
              <a:t>Substitution</a:t>
            </a:r>
            <a:r>
              <a:rPr lang="en-US" altLang="zh-CN" sz="1000">
                <a:latin typeface="ZapfHumnst BT" pitchFamily="34" charset="0"/>
              </a:rPr>
              <a:t>: Represent different service levels for a particular capability (e.g., high, medium and low availability) as a separate subsystem, each of which realizes the same interfaces. </a:t>
            </a:r>
          </a:p>
          <a:p>
            <a:pPr eaLnBrk="1" hangingPunct="1"/>
            <a:r>
              <a:rPr lang="en-US" altLang="zh-CN" sz="1000" b="1">
                <a:latin typeface="ZapfHumnst BT" pitchFamily="34" charset="0"/>
              </a:rPr>
              <a:t>Distribution</a:t>
            </a:r>
            <a:r>
              <a:rPr lang="en-US" altLang="zh-CN" sz="1000">
                <a:latin typeface="ZapfHumnst BT" pitchFamily="34" charset="0"/>
              </a:rPr>
              <a:t>: If particular functionality must reside on a particular node, ensure that the subsystem functionality maps onto a single node.  </a:t>
            </a:r>
          </a:p>
          <a:p>
            <a:pPr eaLnBrk="1" hangingPunct="1"/>
            <a:r>
              <a:rPr lang="en-US" altLang="zh-CN" sz="1000" b="1">
                <a:latin typeface="ZapfHumnst BT" pitchFamily="34" charset="0"/>
              </a:rPr>
              <a:t>Volatility</a:t>
            </a:r>
            <a:r>
              <a:rPr lang="en-US" altLang="zh-CN" sz="1000">
                <a:latin typeface="ZapfHumnst BT" pitchFamily="34" charset="0"/>
              </a:rPr>
              <a:t>: You will want to encapsulate chunks of you system that you expect to change.</a:t>
            </a:r>
            <a:endParaRPr lang="en-US" altLang="zh-CN" sz="1000">
              <a:latin typeface="Times" panose="02020603050405020304" pitchFamily="18" charset="0"/>
            </a:endParaRPr>
          </a:p>
        </p:txBody>
      </p:sp>
    </p:spTree>
    <p:extLst>
      <p:ext uri="{BB962C8B-B14F-4D97-AF65-F5344CB8AC3E}">
        <p14:creationId xmlns:p14="http://schemas.microsoft.com/office/powerpoint/2010/main" val="4205173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4F3F6438-936C-4B0E-ACC1-AE780D61EC8C}"/>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D1973C38-7FBA-43D6-88F5-C47F546D3D6F}" type="slidenum">
              <a:rPr lang="zh-CN" altLang="en-US" sz="2400">
                <a:latin typeface="Times New Roman" panose="02020603050405020304" pitchFamily="18" charset="0"/>
              </a:rPr>
              <a:pPr eaLnBrk="1" hangingPunct="1">
                <a:spcBef>
                  <a:spcPct val="0"/>
                </a:spcBef>
              </a:pPr>
              <a:t>127</a:t>
            </a:fld>
            <a:endParaRPr lang="en-US" altLang="zh-CN" sz="2400">
              <a:latin typeface="Times New Roman" panose="02020603050405020304" pitchFamily="18" charset="0"/>
            </a:endParaRPr>
          </a:p>
        </p:txBody>
      </p:sp>
      <p:sp>
        <p:nvSpPr>
          <p:cNvPr id="112643" name="Text Box 2">
            <a:extLst>
              <a:ext uri="{FF2B5EF4-FFF2-40B4-BE49-F238E27FC236}">
                <a16:creationId xmlns:a16="http://schemas.microsoft.com/office/drawing/2014/main" id="{5664B76D-35BB-4A93-B231-EF5AE9AD48B2}"/>
              </a:ext>
            </a:extLst>
          </p:cNvPr>
          <p:cNvSpPr txBox="1">
            <a:spLocks noChangeArrowheads="1"/>
          </p:cNvSpPr>
          <p:nvPr/>
        </p:nvSpPr>
        <p:spPr bwMode="auto">
          <a:xfrm>
            <a:off x="152400" y="1212850"/>
            <a:ext cx="19812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471" tIns="53236" rIns="106471" bIns="53236">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50000"/>
              </a:spcBef>
            </a:pPr>
            <a:r>
              <a:rPr lang="zh-CN" altLang="en-US" sz="1000">
                <a:latin typeface="ZapfHumnst BT" pitchFamily="34" charset="0"/>
              </a:rPr>
              <a:t>“</a:t>
            </a:r>
            <a:r>
              <a:rPr lang="en-US" altLang="zh-CN" sz="1000">
                <a:latin typeface="ZapfHumnst BT" pitchFamily="34" charset="0"/>
              </a:rPr>
              <a:t>Superman” analysis classes are usually refined into subsystems in Architectural Design.  This is discussed in more detail on the next slide.</a:t>
            </a:r>
            <a:endParaRPr lang="en-US" altLang="zh-CN" sz="1000">
              <a:latin typeface="Arial" panose="020B0604020202020204" pitchFamily="34" charset="0"/>
            </a:endParaRPr>
          </a:p>
        </p:txBody>
      </p:sp>
      <p:sp>
        <p:nvSpPr>
          <p:cNvPr id="112644" name="Rectangle 3">
            <a:extLst>
              <a:ext uri="{FF2B5EF4-FFF2-40B4-BE49-F238E27FC236}">
                <a16:creationId xmlns:a16="http://schemas.microsoft.com/office/drawing/2014/main" id="{0651A1D0-84B0-4513-96DD-730D5AB37F41}"/>
              </a:ext>
            </a:extLst>
          </p:cNvPr>
          <p:cNvSpPr>
            <a:spLocks noGrp="1" noRot="1" noChangeAspect="1" noChangeArrowheads="1" noTextEdit="1"/>
          </p:cNvSpPr>
          <p:nvPr>
            <p:ph type="sldImg"/>
          </p:nvPr>
        </p:nvSpPr>
        <p:spPr>
          <a:xfrm>
            <a:off x="2552700" y="833438"/>
            <a:ext cx="4038600" cy="3028950"/>
          </a:xfrm>
          <a:ln/>
        </p:spPr>
      </p:sp>
      <p:sp>
        <p:nvSpPr>
          <p:cNvPr id="112645" name="Rectangle 4">
            <a:extLst>
              <a:ext uri="{FF2B5EF4-FFF2-40B4-BE49-F238E27FC236}">
                <a16:creationId xmlns:a16="http://schemas.microsoft.com/office/drawing/2014/main" id="{23D1C763-26C7-40BC-89F8-643D1AC52269}"/>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Examples of analysis classes which may evolve into subsystems include:</a:t>
            </a:r>
          </a:p>
          <a:p>
            <a:pPr eaLnBrk="1" hangingPunct="1">
              <a:buFontTx/>
              <a:buChar char="•"/>
            </a:pPr>
            <a:r>
              <a:rPr lang="en-US" altLang="zh-CN" sz="1000">
                <a:latin typeface="ZapfHumnst BT" pitchFamily="34" charset="0"/>
              </a:rPr>
              <a:t>Classes providing complex services and/or utilities.  For example, credit or risk evaluation engines in financial applications, rule-based evaluation engines in commercial applications, security authorization services in most applications.</a:t>
            </a:r>
          </a:p>
          <a:p>
            <a:pPr eaLnBrk="1" hangingPunct="1">
              <a:buFontTx/>
              <a:buChar char="•"/>
            </a:pPr>
            <a:r>
              <a:rPr lang="en-US" altLang="zh-CN" sz="1000">
                <a:latin typeface="ZapfHumnst BT" pitchFamily="34" charset="0"/>
              </a:rPr>
              <a:t>Boundary classes, both for user interfaces and external system interfaces.  If the interface(s) are simple and well-defined, a single class may be sufficient. Often, however, these interfaces are too complex to be represented using a single class; they often require complex collaborations of many classes.  Moreover, these interfaces may be reusable across applications.  As a result, in many cases, a subsystem more appropriately models these interfaces.  </a:t>
            </a:r>
          </a:p>
          <a:p>
            <a:pPr eaLnBrk="1" hangingPunct="1"/>
            <a:r>
              <a:rPr lang="en-US" altLang="zh-CN" sz="1000">
                <a:latin typeface="ZapfHumnst BT" pitchFamily="34" charset="0"/>
              </a:rPr>
              <a:t>Examples of products the system uses that you can represent by a subsystem include: </a:t>
            </a:r>
          </a:p>
          <a:p>
            <a:pPr eaLnBrk="1" hangingPunct="1">
              <a:buFontTx/>
              <a:buChar char="•"/>
            </a:pPr>
            <a:r>
              <a:rPr lang="en-US" altLang="zh-CN" sz="1000">
                <a:latin typeface="ZapfHumnst BT" pitchFamily="34" charset="0"/>
              </a:rPr>
              <a:t>Communication software (middle-ware, COM/CORBA support).</a:t>
            </a:r>
          </a:p>
          <a:p>
            <a:pPr eaLnBrk="1" hangingPunct="1">
              <a:buFontTx/>
              <a:buChar char="•"/>
            </a:pPr>
            <a:r>
              <a:rPr lang="en-US" altLang="zh-CN" sz="1000">
                <a:latin typeface="ZapfHumnst BT" pitchFamily="34" charset="0"/>
              </a:rPr>
              <a:t>Database access support (RDBMS mapping support).</a:t>
            </a:r>
          </a:p>
          <a:p>
            <a:pPr eaLnBrk="1" hangingPunct="1">
              <a:buFontTx/>
              <a:buChar char="•"/>
            </a:pPr>
            <a:r>
              <a:rPr lang="en-US" altLang="zh-CN" sz="1000">
                <a:latin typeface="ZapfHumnst BT" pitchFamily="34" charset="0"/>
              </a:rPr>
              <a:t>Types and data structures (stacks, lists, queues).</a:t>
            </a:r>
          </a:p>
          <a:p>
            <a:pPr eaLnBrk="1" hangingPunct="1">
              <a:buFontTx/>
              <a:buChar char="•"/>
            </a:pPr>
            <a:r>
              <a:rPr lang="en-US" altLang="zh-CN" sz="1000">
                <a:latin typeface="ZapfHumnst BT" pitchFamily="34" charset="0"/>
              </a:rPr>
              <a:t>Common utilities (math libraries).</a:t>
            </a:r>
          </a:p>
          <a:p>
            <a:pPr eaLnBrk="1" hangingPunct="1">
              <a:buFontTx/>
              <a:buChar char="•"/>
            </a:pPr>
            <a:r>
              <a:rPr lang="en-US" altLang="zh-CN" sz="1000">
                <a:latin typeface="ZapfHumnst BT" pitchFamily="34" charset="0"/>
              </a:rPr>
              <a:t>Application-specific products (billing system, scheduler).</a:t>
            </a:r>
          </a:p>
          <a:p>
            <a:pPr eaLnBrk="1" hangingPunct="1"/>
            <a:r>
              <a:rPr lang="en-US" altLang="zh-CN" sz="1000">
                <a:latin typeface="ZapfHumnst BT" pitchFamily="34" charset="0"/>
              </a:rPr>
              <a:t>Interfaces and subsystems provide the necessary decoupling between interface and implementation to model (in design) what components do for implementation.</a:t>
            </a:r>
            <a:endParaRPr lang="en-US" altLang="zh-CN" sz="1000">
              <a:latin typeface="Times" panose="02020603050405020304" pitchFamily="18" charset="0"/>
            </a:endParaRPr>
          </a:p>
        </p:txBody>
      </p:sp>
    </p:spTree>
    <p:extLst>
      <p:ext uri="{BB962C8B-B14F-4D97-AF65-F5344CB8AC3E}">
        <p14:creationId xmlns:p14="http://schemas.microsoft.com/office/powerpoint/2010/main" val="1143371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幻灯片图像占位符 1">
            <a:extLst>
              <a:ext uri="{FF2B5EF4-FFF2-40B4-BE49-F238E27FC236}">
                <a16:creationId xmlns:a16="http://schemas.microsoft.com/office/drawing/2014/main" id="{D93FCB35-3F07-44F9-80A9-34A8D4186A52}"/>
              </a:ext>
            </a:extLst>
          </p:cNvPr>
          <p:cNvSpPr>
            <a:spLocks noGrp="1" noRot="1" noChangeAspect="1" noTextEdit="1"/>
          </p:cNvSpPr>
          <p:nvPr>
            <p:ph type="sldImg"/>
          </p:nvPr>
        </p:nvSpPr>
        <p:spPr>
          <a:ln/>
        </p:spPr>
      </p:sp>
      <p:sp>
        <p:nvSpPr>
          <p:cNvPr id="514051" name="备注占位符 2">
            <a:extLst>
              <a:ext uri="{FF2B5EF4-FFF2-40B4-BE49-F238E27FC236}">
                <a16:creationId xmlns:a16="http://schemas.microsoft.com/office/drawing/2014/main" id="{E76BE565-A208-42FB-9F85-5268FDD1CE7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514052" name="灯片编号占位符 3">
            <a:extLst>
              <a:ext uri="{FF2B5EF4-FFF2-40B4-BE49-F238E27FC236}">
                <a16:creationId xmlns:a16="http://schemas.microsoft.com/office/drawing/2014/main" id="{562D71C2-903D-427E-B2FA-6D4B561931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fld id="{58D44409-19E7-4043-91B1-0DCB8EB45EBA}" type="slidenum">
              <a:rPr lang="en-US" altLang="zh-CN" sz="1200"/>
              <a:pPr eaLnBrk="1" hangingPunct="1"/>
              <a:t>17</a:t>
            </a:fld>
            <a:endParaRPr lang="en-US" altLang="zh-CN" sz="1200"/>
          </a:p>
        </p:txBody>
      </p:sp>
    </p:spTree>
    <p:extLst>
      <p:ext uri="{BB962C8B-B14F-4D97-AF65-F5344CB8AC3E}">
        <p14:creationId xmlns:p14="http://schemas.microsoft.com/office/powerpoint/2010/main" val="34134972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6C532696-7AD5-476E-872C-4CE4A53E5249}"/>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C01BA508-C083-4D81-B88E-1806B4892E08}" type="slidenum">
              <a:rPr lang="zh-CN" altLang="en-US" sz="2400">
                <a:latin typeface="Times New Roman" panose="02020603050405020304" pitchFamily="18" charset="0"/>
              </a:rPr>
              <a:pPr eaLnBrk="1" hangingPunct="1">
                <a:spcBef>
                  <a:spcPct val="0"/>
                </a:spcBef>
              </a:pPr>
              <a:t>128</a:t>
            </a:fld>
            <a:endParaRPr lang="en-US" altLang="zh-CN" sz="2400">
              <a:latin typeface="Times New Roman" panose="02020603050405020304" pitchFamily="18" charset="0"/>
            </a:endParaRPr>
          </a:p>
        </p:txBody>
      </p:sp>
      <p:sp>
        <p:nvSpPr>
          <p:cNvPr id="114691" name="Text Box 2">
            <a:extLst>
              <a:ext uri="{FF2B5EF4-FFF2-40B4-BE49-F238E27FC236}">
                <a16:creationId xmlns:a16="http://schemas.microsoft.com/office/drawing/2014/main" id="{F2CC0A9C-DF4C-4E18-88FC-E1046552BFD8}"/>
              </a:ext>
            </a:extLst>
          </p:cNvPr>
          <p:cNvSpPr txBox="1">
            <a:spLocks noChangeArrowheads="1"/>
          </p:cNvSpPr>
          <p:nvPr/>
        </p:nvSpPr>
        <p:spPr bwMode="auto">
          <a:xfrm>
            <a:off x="304800" y="1136650"/>
            <a:ext cx="1997075" cy="213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87" tIns="45094" rIns="90187" bIns="45094">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50000"/>
              </a:spcBef>
            </a:pPr>
            <a:r>
              <a:rPr lang="en-US" altLang="zh-CN" sz="1000">
                <a:latin typeface="ZapfHumnst BT" pitchFamily="34" charset="0"/>
              </a:rPr>
              <a:t>Subsystems may also be defined as part of the detailed design of any design element.  Subsystems may be identified at any point in the design process, any time a “chunk of responsibility” is discovered that is bigger than a class.  </a:t>
            </a:r>
          </a:p>
          <a:p>
            <a:pPr>
              <a:spcBef>
                <a:spcPct val="50000"/>
              </a:spcBef>
            </a:pPr>
            <a:r>
              <a:rPr lang="en-US" altLang="zh-CN" sz="1000">
                <a:latin typeface="ZapfHumnst BT" pitchFamily="34" charset="0"/>
              </a:rPr>
              <a:t>In any case, most of the time, subsystems play a major role in the software architecture.</a:t>
            </a:r>
          </a:p>
          <a:p>
            <a:pPr>
              <a:spcBef>
                <a:spcPct val="50000"/>
              </a:spcBef>
            </a:pPr>
            <a:endParaRPr lang="en-US" altLang="zh-CN" sz="1000">
              <a:latin typeface="ZapfHumnst BT" pitchFamily="34" charset="0"/>
            </a:endParaRPr>
          </a:p>
          <a:p>
            <a:pPr>
              <a:spcBef>
                <a:spcPct val="50000"/>
              </a:spcBef>
            </a:pPr>
            <a:endParaRPr lang="zh-CN" altLang="en-US" sz="1000">
              <a:latin typeface="Arial" panose="020B0604020202020204" pitchFamily="34" charset="0"/>
            </a:endParaRPr>
          </a:p>
        </p:txBody>
      </p:sp>
      <p:sp>
        <p:nvSpPr>
          <p:cNvPr id="114692" name="Rectangle 3">
            <a:extLst>
              <a:ext uri="{FF2B5EF4-FFF2-40B4-BE49-F238E27FC236}">
                <a16:creationId xmlns:a16="http://schemas.microsoft.com/office/drawing/2014/main" id="{8C2B58D5-ECAF-46C0-8F6E-A836FC5CAD86}"/>
              </a:ext>
            </a:extLst>
          </p:cNvPr>
          <p:cNvSpPr>
            <a:spLocks noGrp="1" noRot="1" noChangeAspect="1" noChangeArrowheads="1" noTextEdit="1"/>
          </p:cNvSpPr>
          <p:nvPr>
            <p:ph type="sldImg"/>
          </p:nvPr>
        </p:nvSpPr>
        <p:spPr>
          <a:xfrm>
            <a:off x="2552700" y="833438"/>
            <a:ext cx="4038600" cy="3028950"/>
          </a:xfrm>
          <a:ln/>
        </p:spPr>
      </p:sp>
      <p:sp>
        <p:nvSpPr>
          <p:cNvPr id="114693" name="Rectangle 4">
            <a:extLst>
              <a:ext uri="{FF2B5EF4-FFF2-40B4-BE49-F238E27FC236}">
                <a16:creationId xmlns:a16="http://schemas.microsoft.com/office/drawing/2014/main" id="{A1AE4C1A-759F-407D-AEC7-51DCA5EDD70D}"/>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When the analysis class is complex, such that it appears to embody behaviors that cannot be the responsibility of a single class acting alone, or the responsibilities may need to be reused, the analysis class should be refined into a subsystem. This is a decision based largely on conjecture guided by experience; the actual representation may take a few iterations to stabilize.  </a:t>
            </a:r>
          </a:p>
          <a:p>
            <a:pPr eaLnBrk="1" hangingPunct="1"/>
            <a:r>
              <a:rPr lang="en-US" altLang="zh-CN" sz="1000">
                <a:latin typeface="ZapfHumnst BT" pitchFamily="34" charset="0"/>
              </a:rPr>
              <a:t>As discussed earlier, the use of a subsystem allows the interface to be defined and stabilized, while leaving the design details of the interface implementation to remain hidden while its definition evolves.</a:t>
            </a:r>
          </a:p>
          <a:p>
            <a:pPr eaLnBrk="1" hangingPunct="1"/>
            <a:r>
              <a:rPr lang="en-US" altLang="zh-CN" sz="1000">
                <a:latin typeface="ZapfHumnst BT" pitchFamily="34" charset="0"/>
              </a:rPr>
              <a:t>The decision to make something a subsystem is often driven by the knowledge and experience of the Architect.  The decision needs to be made in the context of the whole model, since it tends to have a strong effect on the partitioning of the solution space.  It is the result of more detailed design knowledge, as well as the imposition of constraints imposed by the implementation environment. </a:t>
            </a:r>
          </a:p>
          <a:p>
            <a:pPr eaLnBrk="1" hangingPunct="1"/>
            <a:r>
              <a:rPr lang="en-US" altLang="zh-CN" sz="1000">
                <a:latin typeface="ZapfHumnst BT" pitchFamily="34" charset="0"/>
              </a:rPr>
              <a:t>When an analysis class is evolved into a subsystem, the responsibilities that were allocated to the </a:t>
            </a:r>
            <a:r>
              <a:rPr lang="en-US" altLang="zh-CN" sz="1000">
                <a:latin typeface="Arial" panose="020B0604020202020204" pitchFamily="34" charset="0"/>
              </a:rPr>
              <a:t>“</a:t>
            </a:r>
            <a:r>
              <a:rPr lang="en-US" altLang="zh-CN" sz="1000">
                <a:latin typeface="ZapfHumnst BT" pitchFamily="34" charset="0"/>
              </a:rPr>
              <a:t>superman</a:t>
            </a:r>
            <a:r>
              <a:rPr lang="en-US" altLang="zh-CN" sz="1000">
                <a:latin typeface="Arial" panose="020B0604020202020204" pitchFamily="34" charset="0"/>
              </a:rPr>
              <a:t>”</a:t>
            </a:r>
            <a:r>
              <a:rPr lang="en-US" altLang="zh-CN" sz="1000">
                <a:latin typeface="ZapfHumnst BT" pitchFamily="34" charset="0"/>
              </a:rPr>
              <a:t> analysis class are then allocated to the subsystem and an associated interface (i.e., they used to define the interface operations).  The details of how that subsystem actually implements the responsibility (i.e., the interface operations) is deferred until Subsystem Design.</a:t>
            </a:r>
          </a:p>
          <a:p>
            <a:pPr eaLnBrk="1" hangingPunct="1"/>
            <a:endParaRPr lang="zh-CN" altLang="en-US" sz="1000">
              <a:latin typeface="Times" panose="02020603050405020304" pitchFamily="18" charset="0"/>
            </a:endParaRPr>
          </a:p>
        </p:txBody>
      </p:sp>
    </p:spTree>
    <p:extLst>
      <p:ext uri="{BB962C8B-B14F-4D97-AF65-F5344CB8AC3E}">
        <p14:creationId xmlns:p14="http://schemas.microsoft.com/office/powerpoint/2010/main" val="41847308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A08272B1-9752-463E-B737-2855CF5F3175}"/>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6FE21DCD-2121-4C4E-9E43-62550A23CCB2}" type="slidenum">
              <a:rPr lang="zh-CN" altLang="en-US" sz="2400">
                <a:latin typeface="Times New Roman" panose="02020603050405020304" pitchFamily="18" charset="0"/>
              </a:rPr>
              <a:pPr eaLnBrk="1" hangingPunct="1">
                <a:spcBef>
                  <a:spcPct val="0"/>
                </a:spcBef>
              </a:pPr>
              <a:t>129</a:t>
            </a:fld>
            <a:endParaRPr lang="en-US" altLang="zh-CN" sz="2400">
              <a:latin typeface="Times New Roman" panose="02020603050405020304" pitchFamily="18" charset="0"/>
            </a:endParaRPr>
          </a:p>
        </p:txBody>
      </p:sp>
      <p:sp>
        <p:nvSpPr>
          <p:cNvPr id="116739" name="Text Box 2">
            <a:extLst>
              <a:ext uri="{FF2B5EF4-FFF2-40B4-BE49-F238E27FC236}">
                <a16:creationId xmlns:a16="http://schemas.microsoft.com/office/drawing/2014/main" id="{E1A36989-8599-4BAE-9060-2276C72E6B25}"/>
              </a:ext>
            </a:extLst>
          </p:cNvPr>
          <p:cNvSpPr txBox="1">
            <a:spLocks noChangeArrowheads="1"/>
          </p:cNvSpPr>
          <p:nvPr/>
        </p:nvSpPr>
        <p:spPr bwMode="auto">
          <a:xfrm>
            <a:off x="152400" y="1212850"/>
            <a:ext cx="2133600" cy="213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87" tIns="45094" rIns="90187" bIns="45094">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0"/>
              </a:spcBef>
            </a:pPr>
            <a:r>
              <a:rPr lang="en-US" altLang="zh-CN" sz="1000">
                <a:latin typeface="ZapfHumnst BT" pitchFamily="34" charset="0"/>
              </a:rPr>
              <a:t>Emphasize the rationale for choosing these subsystems -- external system access.</a:t>
            </a:r>
          </a:p>
          <a:p>
            <a:pPr>
              <a:spcBef>
                <a:spcPct val="0"/>
              </a:spcBef>
            </a:pPr>
            <a:endParaRPr lang="en-US" altLang="zh-CN" sz="1000">
              <a:latin typeface="ZapfHumnst BT" pitchFamily="34" charset="0"/>
            </a:endParaRPr>
          </a:p>
          <a:p>
            <a:pPr>
              <a:spcBef>
                <a:spcPct val="0"/>
              </a:spcBef>
            </a:pPr>
            <a:r>
              <a:rPr lang="en-US" altLang="zh-CN" sz="1000">
                <a:latin typeface="ZapfHumnst BT" pitchFamily="34" charset="0"/>
              </a:rPr>
              <a:t>In Rose, you cannot draw a realization relationship from a subsystem (a.k.a. package) to an interface.  </a:t>
            </a:r>
          </a:p>
          <a:p>
            <a:pPr>
              <a:spcBef>
                <a:spcPct val="0"/>
              </a:spcBef>
            </a:pPr>
            <a:r>
              <a:rPr lang="en-US" altLang="zh-CN" sz="1000">
                <a:latin typeface="ZapfHumnst BT" pitchFamily="34" charset="0"/>
              </a:rPr>
              <a:t>See the slide in this module that describes the modeling convention we will be using in this course for a description of a workaround.</a:t>
            </a:r>
            <a:endParaRPr lang="en-US" altLang="zh-CN" sz="1000">
              <a:solidFill>
                <a:srgbClr val="000000"/>
              </a:solidFill>
              <a:latin typeface="ZapfHumnst BT" pitchFamily="34" charset="0"/>
            </a:endParaRPr>
          </a:p>
          <a:p>
            <a:pPr>
              <a:spcBef>
                <a:spcPct val="50000"/>
              </a:spcBef>
            </a:pPr>
            <a:endParaRPr lang="en-US" altLang="zh-CN" sz="1000">
              <a:latin typeface="Arial" panose="020B0604020202020204" pitchFamily="34" charset="0"/>
            </a:endParaRPr>
          </a:p>
        </p:txBody>
      </p:sp>
      <p:sp>
        <p:nvSpPr>
          <p:cNvPr id="116740" name="Rectangle 3">
            <a:extLst>
              <a:ext uri="{FF2B5EF4-FFF2-40B4-BE49-F238E27FC236}">
                <a16:creationId xmlns:a16="http://schemas.microsoft.com/office/drawing/2014/main" id="{50D8AEEC-1077-4152-98BF-A7E5C69D8A06}"/>
              </a:ext>
            </a:extLst>
          </p:cNvPr>
          <p:cNvSpPr>
            <a:spLocks noGrp="1" noRot="1" noChangeAspect="1" noChangeArrowheads="1" noTextEdit="1"/>
          </p:cNvSpPr>
          <p:nvPr>
            <p:ph type="sldImg"/>
          </p:nvPr>
        </p:nvSpPr>
        <p:spPr>
          <a:xfrm>
            <a:off x="2552700" y="833438"/>
            <a:ext cx="4038600" cy="3028950"/>
          </a:xfrm>
          <a:ln/>
        </p:spPr>
      </p:sp>
      <p:sp>
        <p:nvSpPr>
          <p:cNvPr id="116741" name="Rectangle 4">
            <a:extLst>
              <a:ext uri="{FF2B5EF4-FFF2-40B4-BE49-F238E27FC236}">
                <a16:creationId xmlns:a16="http://schemas.microsoft.com/office/drawing/2014/main" id="{82E52231-C4F9-48C4-8D49-D0A43146D8F0}"/>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During Use-Case Analysis, we modeled two boundary classes, the BillingSystem and the CourseCatalogSystem, whose responsibilities were to cover the details of the interfaces to the external systems.  It was decided by the Architects of the Course Registration System that the interactions to support external system access will be more complex than can be implemented in a single class.  Thus, subsystems were identified to encapsulate the access to these external systems. The above diagram includes these subsystems, as well as their interfaces. </a:t>
            </a:r>
          </a:p>
          <a:p>
            <a:pPr eaLnBrk="1" hangingPunct="1"/>
            <a:r>
              <a:rPr lang="en-US" altLang="zh-CN" sz="1000">
                <a:latin typeface="ZapfHumnst BT" pitchFamily="34" charset="0"/>
              </a:rPr>
              <a:t>The BillingSystem subsystem provides an interface to the external billing system.  It is used to submit a bill when registration ends and students have been registered in courses.  </a:t>
            </a:r>
          </a:p>
          <a:p>
            <a:pPr eaLnBrk="1" hangingPunct="1"/>
            <a:r>
              <a:rPr lang="en-US" altLang="zh-CN" sz="1000">
                <a:latin typeface="ZapfHumnst BT" pitchFamily="34" charset="0"/>
              </a:rPr>
              <a:t>The CourseCatalogSystem subsystem encapsulates all the work that goes on in communicating to the legacy Course Catalog System.  The system provides access to the unabridged catalog of all courses and course offerings offered by the university including those from previous semesters.</a:t>
            </a:r>
          </a:p>
          <a:p>
            <a:pPr eaLnBrk="1" hangingPunct="1"/>
            <a:r>
              <a:rPr lang="en-US" altLang="zh-CN" sz="1000">
                <a:latin typeface="ZapfHumnst BT" pitchFamily="34" charset="0"/>
              </a:rPr>
              <a:t>These are subsystems rather than packages because a simple interface to their complex internal behaviors can be created.  Also, by using a subsystem with an explicit and stable interface, the particulars of the external systems to be used (in this case,  the Billing System and the legacy Course Catalog System) could be changed at a later date with no impact on the rest of the system.</a:t>
            </a:r>
            <a:endParaRPr lang="en-US" altLang="zh-CN" sz="1000">
              <a:latin typeface="Times" panose="02020603050405020304" pitchFamily="18" charset="0"/>
            </a:endParaRPr>
          </a:p>
        </p:txBody>
      </p:sp>
    </p:spTree>
    <p:extLst>
      <p:ext uri="{BB962C8B-B14F-4D97-AF65-F5344CB8AC3E}">
        <p14:creationId xmlns:p14="http://schemas.microsoft.com/office/powerpoint/2010/main" val="40926946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BE01EDEE-70EB-4AB4-A5B5-B70135F32AFD}"/>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6C54906E-B68B-40A3-A676-DA424A3FF62E}" type="slidenum">
              <a:rPr lang="zh-CN" altLang="en-US" sz="2400">
                <a:latin typeface="Times New Roman" panose="02020603050405020304" pitchFamily="18" charset="0"/>
              </a:rPr>
              <a:pPr eaLnBrk="1" hangingPunct="1">
                <a:spcBef>
                  <a:spcPct val="0"/>
                </a:spcBef>
              </a:pPr>
              <a:t>130</a:t>
            </a:fld>
            <a:endParaRPr lang="en-US" altLang="zh-CN" sz="2400">
              <a:latin typeface="Times New Roman" panose="02020603050405020304" pitchFamily="18" charset="0"/>
            </a:endParaRPr>
          </a:p>
        </p:txBody>
      </p:sp>
      <p:sp>
        <p:nvSpPr>
          <p:cNvPr id="118787" name="Rectangle 2">
            <a:extLst>
              <a:ext uri="{FF2B5EF4-FFF2-40B4-BE49-F238E27FC236}">
                <a16:creationId xmlns:a16="http://schemas.microsoft.com/office/drawing/2014/main" id="{71C610B3-A728-4B19-A940-34155EF3F968}"/>
              </a:ext>
            </a:extLst>
          </p:cNvPr>
          <p:cNvSpPr>
            <a:spLocks noGrp="1" noRot="1" noChangeAspect="1" noChangeArrowheads="1" noTextEdit="1"/>
          </p:cNvSpPr>
          <p:nvPr>
            <p:ph type="sldImg"/>
          </p:nvPr>
        </p:nvSpPr>
        <p:spPr>
          <a:xfrm>
            <a:off x="2552700" y="833438"/>
            <a:ext cx="4038600" cy="3028950"/>
          </a:xfrm>
          <a:ln/>
        </p:spPr>
      </p:sp>
      <p:sp>
        <p:nvSpPr>
          <p:cNvPr id="118788" name="Rectangle 3">
            <a:extLst>
              <a:ext uri="{FF2B5EF4-FFF2-40B4-BE49-F238E27FC236}">
                <a16:creationId xmlns:a16="http://schemas.microsoft.com/office/drawing/2014/main" id="{1D495CB9-EAA7-419C-8010-E24BD4AF1DED}"/>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The above table is an example of how you could document the mapping of analysis classes to design elements.  This may be refined as the design process continues.</a:t>
            </a:r>
          </a:p>
          <a:p>
            <a:pPr eaLnBrk="1" hangingPunct="1"/>
            <a:endParaRPr lang="zh-CN" altLang="en-US" sz="1000">
              <a:latin typeface="Times" panose="02020603050405020304" pitchFamily="18" charset="0"/>
            </a:endParaRPr>
          </a:p>
        </p:txBody>
      </p:sp>
    </p:spTree>
    <p:extLst>
      <p:ext uri="{BB962C8B-B14F-4D97-AF65-F5344CB8AC3E}">
        <p14:creationId xmlns:p14="http://schemas.microsoft.com/office/powerpoint/2010/main" val="10301963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75757B2A-E489-4536-931E-0D418F024109}"/>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E35FB4E7-77F8-4A14-BB2A-74A3DF3217DE}" type="slidenum">
              <a:rPr lang="zh-CN" altLang="en-US" sz="2400">
                <a:latin typeface="Times New Roman" panose="02020603050405020304" pitchFamily="18" charset="0"/>
              </a:rPr>
              <a:pPr eaLnBrk="1" hangingPunct="1">
                <a:spcBef>
                  <a:spcPct val="0"/>
                </a:spcBef>
              </a:pPr>
              <a:t>131</a:t>
            </a:fld>
            <a:endParaRPr lang="en-US" altLang="zh-CN" sz="2400">
              <a:latin typeface="Times New Roman" panose="02020603050405020304" pitchFamily="18" charset="0"/>
            </a:endParaRPr>
          </a:p>
        </p:txBody>
      </p:sp>
      <p:sp>
        <p:nvSpPr>
          <p:cNvPr id="120835" name="Rectangle 2">
            <a:extLst>
              <a:ext uri="{FF2B5EF4-FFF2-40B4-BE49-F238E27FC236}">
                <a16:creationId xmlns:a16="http://schemas.microsoft.com/office/drawing/2014/main" id="{D80F5E7D-6644-447D-816B-4EB7D436B3AA}"/>
              </a:ext>
            </a:extLst>
          </p:cNvPr>
          <p:cNvSpPr>
            <a:spLocks noGrp="1" noRot="1" noChangeAspect="1" noChangeArrowheads="1" noTextEdit="1"/>
          </p:cNvSpPr>
          <p:nvPr>
            <p:ph type="sldImg"/>
          </p:nvPr>
        </p:nvSpPr>
        <p:spPr>
          <a:xfrm>
            <a:off x="2552700" y="833438"/>
            <a:ext cx="4038600" cy="3028950"/>
          </a:xfrm>
          <a:ln/>
        </p:spPr>
      </p:sp>
      <p:sp>
        <p:nvSpPr>
          <p:cNvPr id="120836" name="Rectangle 3">
            <a:extLst>
              <a:ext uri="{FF2B5EF4-FFF2-40B4-BE49-F238E27FC236}">
                <a16:creationId xmlns:a16="http://schemas.microsoft.com/office/drawing/2014/main" id="{9BA65230-BC1D-42E8-8B09-2B55AE8B6425}"/>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The above is a context diagram for the CourseCatalogSystem subsystem.</a:t>
            </a:r>
          </a:p>
          <a:p>
            <a:pPr eaLnBrk="1" hangingPunct="1"/>
            <a:r>
              <a:rPr lang="en-US" altLang="zh-CN" sz="1000">
                <a:latin typeface="ZapfHumnst BT" pitchFamily="34" charset="0"/>
              </a:rPr>
              <a:t>A subsystem context class diagram should contain the subsystem, interface(s), associated realizes relationship(s), and any subsystem relationships (both to/from the subsystem from/to other design elements).</a:t>
            </a:r>
          </a:p>
          <a:p>
            <a:pPr eaLnBrk="1" hangingPunct="1"/>
            <a:r>
              <a:rPr lang="en-US" altLang="zh-CN" sz="1000">
                <a:latin typeface="ZapfHumnst BT" pitchFamily="34" charset="0"/>
              </a:rPr>
              <a:t>The ICourseCatalogSystem interface is dependent on the CourseOfferingList class as the CourseOfferingList class appears in the signature of one it</a:t>
            </a:r>
            <a:r>
              <a:rPr lang="en-US" altLang="zh-CN" sz="1000">
                <a:latin typeface="Arial" panose="020B0604020202020204" pitchFamily="34" charset="0"/>
              </a:rPr>
              <a:t>’</a:t>
            </a:r>
            <a:r>
              <a:rPr lang="en-US" altLang="zh-CN" sz="1000">
                <a:latin typeface="ZapfHumnst BT" pitchFamily="34" charset="0"/>
              </a:rPr>
              <a:t>s operations.  </a:t>
            </a:r>
          </a:p>
          <a:p>
            <a:pPr eaLnBrk="1" hangingPunct="1"/>
            <a:r>
              <a:rPr lang="en-US" altLang="zh-CN" sz="1000">
                <a:latin typeface="ZapfHumnst BT" pitchFamily="34" charset="0"/>
              </a:rPr>
              <a:t>The RegistrationController and the CloseRegistrationController classes are dependent on the ICourseCatalogSystem interface to obtain the list of CourseOfferings being offered for a particular semester.</a:t>
            </a:r>
          </a:p>
          <a:p>
            <a:pPr eaLnBrk="1" hangingPunct="1"/>
            <a:r>
              <a:rPr lang="en-US" altLang="zh-CN" sz="1000">
                <a:latin typeface="ZapfHumnst BT" pitchFamily="34" charset="0"/>
              </a:rPr>
              <a:t>Notice the use of the modeling conventions, especially the subsystem proxy class and the realization relationship.</a:t>
            </a:r>
          </a:p>
          <a:p>
            <a:pPr eaLnBrk="1" hangingPunct="1"/>
            <a:r>
              <a:rPr lang="en-US" altLang="zh-CN" sz="1000">
                <a:latin typeface="ZapfHumnst BT" pitchFamily="34" charset="0"/>
              </a:rPr>
              <a:t>In Architectural Design, the interfaces are completely defined, including their signatures.  This is important as these interfaces will serve as synchronization points that enable parallel development.  </a:t>
            </a:r>
          </a:p>
          <a:p>
            <a:pPr eaLnBrk="1" hangingPunct="1"/>
            <a:r>
              <a:rPr lang="en-US" altLang="zh-CN" sz="1000">
                <a:latin typeface="ZapfHumnst BT" pitchFamily="34" charset="0"/>
              </a:rPr>
              <a:t>There is not a Semester class.  It is envisioned that this will be some type of enumeration in the implementation.</a:t>
            </a:r>
            <a:endParaRPr lang="en-US" altLang="zh-CN" sz="1000">
              <a:latin typeface="Times" panose="02020603050405020304" pitchFamily="18" charset="0"/>
            </a:endParaRPr>
          </a:p>
        </p:txBody>
      </p:sp>
      <p:sp>
        <p:nvSpPr>
          <p:cNvPr id="120837" name="Text Box 4">
            <a:extLst>
              <a:ext uri="{FF2B5EF4-FFF2-40B4-BE49-F238E27FC236}">
                <a16:creationId xmlns:a16="http://schemas.microsoft.com/office/drawing/2014/main" id="{DF1C1C3A-BC93-4CC4-9C00-558199367A12}"/>
              </a:ext>
            </a:extLst>
          </p:cNvPr>
          <p:cNvSpPr txBox="1">
            <a:spLocks noChangeArrowheads="1"/>
          </p:cNvSpPr>
          <p:nvPr/>
        </p:nvSpPr>
        <p:spPr bwMode="auto">
          <a:xfrm>
            <a:off x="149225" y="1289050"/>
            <a:ext cx="2078038" cy="200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471" tIns="53236" rIns="106471" bIns="53236">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50000"/>
              </a:spcBef>
            </a:pPr>
            <a:r>
              <a:rPr lang="en-US" altLang="zh-CN" sz="1000">
                <a:latin typeface="ZapfHumnst BT" pitchFamily="34" charset="0"/>
              </a:rPr>
              <a:t>Some may question the definition of the &lt;&lt;subsystem proxy&gt;&gt; class at this point : “Since it is inside the subsystem package, shouldn’t it’s definition be deferred to Subsystem Design?”</a:t>
            </a:r>
          </a:p>
          <a:p>
            <a:pPr>
              <a:spcBef>
                <a:spcPct val="50000"/>
              </a:spcBef>
            </a:pPr>
            <a:r>
              <a:rPr lang="en-US" altLang="zh-CN" sz="1000">
                <a:latin typeface="ZapfHumnst BT" pitchFamily="34" charset="0"/>
              </a:rPr>
              <a:t>Well, it is defined here, because we need it, so we can define the realization relationship for the interface (in Rose, you cannot define a realization relationship from a package to an interface).</a:t>
            </a:r>
            <a:endParaRPr lang="en-US" altLang="zh-CN" sz="1000">
              <a:latin typeface="Arial" panose="020B0604020202020204" pitchFamily="34" charset="0"/>
            </a:endParaRPr>
          </a:p>
        </p:txBody>
      </p:sp>
    </p:spTree>
    <p:extLst>
      <p:ext uri="{BB962C8B-B14F-4D97-AF65-F5344CB8AC3E}">
        <p14:creationId xmlns:p14="http://schemas.microsoft.com/office/powerpoint/2010/main" val="258704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CA5588B8-F194-4F81-A01E-5D67FDEADBE4}"/>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E22C38BD-8CF6-4080-809D-C2F4177315ED}" type="slidenum">
              <a:rPr lang="zh-CN" altLang="en-US" sz="2400">
                <a:latin typeface="Times New Roman" panose="02020603050405020304" pitchFamily="18" charset="0"/>
              </a:rPr>
              <a:pPr eaLnBrk="1" hangingPunct="1">
                <a:spcBef>
                  <a:spcPct val="0"/>
                </a:spcBef>
              </a:pPr>
              <a:t>132</a:t>
            </a:fld>
            <a:endParaRPr lang="en-US" altLang="zh-CN" sz="2400">
              <a:latin typeface="Times New Roman" panose="02020603050405020304" pitchFamily="18" charset="0"/>
            </a:endParaRPr>
          </a:p>
        </p:txBody>
      </p:sp>
      <p:sp>
        <p:nvSpPr>
          <p:cNvPr id="122883" name="Rectangle 2">
            <a:extLst>
              <a:ext uri="{FF2B5EF4-FFF2-40B4-BE49-F238E27FC236}">
                <a16:creationId xmlns:a16="http://schemas.microsoft.com/office/drawing/2014/main" id="{14C03E75-C835-4BEF-AF1E-B053CE79625A}"/>
              </a:ext>
            </a:extLst>
          </p:cNvPr>
          <p:cNvSpPr>
            <a:spLocks noGrp="1" noRot="1" noChangeAspect="1" noChangeArrowheads="1" noTextEdit="1"/>
          </p:cNvSpPr>
          <p:nvPr>
            <p:ph type="sldImg"/>
          </p:nvPr>
        </p:nvSpPr>
        <p:spPr>
          <a:xfrm>
            <a:off x="2552700" y="833438"/>
            <a:ext cx="4038600" cy="3028950"/>
          </a:xfrm>
          <a:ln/>
        </p:spPr>
      </p:sp>
      <p:sp>
        <p:nvSpPr>
          <p:cNvPr id="122884" name="Rectangle 3">
            <a:extLst>
              <a:ext uri="{FF2B5EF4-FFF2-40B4-BE49-F238E27FC236}">
                <a16:creationId xmlns:a16="http://schemas.microsoft.com/office/drawing/2014/main" id="{5B64F853-759A-49E0-8266-9E876DB81EE6}"/>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The above is a context diagram for the BillingSystem subsystem.</a:t>
            </a:r>
          </a:p>
          <a:p>
            <a:pPr eaLnBrk="1" hangingPunct="1"/>
            <a:r>
              <a:rPr lang="en-US" altLang="zh-CN" sz="1000">
                <a:latin typeface="ZapfHumnst BT" pitchFamily="34" charset="0"/>
              </a:rPr>
              <a:t>A subsystem context class diagram should contain the subsystem, interface(s), associated realizes relationship(s), and any subsystem relationships (both to/from the subsystem from/to other design elements).</a:t>
            </a:r>
          </a:p>
          <a:p>
            <a:pPr eaLnBrk="1" hangingPunct="1"/>
            <a:r>
              <a:rPr lang="en-US" altLang="zh-CN" sz="1000">
                <a:latin typeface="ZapfHumnst BT" pitchFamily="34" charset="0"/>
              </a:rPr>
              <a:t>The IBillingSystem interface is dependent on the Student class as the Student class appears in the signature of one it</a:t>
            </a:r>
            <a:r>
              <a:rPr lang="en-US" altLang="zh-CN" sz="1000">
                <a:latin typeface="Arial" panose="020B0604020202020204" pitchFamily="34" charset="0"/>
              </a:rPr>
              <a:t>’</a:t>
            </a:r>
            <a:r>
              <a:rPr lang="en-US" altLang="zh-CN" sz="1000">
                <a:latin typeface="ZapfHumnst BT" pitchFamily="34" charset="0"/>
              </a:rPr>
              <a:t>s operations.  </a:t>
            </a:r>
          </a:p>
          <a:p>
            <a:pPr eaLnBrk="1" hangingPunct="1"/>
            <a:r>
              <a:rPr lang="en-US" altLang="zh-CN" sz="1000">
                <a:latin typeface="ZapfHumnst BT" pitchFamily="34" charset="0"/>
              </a:rPr>
              <a:t>The CloseRegistrationController is dependent on the IBillingSystem interface to bill the student for the courses he/she is enrolled in.</a:t>
            </a:r>
          </a:p>
          <a:p>
            <a:pPr eaLnBrk="1" hangingPunct="1"/>
            <a:r>
              <a:rPr lang="en-US" altLang="zh-CN" sz="1000">
                <a:latin typeface="ZapfHumnst BT" pitchFamily="34" charset="0"/>
              </a:rPr>
              <a:t>Notice the use of the modeling conventions, especially the subsystem proxy class and the realization relationship.</a:t>
            </a:r>
            <a:endParaRPr lang="en-US" altLang="zh-CN" sz="1000">
              <a:latin typeface="Times" panose="02020603050405020304" pitchFamily="18" charset="0"/>
            </a:endParaRPr>
          </a:p>
        </p:txBody>
      </p:sp>
    </p:spTree>
    <p:extLst>
      <p:ext uri="{BB962C8B-B14F-4D97-AF65-F5344CB8AC3E}">
        <p14:creationId xmlns:p14="http://schemas.microsoft.com/office/powerpoint/2010/main" val="1606691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FB057046-EAD7-485C-98E0-2C886B4A581A}"/>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E1FC1170-5FE7-41B8-941F-2FE52C25E368}" type="slidenum">
              <a:rPr lang="zh-CN" altLang="en-US" sz="2400">
                <a:latin typeface="Times New Roman" panose="02020603050405020304" pitchFamily="18" charset="0"/>
              </a:rPr>
              <a:pPr eaLnBrk="1" hangingPunct="1">
                <a:spcBef>
                  <a:spcPct val="0"/>
                </a:spcBef>
              </a:pPr>
              <a:t>133</a:t>
            </a:fld>
            <a:endParaRPr lang="en-US" altLang="zh-CN" sz="2400">
              <a:latin typeface="Times New Roman" panose="02020603050405020304" pitchFamily="18" charset="0"/>
            </a:endParaRPr>
          </a:p>
        </p:txBody>
      </p:sp>
      <p:sp>
        <p:nvSpPr>
          <p:cNvPr id="133123" name="Rectangle 2">
            <a:extLst>
              <a:ext uri="{FF2B5EF4-FFF2-40B4-BE49-F238E27FC236}">
                <a16:creationId xmlns:a16="http://schemas.microsoft.com/office/drawing/2014/main" id="{B3FB6980-522F-4B29-92A7-FA05BDE9D3DF}"/>
              </a:ext>
            </a:extLst>
          </p:cNvPr>
          <p:cNvSpPr>
            <a:spLocks noGrp="1" noRot="1" noChangeAspect="1" noChangeArrowheads="1" noTextEdit="1"/>
          </p:cNvSpPr>
          <p:nvPr>
            <p:ph type="sldImg"/>
          </p:nvPr>
        </p:nvSpPr>
        <p:spPr>
          <a:xfrm>
            <a:off x="2552700" y="833438"/>
            <a:ext cx="4038600" cy="3028950"/>
          </a:xfrm>
          <a:ln/>
        </p:spPr>
      </p:sp>
      <p:sp>
        <p:nvSpPr>
          <p:cNvPr id="133124" name="Rectangle 3">
            <a:extLst>
              <a:ext uri="{FF2B5EF4-FFF2-40B4-BE49-F238E27FC236}">
                <a16:creationId xmlns:a16="http://schemas.microsoft.com/office/drawing/2014/main" id="{C2E2380C-BE17-447E-A59C-3E680F717134}"/>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The Middleware layer provides utilities and platform-independent services. </a:t>
            </a:r>
          </a:p>
          <a:p>
            <a:pPr eaLnBrk="1" hangingPunct="1"/>
            <a:r>
              <a:rPr lang="en-US" altLang="zh-CN" sz="1000">
                <a:latin typeface="ZapfHumnst BT" pitchFamily="34" charset="0"/>
              </a:rPr>
              <a:t>All of these packages are commercially available, com.odi from ObjectStore and java.sql with most standard Java IDEs.</a:t>
            </a:r>
            <a:endParaRPr lang="en-US" altLang="zh-CN" sz="1000">
              <a:latin typeface="Times" panose="02020603050405020304" pitchFamily="18" charset="0"/>
            </a:endParaRPr>
          </a:p>
        </p:txBody>
      </p:sp>
    </p:spTree>
    <p:extLst>
      <p:ext uri="{BB962C8B-B14F-4D97-AF65-F5344CB8AC3E}">
        <p14:creationId xmlns:p14="http://schemas.microsoft.com/office/powerpoint/2010/main" val="2245054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C0B82FD6-8E21-4AED-8D38-B236B17014CB}"/>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653D092E-5297-4D79-8C21-066E1D599F6D}" type="slidenum">
              <a:rPr lang="zh-CN" altLang="en-US" sz="2400">
                <a:latin typeface="Times New Roman" panose="02020603050405020304" pitchFamily="18" charset="0"/>
              </a:rPr>
              <a:pPr eaLnBrk="1" hangingPunct="1">
                <a:spcBef>
                  <a:spcPct val="0"/>
                </a:spcBef>
              </a:pPr>
              <a:t>134</a:t>
            </a:fld>
            <a:endParaRPr lang="en-US" altLang="zh-CN" sz="2400">
              <a:latin typeface="Times New Roman" panose="02020603050405020304" pitchFamily="18" charset="0"/>
            </a:endParaRPr>
          </a:p>
        </p:txBody>
      </p:sp>
      <p:sp>
        <p:nvSpPr>
          <p:cNvPr id="142339" name="Text Box 2">
            <a:extLst>
              <a:ext uri="{FF2B5EF4-FFF2-40B4-BE49-F238E27FC236}">
                <a16:creationId xmlns:a16="http://schemas.microsoft.com/office/drawing/2014/main" id="{A51A1F56-DC18-42AB-A089-5378F8CCDE84}"/>
              </a:ext>
            </a:extLst>
          </p:cNvPr>
          <p:cNvSpPr txBox="1">
            <a:spLocks noChangeArrowheads="1"/>
          </p:cNvSpPr>
          <p:nvPr/>
        </p:nvSpPr>
        <p:spPr bwMode="auto">
          <a:xfrm>
            <a:off x="152400" y="1212850"/>
            <a:ext cx="2133600" cy="198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87" tIns="45094" rIns="90187" bIns="45094">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0"/>
              </a:spcBef>
            </a:pPr>
            <a:r>
              <a:rPr lang="en-US" altLang="zh-CN" sz="1000">
                <a:latin typeface="ZapfHumnst BT" pitchFamily="34" charset="0"/>
              </a:rPr>
              <a:t>Emphasize the rationale for choosing these subsystems -- external system access.</a:t>
            </a:r>
          </a:p>
          <a:p>
            <a:pPr>
              <a:spcBef>
                <a:spcPct val="0"/>
              </a:spcBef>
            </a:pPr>
            <a:endParaRPr lang="en-US" altLang="zh-CN" sz="1000">
              <a:latin typeface="ZapfHumnst BT" pitchFamily="34" charset="0"/>
            </a:endParaRPr>
          </a:p>
          <a:p>
            <a:pPr>
              <a:spcBef>
                <a:spcPct val="0"/>
              </a:spcBef>
            </a:pPr>
            <a:r>
              <a:rPr lang="en-US" altLang="zh-CN" sz="1000">
                <a:latin typeface="ZapfHumnst BT" pitchFamily="34" charset="0"/>
              </a:rPr>
              <a:t>In Rose, you cannot draw a realization relationship from a subsystem (a.k.a. package) to an interface.  </a:t>
            </a:r>
          </a:p>
          <a:p>
            <a:pPr>
              <a:spcBef>
                <a:spcPct val="0"/>
              </a:spcBef>
            </a:pPr>
            <a:r>
              <a:rPr lang="en-US" altLang="zh-CN" sz="1000">
                <a:latin typeface="ZapfHumnst BT" pitchFamily="34" charset="0"/>
              </a:rPr>
              <a:t>See Modeling Design Subsystems slide instructor notes for a description of a workaround.</a:t>
            </a:r>
            <a:endParaRPr lang="en-US" altLang="zh-CN" sz="1000">
              <a:solidFill>
                <a:srgbClr val="000000"/>
              </a:solidFill>
              <a:latin typeface="ZapfHumnst BT" pitchFamily="34" charset="0"/>
            </a:endParaRPr>
          </a:p>
          <a:p>
            <a:pPr>
              <a:spcBef>
                <a:spcPct val="50000"/>
              </a:spcBef>
            </a:pPr>
            <a:endParaRPr lang="en-US" altLang="zh-CN" sz="1000">
              <a:latin typeface="Arial" panose="020B0604020202020204" pitchFamily="34" charset="0"/>
            </a:endParaRPr>
          </a:p>
        </p:txBody>
      </p:sp>
      <p:sp>
        <p:nvSpPr>
          <p:cNvPr id="142340" name="Rectangle 3">
            <a:extLst>
              <a:ext uri="{FF2B5EF4-FFF2-40B4-BE49-F238E27FC236}">
                <a16:creationId xmlns:a16="http://schemas.microsoft.com/office/drawing/2014/main" id="{CA16E61B-48A5-452B-B91A-81C34E48BE04}"/>
              </a:ext>
            </a:extLst>
          </p:cNvPr>
          <p:cNvSpPr>
            <a:spLocks noGrp="1" noRot="1" noChangeAspect="1" noChangeArrowheads="1" noTextEdit="1"/>
          </p:cNvSpPr>
          <p:nvPr>
            <p:ph type="sldImg"/>
          </p:nvPr>
        </p:nvSpPr>
        <p:spPr>
          <a:xfrm>
            <a:off x="2552700" y="833438"/>
            <a:ext cx="4038600" cy="3028950"/>
          </a:xfrm>
          <a:ln/>
        </p:spPr>
      </p:sp>
      <p:sp>
        <p:nvSpPr>
          <p:cNvPr id="142341" name="Rectangle 4">
            <a:extLst>
              <a:ext uri="{FF2B5EF4-FFF2-40B4-BE49-F238E27FC236}">
                <a16:creationId xmlns:a16="http://schemas.microsoft.com/office/drawing/2014/main" id="{1BA13C92-BEFB-416E-9E7A-6F05D36A0943}"/>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zh-CN" sz="1000" u="sng">
                <a:latin typeface="ZapfHumnst BT" pitchFamily="34" charset="0"/>
              </a:rPr>
              <a:t>Recall</a:t>
            </a:r>
            <a:r>
              <a:rPr lang="en-US" altLang="zh-CN" sz="1000">
                <a:latin typeface="ZapfHumnst BT" pitchFamily="34" charset="0"/>
              </a:rPr>
              <a:t>:  we determined that interactions to support external system access will be more </a:t>
            </a:r>
          </a:p>
          <a:p>
            <a:r>
              <a:rPr lang="en-US" altLang="zh-CN" sz="1000">
                <a:latin typeface="ZapfHumnst BT" pitchFamily="34" charset="0"/>
              </a:rPr>
              <a:t> complex than cam be implemented in a single class.  So, we identified </a:t>
            </a:r>
            <a:r>
              <a:rPr lang="en-US" altLang="zh-CN" sz="1000" u="sng">
                <a:latin typeface="ZapfHumnst BT" pitchFamily="34" charset="0"/>
              </a:rPr>
              <a:t>subsystems</a:t>
            </a:r>
            <a:r>
              <a:rPr lang="en-US" altLang="zh-CN" sz="1000">
                <a:latin typeface="ZapfHumnst BT" pitchFamily="34" charset="0"/>
              </a:rPr>
              <a:t> to</a:t>
            </a:r>
          </a:p>
          <a:p>
            <a:r>
              <a:rPr lang="en-US" altLang="zh-CN" sz="1000">
                <a:latin typeface="ZapfHumnst BT" pitchFamily="34" charset="0"/>
              </a:rPr>
              <a:t> encapsulate this access to external systems.</a:t>
            </a:r>
          </a:p>
          <a:p>
            <a:r>
              <a:rPr lang="en-US" altLang="zh-CN" sz="1000">
                <a:latin typeface="ZapfHumnst BT" pitchFamily="34" charset="0"/>
              </a:rPr>
              <a:t>All other analysis classes mapped directly to design classes in the Design Model</a:t>
            </a:r>
          </a:p>
          <a:p>
            <a:pPr eaLnBrk="1" hangingPunct="1"/>
            <a:endParaRPr lang="zh-CN" altLang="en-US" sz="1000">
              <a:latin typeface="Times" panose="02020603050405020304" pitchFamily="18" charset="0"/>
            </a:endParaRPr>
          </a:p>
        </p:txBody>
      </p:sp>
    </p:spTree>
    <p:extLst>
      <p:ext uri="{BB962C8B-B14F-4D97-AF65-F5344CB8AC3E}">
        <p14:creationId xmlns:p14="http://schemas.microsoft.com/office/powerpoint/2010/main" val="600736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53D80A89-4B47-4050-9F6A-9ACC2296B5CF}"/>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EFFAAA87-FED1-4EFC-B28D-BAB098FE1AA0}" type="slidenum">
              <a:rPr lang="zh-CN" altLang="en-US" sz="2400">
                <a:latin typeface="Times New Roman" panose="02020603050405020304" pitchFamily="18" charset="0"/>
              </a:rPr>
              <a:pPr eaLnBrk="1" hangingPunct="1">
                <a:spcBef>
                  <a:spcPct val="0"/>
                </a:spcBef>
              </a:pPr>
              <a:t>135</a:t>
            </a:fld>
            <a:endParaRPr lang="en-US" altLang="zh-CN" sz="2400">
              <a:latin typeface="Times New Roman" panose="02020603050405020304" pitchFamily="18" charset="0"/>
            </a:endParaRPr>
          </a:p>
        </p:txBody>
      </p:sp>
      <p:sp>
        <p:nvSpPr>
          <p:cNvPr id="144387" name="Rectangle 2">
            <a:extLst>
              <a:ext uri="{FF2B5EF4-FFF2-40B4-BE49-F238E27FC236}">
                <a16:creationId xmlns:a16="http://schemas.microsoft.com/office/drawing/2014/main" id="{E7229CAD-3CC5-447C-91E3-CD83D6B7094A}"/>
              </a:ext>
            </a:extLst>
          </p:cNvPr>
          <p:cNvSpPr>
            <a:spLocks noGrp="1" noRot="1" noChangeAspect="1" noChangeArrowheads="1" noTextEdit="1"/>
          </p:cNvSpPr>
          <p:nvPr>
            <p:ph type="sldImg"/>
          </p:nvPr>
        </p:nvSpPr>
        <p:spPr>
          <a:xfrm>
            <a:off x="2552700" y="833438"/>
            <a:ext cx="4038600" cy="3028950"/>
          </a:xfrm>
          <a:ln/>
        </p:spPr>
      </p:sp>
      <p:sp>
        <p:nvSpPr>
          <p:cNvPr id="144388" name="Rectangle 3">
            <a:extLst>
              <a:ext uri="{FF2B5EF4-FFF2-40B4-BE49-F238E27FC236}">
                <a16:creationId xmlns:a16="http://schemas.microsoft.com/office/drawing/2014/main" id="{156A6B8E-F147-4EE2-8792-92D55EC562C3}"/>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endParaRPr lang="zh-CN" altLang="en-US" sz="1000">
              <a:latin typeface="Times" panose="02020603050405020304" pitchFamily="18" charset="0"/>
            </a:endParaRPr>
          </a:p>
        </p:txBody>
      </p:sp>
    </p:spTree>
    <p:extLst>
      <p:ext uri="{BB962C8B-B14F-4D97-AF65-F5344CB8AC3E}">
        <p14:creationId xmlns:p14="http://schemas.microsoft.com/office/powerpoint/2010/main" val="39065864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a:extLst>
              <a:ext uri="{FF2B5EF4-FFF2-40B4-BE49-F238E27FC236}">
                <a16:creationId xmlns:a16="http://schemas.microsoft.com/office/drawing/2014/main" id="{AA531DDC-7E95-4279-843D-81670F5C6EDF}"/>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74B4AD8B-1A18-4A91-B2E0-7F752930214C}" type="slidenum">
              <a:rPr lang="zh-CN" altLang="en-US" sz="2400">
                <a:latin typeface="Times New Roman" panose="02020603050405020304" pitchFamily="18" charset="0"/>
              </a:rPr>
              <a:pPr eaLnBrk="1" hangingPunct="1">
                <a:spcBef>
                  <a:spcPct val="0"/>
                </a:spcBef>
              </a:pPr>
              <a:t>136</a:t>
            </a:fld>
            <a:endParaRPr lang="en-US" altLang="zh-CN" sz="2400">
              <a:latin typeface="Times New Roman" panose="02020603050405020304" pitchFamily="18" charset="0"/>
            </a:endParaRPr>
          </a:p>
        </p:txBody>
      </p:sp>
      <p:sp>
        <p:nvSpPr>
          <p:cNvPr id="146435" name="Text Box 2">
            <a:extLst>
              <a:ext uri="{FF2B5EF4-FFF2-40B4-BE49-F238E27FC236}">
                <a16:creationId xmlns:a16="http://schemas.microsoft.com/office/drawing/2014/main" id="{462140BB-EF23-46A6-B494-C0C347107245}"/>
              </a:ext>
            </a:extLst>
          </p:cNvPr>
          <p:cNvSpPr txBox="1">
            <a:spLocks noChangeArrowheads="1"/>
          </p:cNvSpPr>
          <p:nvPr/>
        </p:nvSpPr>
        <p:spPr bwMode="auto">
          <a:xfrm>
            <a:off x="304800" y="1212850"/>
            <a:ext cx="1981200"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87" tIns="45094" rIns="90187" bIns="45094">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50000"/>
              </a:spcBef>
            </a:pPr>
            <a:r>
              <a:rPr lang="en-US" altLang="zh-CN" sz="1000">
                <a:latin typeface="ZapfHumnst BT" pitchFamily="34" charset="0"/>
              </a:rPr>
              <a:t>Note: On the presented slide, the items that were added/utilized as part of incorporating the subsystem interface are shown in yellow, but this does not show up in the back-and-white manuals.</a:t>
            </a:r>
            <a:endParaRPr lang="en-US" altLang="zh-CN" sz="1000">
              <a:latin typeface="Arial" panose="020B0604020202020204" pitchFamily="34" charset="0"/>
            </a:endParaRPr>
          </a:p>
        </p:txBody>
      </p:sp>
      <p:sp>
        <p:nvSpPr>
          <p:cNvPr id="146436" name="Rectangle 3">
            <a:extLst>
              <a:ext uri="{FF2B5EF4-FFF2-40B4-BE49-F238E27FC236}">
                <a16:creationId xmlns:a16="http://schemas.microsoft.com/office/drawing/2014/main" id="{37E20D24-E394-4A7D-A2F4-E9C4F6AE65FE}"/>
              </a:ext>
            </a:extLst>
          </p:cNvPr>
          <p:cNvSpPr>
            <a:spLocks noGrp="1" noRot="1" noChangeAspect="1" noChangeArrowheads="1" noTextEdit="1"/>
          </p:cNvSpPr>
          <p:nvPr>
            <p:ph type="sldImg"/>
          </p:nvPr>
        </p:nvSpPr>
        <p:spPr>
          <a:xfrm>
            <a:off x="2552700" y="833438"/>
            <a:ext cx="4038600" cy="3028950"/>
          </a:xfrm>
          <a:ln/>
        </p:spPr>
      </p:sp>
      <p:sp>
        <p:nvSpPr>
          <p:cNvPr id="146437" name="Rectangle 4">
            <a:extLst>
              <a:ext uri="{FF2B5EF4-FFF2-40B4-BE49-F238E27FC236}">
                <a16:creationId xmlns:a16="http://schemas.microsoft.com/office/drawing/2014/main" id="{8EE8ED38-2226-49D7-B35F-F2709F3CC655}"/>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endParaRPr lang="zh-CN" altLang="en-US" sz="1000">
              <a:latin typeface="ZapfHumnst BT" pitchFamily="34" charset="0"/>
            </a:endParaRPr>
          </a:p>
        </p:txBody>
      </p:sp>
    </p:spTree>
    <p:extLst>
      <p:ext uri="{BB962C8B-B14F-4D97-AF65-F5344CB8AC3E}">
        <p14:creationId xmlns:p14="http://schemas.microsoft.com/office/powerpoint/2010/main" val="2754177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7">
            <a:extLst>
              <a:ext uri="{FF2B5EF4-FFF2-40B4-BE49-F238E27FC236}">
                <a16:creationId xmlns:a16="http://schemas.microsoft.com/office/drawing/2014/main" id="{01E19B93-C8A8-46EF-9D9D-044F4CDA3E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fld id="{E1FA0381-FC17-42AA-94BA-857B65E204B2}" type="slidenum">
              <a:rPr lang="en-US" altLang="zh-CN" sz="1200"/>
              <a:pPr eaLnBrk="1" hangingPunct="1"/>
              <a:t>18</a:t>
            </a:fld>
            <a:endParaRPr lang="en-US" altLang="zh-CN" sz="1200"/>
          </a:p>
        </p:txBody>
      </p:sp>
      <p:sp>
        <p:nvSpPr>
          <p:cNvPr id="515075" name="Rectangle 2">
            <a:extLst>
              <a:ext uri="{FF2B5EF4-FFF2-40B4-BE49-F238E27FC236}">
                <a16:creationId xmlns:a16="http://schemas.microsoft.com/office/drawing/2014/main" id="{3F7CD218-6E7C-4E04-BC2F-FBD83587D3D9}"/>
              </a:ext>
            </a:extLst>
          </p:cNvPr>
          <p:cNvSpPr>
            <a:spLocks noGrp="1" noRot="1" noChangeAspect="1" noChangeArrowheads="1" noTextEdit="1"/>
          </p:cNvSpPr>
          <p:nvPr>
            <p:ph type="sldImg"/>
          </p:nvPr>
        </p:nvSpPr>
        <p:spPr>
          <a:ln/>
        </p:spPr>
      </p:sp>
      <p:sp>
        <p:nvSpPr>
          <p:cNvPr id="515076" name="Rectangle 3">
            <a:extLst>
              <a:ext uri="{FF2B5EF4-FFF2-40B4-BE49-F238E27FC236}">
                <a16:creationId xmlns:a16="http://schemas.microsoft.com/office/drawing/2014/main" id="{153A2579-332A-47F7-A18A-C85DA34D8B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786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幻灯片图像占位符 1">
            <a:extLst>
              <a:ext uri="{FF2B5EF4-FFF2-40B4-BE49-F238E27FC236}">
                <a16:creationId xmlns:a16="http://schemas.microsoft.com/office/drawing/2014/main" id="{86022A40-2A65-4485-BB0B-08AFF4C7B521}"/>
              </a:ext>
            </a:extLst>
          </p:cNvPr>
          <p:cNvSpPr>
            <a:spLocks noGrp="1" noRot="1" noChangeAspect="1" noTextEdit="1"/>
          </p:cNvSpPr>
          <p:nvPr>
            <p:ph type="sldImg"/>
          </p:nvPr>
        </p:nvSpPr>
        <p:spPr>
          <a:ln/>
        </p:spPr>
      </p:sp>
      <p:sp>
        <p:nvSpPr>
          <p:cNvPr id="525315" name="备注占位符 2">
            <a:extLst>
              <a:ext uri="{FF2B5EF4-FFF2-40B4-BE49-F238E27FC236}">
                <a16:creationId xmlns:a16="http://schemas.microsoft.com/office/drawing/2014/main" id="{50111368-E6C6-42C6-ABF9-0CA92DB8F2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525316" name="灯片编号占位符 3">
            <a:extLst>
              <a:ext uri="{FF2B5EF4-FFF2-40B4-BE49-F238E27FC236}">
                <a16:creationId xmlns:a16="http://schemas.microsoft.com/office/drawing/2014/main" id="{9D5445A1-0403-451B-A9A9-6BD8AD750E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fld id="{F362EBA5-82BD-475A-AB62-7BDB3A658A0D}" type="slidenum">
              <a:rPr lang="en-US" altLang="zh-CN" sz="1200"/>
              <a:pPr eaLnBrk="1" hangingPunct="1"/>
              <a:t>19</a:t>
            </a:fld>
            <a:endParaRPr lang="en-US" altLang="zh-CN" sz="1200"/>
          </a:p>
        </p:txBody>
      </p:sp>
    </p:spTree>
    <p:extLst>
      <p:ext uri="{BB962C8B-B14F-4D97-AF65-F5344CB8AC3E}">
        <p14:creationId xmlns:p14="http://schemas.microsoft.com/office/powerpoint/2010/main" val="2879343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latin typeface="Times" panose="02020603050405020304" pitchFamily="18" charset="0"/>
              </a:rPr>
              <a:t>如果</a:t>
            </a:r>
            <a:r>
              <a:rPr lang="en-US" altLang="zh-CN" dirty="0">
                <a:latin typeface="Times" panose="02020603050405020304" pitchFamily="18" charset="0"/>
              </a:rPr>
              <a:t>A</a:t>
            </a:r>
            <a:r>
              <a:rPr lang="zh-CN" altLang="en-US" dirty="0">
                <a:latin typeface="Times" panose="02020603050405020304" pitchFamily="18" charset="0"/>
              </a:rPr>
              <a:t>的方法</a:t>
            </a:r>
            <a:r>
              <a:rPr lang="en-US" altLang="zh-CN" dirty="0">
                <a:latin typeface="Times" panose="02020603050405020304" pitchFamily="18" charset="0"/>
              </a:rPr>
              <a:t>f()</a:t>
            </a:r>
            <a:r>
              <a:rPr lang="zh-CN" altLang="en-US" dirty="0">
                <a:latin typeface="Times" panose="02020603050405020304" pitchFamily="18" charset="0"/>
              </a:rPr>
              <a:t>调用了 </a:t>
            </a:r>
            <a:r>
              <a:rPr lang="en-US" altLang="zh-CN" dirty="0">
                <a:latin typeface="Times" panose="02020603050405020304" pitchFamily="18" charset="0"/>
              </a:rPr>
              <a:t>B</a:t>
            </a:r>
            <a:r>
              <a:rPr lang="zh-CN" altLang="en-US" dirty="0">
                <a:latin typeface="Times" panose="02020603050405020304" pitchFamily="18" charset="0"/>
              </a:rPr>
              <a:t>的方法</a:t>
            </a:r>
            <a:r>
              <a:rPr lang="en-US" altLang="zh-CN" dirty="0">
                <a:latin typeface="Times" panose="02020603050405020304" pitchFamily="18" charset="0"/>
              </a:rPr>
              <a:t>p(),</a:t>
            </a:r>
            <a:r>
              <a:rPr lang="zh-CN" altLang="en-US" dirty="0">
                <a:latin typeface="Times" panose="02020603050405020304" pitchFamily="18" charset="0"/>
              </a:rPr>
              <a:t>而</a:t>
            </a:r>
            <a:r>
              <a:rPr lang="en-US" altLang="zh-CN" dirty="0">
                <a:latin typeface="Times" panose="02020603050405020304" pitchFamily="18" charset="0"/>
              </a:rPr>
              <a:t>p()</a:t>
            </a:r>
            <a:r>
              <a:rPr lang="zh-CN" altLang="en-US" dirty="0">
                <a:latin typeface="Times" panose="02020603050405020304" pitchFamily="18" charset="0"/>
              </a:rPr>
              <a:t>又调用了</a:t>
            </a:r>
            <a:r>
              <a:rPr lang="en-US" altLang="zh-CN" dirty="0">
                <a:latin typeface="Times" panose="02020603050405020304" pitchFamily="18" charset="0"/>
              </a:rPr>
              <a:t>A</a:t>
            </a:r>
            <a:r>
              <a:rPr lang="zh-CN" altLang="en-US" dirty="0">
                <a:latin typeface="Times" panose="02020603050405020304" pitchFamily="18" charset="0"/>
              </a:rPr>
              <a:t>的另一个方法</a:t>
            </a:r>
            <a:r>
              <a:rPr lang="en-US" altLang="zh-CN" dirty="0">
                <a:latin typeface="Times" panose="02020603050405020304" pitchFamily="18" charset="0"/>
              </a:rPr>
              <a:t>q(),</a:t>
            </a:r>
            <a:r>
              <a:rPr lang="zh-CN" altLang="en-US" dirty="0">
                <a:latin typeface="Times" panose="02020603050405020304" pitchFamily="18" charset="0"/>
              </a:rPr>
              <a:t>那么就可能使得</a:t>
            </a:r>
            <a:r>
              <a:rPr lang="en-US" altLang="zh-CN" dirty="0">
                <a:latin typeface="Times" panose="02020603050405020304" pitchFamily="18" charset="0"/>
              </a:rPr>
              <a:t>q()</a:t>
            </a:r>
            <a:r>
              <a:rPr lang="zh-CN" altLang="en-US" dirty="0">
                <a:latin typeface="Times" panose="02020603050405020304" pitchFamily="18" charset="0"/>
              </a:rPr>
              <a:t>失败，因为在</a:t>
            </a:r>
            <a:r>
              <a:rPr lang="en-US" altLang="zh-CN" dirty="0">
                <a:latin typeface="Times" panose="02020603050405020304" pitchFamily="18" charset="0"/>
              </a:rPr>
              <a:t>q()</a:t>
            </a:r>
            <a:r>
              <a:rPr lang="zh-CN" altLang="en-US" dirty="0">
                <a:latin typeface="Times" panose="02020603050405020304" pitchFamily="18" charset="0"/>
              </a:rPr>
              <a:t>开始执行时，</a:t>
            </a:r>
            <a:r>
              <a:rPr lang="en-US" altLang="zh-CN" dirty="0">
                <a:latin typeface="Times" panose="02020603050405020304" pitchFamily="18" charset="0"/>
              </a:rPr>
              <a:t>A</a:t>
            </a:r>
            <a:r>
              <a:rPr lang="zh-CN" altLang="en-US" dirty="0">
                <a:latin typeface="Times" panose="02020603050405020304" pitchFamily="18" charset="0"/>
              </a:rPr>
              <a:t>正处于</a:t>
            </a:r>
            <a:r>
              <a:rPr lang="en-US" altLang="zh-CN" dirty="0">
                <a:latin typeface="Times" panose="02020603050405020304" pitchFamily="18" charset="0"/>
              </a:rPr>
              <a:t>f()</a:t>
            </a:r>
            <a:r>
              <a:rPr lang="zh-CN" altLang="en-US" dirty="0">
                <a:latin typeface="Times" panose="02020603050405020304" pitchFamily="18" charset="0"/>
              </a:rPr>
              <a:t>留下的执行现场，造成数据不一致</a:t>
            </a:r>
          </a:p>
          <a:p>
            <a:endParaRPr lang="zh-CN" altLang="en-US" dirty="0"/>
          </a:p>
        </p:txBody>
      </p:sp>
      <p:sp>
        <p:nvSpPr>
          <p:cNvPr id="4" name="灯片编号占位符 3"/>
          <p:cNvSpPr>
            <a:spLocks noGrp="1"/>
          </p:cNvSpPr>
          <p:nvPr>
            <p:ph type="sldNum" sz="quarter" idx="10"/>
          </p:nvPr>
        </p:nvSpPr>
        <p:spPr/>
        <p:txBody>
          <a:bodyPr/>
          <a:lstStyle/>
          <a:p>
            <a:pPr>
              <a:defRPr/>
            </a:pPr>
            <a:fld id="{8A12770E-DD04-415E-AC77-B6ACD551064F}" type="slidenum">
              <a:rPr lang="zh-CN" altLang="en-US" smtClean="0"/>
              <a:pPr>
                <a:defRPr/>
              </a:pPr>
              <a:t>23</a:t>
            </a:fld>
            <a:endParaRPr lang="en-US"/>
          </a:p>
        </p:txBody>
      </p:sp>
    </p:spTree>
    <p:extLst>
      <p:ext uri="{BB962C8B-B14F-4D97-AF65-F5344CB8AC3E}">
        <p14:creationId xmlns:p14="http://schemas.microsoft.com/office/powerpoint/2010/main" val="505775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F5FDD434-3E64-4DC5-97F0-7E2D2F097ABE}"/>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43DAEA17-B842-44AA-AFC4-D59ACE258787}" type="slidenum">
              <a:rPr lang="en-US" altLang="zh-CN" sz="2400">
                <a:latin typeface="Arial" panose="020B0604020202020204" pitchFamily="34" charset="0"/>
              </a:rPr>
              <a:pPr eaLnBrk="1" hangingPunct="1">
                <a:spcBef>
                  <a:spcPct val="0"/>
                </a:spcBef>
              </a:pPr>
              <a:t>25</a:t>
            </a:fld>
            <a:endParaRPr lang="en-US" altLang="zh-CN" sz="2400">
              <a:latin typeface="Arial" panose="020B0604020202020204" pitchFamily="34" charset="0"/>
            </a:endParaRPr>
          </a:p>
        </p:txBody>
      </p:sp>
      <p:sp>
        <p:nvSpPr>
          <p:cNvPr id="29699" name="Rectangle 2">
            <a:extLst>
              <a:ext uri="{FF2B5EF4-FFF2-40B4-BE49-F238E27FC236}">
                <a16:creationId xmlns:a16="http://schemas.microsoft.com/office/drawing/2014/main" id="{3E209DC6-158D-4CB4-AD85-42184148F922}"/>
              </a:ext>
            </a:extLst>
          </p:cNvPr>
          <p:cNvSpPr>
            <a:spLocks noGrp="1" noRot="1" noChangeAspect="1" noChangeArrowheads="1" noTextEdit="1"/>
          </p:cNvSpPr>
          <p:nvPr>
            <p:ph type="sldImg"/>
          </p:nvPr>
        </p:nvSpPr>
        <p:spPr>
          <a:xfrm>
            <a:off x="1143000" y="685800"/>
            <a:ext cx="4573588" cy="3430588"/>
          </a:xfrm>
          <a:ln/>
        </p:spPr>
      </p:sp>
      <p:sp>
        <p:nvSpPr>
          <p:cNvPr id="29700" name="Rectangle 3">
            <a:extLst>
              <a:ext uri="{FF2B5EF4-FFF2-40B4-BE49-F238E27FC236}">
                <a16:creationId xmlns:a16="http://schemas.microsoft.com/office/drawing/2014/main" id="{5A808A4D-FA1C-4226-B1C2-415F74F0E51E}"/>
              </a:ext>
            </a:extLst>
          </p:cNvPr>
          <p:cNvSpPr>
            <a:spLocks noGrp="1" noChangeArrowheads="1"/>
          </p:cNvSpPr>
          <p:nvPr>
            <p:ph type="body" idx="1"/>
          </p:nvPr>
        </p:nvSpPr>
        <p:spPr>
          <a:xfrm>
            <a:off x="685800" y="4344988"/>
            <a:ext cx="5486400" cy="411321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a:lnSpc>
                <a:spcPct val="80000"/>
              </a:lnSpc>
            </a:pPr>
            <a:r>
              <a:rPr lang="zh-CN" altLang="en-US" dirty="0"/>
              <a:t>从本质上讲，层代表了一个应用程序主要的功能。一般地，我们将应用程序功能分为三个方面，对应</a:t>
            </a:r>
            <a:r>
              <a:rPr lang="en-US" altLang="zh-CN" dirty="0"/>
              <a:t>3</a:t>
            </a:r>
            <a:r>
              <a:rPr lang="zh-CN" altLang="en-US" dirty="0"/>
              <a:t>层架构模式。它们是数据层（</a:t>
            </a:r>
            <a:r>
              <a:rPr lang="en-US" altLang="zh-CN" dirty="0"/>
              <a:t>data layer</a:t>
            </a:r>
            <a:r>
              <a:rPr lang="zh-CN" altLang="en-US" dirty="0"/>
              <a:t>）、商务层（</a:t>
            </a:r>
            <a:r>
              <a:rPr lang="en-US" altLang="zh-CN" dirty="0"/>
              <a:t>business layer</a:t>
            </a:r>
            <a:r>
              <a:rPr lang="zh-CN" altLang="en-US" dirty="0"/>
              <a:t>）和表示层（</a:t>
            </a:r>
            <a:r>
              <a:rPr lang="en-US" altLang="zh-CN" dirty="0"/>
              <a:t>presentation layer</a:t>
            </a:r>
            <a:r>
              <a:rPr lang="zh-CN" altLang="en-US" dirty="0"/>
              <a:t>）。</a:t>
            </a:r>
          </a:p>
          <a:p>
            <a:pPr>
              <a:lnSpc>
                <a:spcPct val="80000"/>
              </a:lnSpc>
            </a:pPr>
            <a:endParaRPr lang="zh-CN" altLang="en-US" dirty="0"/>
          </a:p>
          <a:p>
            <a:pPr>
              <a:lnSpc>
                <a:spcPct val="80000"/>
              </a:lnSpc>
            </a:pPr>
            <a:r>
              <a:rPr lang="zh-CN" altLang="en-US" dirty="0"/>
              <a:t>数据层：包含数据存储和与它交互的组件或服务。这些组件和服务在功能上和中间层相互独立（尽管在物理上不必一定相互独立</a:t>
            </a:r>
            <a:r>
              <a:rPr lang="en-US" altLang="zh-CN" dirty="0"/>
              <a:t>--</a:t>
            </a:r>
            <a:r>
              <a:rPr lang="zh-CN" altLang="en-US" dirty="0"/>
              <a:t>它们可以在同一台服务器上）。</a:t>
            </a:r>
          </a:p>
          <a:p>
            <a:pPr>
              <a:lnSpc>
                <a:spcPct val="80000"/>
              </a:lnSpc>
            </a:pPr>
            <a:endParaRPr lang="zh-CN" altLang="en-US" dirty="0"/>
          </a:p>
          <a:p>
            <a:pPr>
              <a:lnSpc>
                <a:spcPct val="80000"/>
              </a:lnSpc>
            </a:pPr>
            <a:r>
              <a:rPr lang="zh-CN" altLang="en-US" dirty="0"/>
              <a:t>中间层：包括一个或者多个组件服务，它们应用商务规则、实现应用程序逻辑并完成应用程序运行所需要的数据处理。作为这个过程的一部分，中间层负责处理来自数据存储或者发送给数据存储的数据。</a:t>
            </a:r>
          </a:p>
          <a:p>
            <a:pPr>
              <a:lnSpc>
                <a:spcPct val="80000"/>
              </a:lnSpc>
            </a:pPr>
            <a:endParaRPr lang="zh-CN" altLang="en-US" dirty="0"/>
          </a:p>
          <a:p>
            <a:pPr>
              <a:lnSpc>
                <a:spcPct val="80000"/>
              </a:lnSpc>
            </a:pPr>
            <a:r>
              <a:rPr lang="zh-CN" altLang="en-US" dirty="0"/>
              <a:t>表示层：从中间层获得信息并显示给用户。该层同时也负责和用户进行交互，比较返回的信息并将信息回送给中间层进行处理。</a:t>
            </a:r>
          </a:p>
          <a:p>
            <a:pPr eaLnBrk="1" hangingPunct="1"/>
            <a:endParaRPr lang="zh-CN" altLang="zh-CN" dirty="0">
              <a:latin typeface="Times" panose="02020603050405020304" pitchFamily="18" charset="0"/>
            </a:endParaRPr>
          </a:p>
        </p:txBody>
      </p:sp>
    </p:spTree>
    <p:extLst>
      <p:ext uri="{BB962C8B-B14F-4D97-AF65-F5344CB8AC3E}">
        <p14:creationId xmlns:p14="http://schemas.microsoft.com/office/powerpoint/2010/main" val="2306162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19046082-E900-43E3-BCFA-AB86F0760455}"/>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eaLnBrk="1" hangingPunct="1">
              <a:spcBef>
                <a:spcPct val="0"/>
              </a:spcBef>
            </a:pPr>
            <a:fld id="{F10C0BB3-E486-4FBC-B9CD-3DEAC32E47CC}" type="slidenum">
              <a:rPr lang="en-US" altLang="zh-CN" sz="2400">
                <a:latin typeface="Arial" panose="020B0604020202020204" pitchFamily="34" charset="0"/>
              </a:rPr>
              <a:pPr eaLnBrk="1" hangingPunct="1">
                <a:spcBef>
                  <a:spcPct val="0"/>
                </a:spcBef>
              </a:pPr>
              <a:t>26</a:t>
            </a:fld>
            <a:endParaRPr lang="en-US" altLang="zh-CN" sz="2400">
              <a:latin typeface="Arial" panose="020B0604020202020204" pitchFamily="34" charset="0"/>
            </a:endParaRPr>
          </a:p>
        </p:txBody>
      </p:sp>
      <p:sp>
        <p:nvSpPr>
          <p:cNvPr id="33795" name="Text Box 2">
            <a:extLst>
              <a:ext uri="{FF2B5EF4-FFF2-40B4-BE49-F238E27FC236}">
                <a16:creationId xmlns:a16="http://schemas.microsoft.com/office/drawing/2014/main" id="{6EEA34B8-ABD7-4AAA-A691-7C774D1AF1B8}"/>
              </a:ext>
            </a:extLst>
          </p:cNvPr>
          <p:cNvSpPr txBox="1">
            <a:spLocks noChangeArrowheads="1"/>
          </p:cNvSpPr>
          <p:nvPr/>
        </p:nvSpPr>
        <p:spPr bwMode="auto">
          <a:xfrm>
            <a:off x="304800" y="1212850"/>
            <a:ext cx="2057400" cy="578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173" tIns="45087" rIns="90173" bIns="45087">
            <a:spAutoFit/>
          </a:bodyPr>
          <a:lstStyle>
            <a:lvl1pPr defTabSz="901700">
              <a:spcBef>
                <a:spcPct val="30000"/>
              </a:spcBef>
              <a:defRPr sz="1200">
                <a:solidFill>
                  <a:schemeClr val="tx1"/>
                </a:solidFill>
                <a:latin typeface="Times" panose="02020603050405020304" pitchFamily="18" charset="0"/>
                <a:ea typeface="宋体" panose="02010600030101010101" pitchFamily="2" charset="-122"/>
              </a:defRPr>
            </a:lvl1pPr>
            <a:lvl2pPr marL="742950" indent="-285750" defTabSz="901700">
              <a:spcBef>
                <a:spcPct val="30000"/>
              </a:spcBef>
              <a:defRPr sz="1200">
                <a:solidFill>
                  <a:schemeClr val="tx1"/>
                </a:solidFill>
                <a:latin typeface="Times" panose="02020603050405020304" pitchFamily="18" charset="0"/>
                <a:ea typeface="宋体" panose="02010600030101010101" pitchFamily="2" charset="-122"/>
              </a:defRPr>
            </a:lvl2pPr>
            <a:lvl3pPr marL="1143000" indent="-228600" defTabSz="901700">
              <a:spcBef>
                <a:spcPct val="30000"/>
              </a:spcBef>
              <a:defRPr sz="1200">
                <a:solidFill>
                  <a:schemeClr val="tx1"/>
                </a:solidFill>
                <a:latin typeface="Times" panose="02020603050405020304" pitchFamily="18" charset="0"/>
                <a:ea typeface="宋体" panose="02010600030101010101" pitchFamily="2" charset="-122"/>
              </a:defRPr>
            </a:lvl3pPr>
            <a:lvl4pPr marL="1600200" indent="-228600" defTabSz="901700">
              <a:spcBef>
                <a:spcPct val="30000"/>
              </a:spcBef>
              <a:defRPr sz="1200">
                <a:solidFill>
                  <a:schemeClr val="tx1"/>
                </a:solidFill>
                <a:latin typeface="Times" panose="02020603050405020304" pitchFamily="18" charset="0"/>
                <a:ea typeface="宋体" panose="02010600030101010101" pitchFamily="2" charset="-122"/>
              </a:defRPr>
            </a:lvl4pPr>
            <a:lvl5pPr marL="2057400" indent="-228600" defTabSz="901700">
              <a:spcBef>
                <a:spcPct val="30000"/>
              </a:spcBef>
              <a:defRPr sz="1200">
                <a:solidFill>
                  <a:schemeClr val="tx1"/>
                </a:solidFill>
                <a:latin typeface="Times" panose="02020603050405020304" pitchFamily="18" charset="0"/>
                <a:ea typeface="宋体" panose="02010600030101010101" pitchFamily="2" charset="-122"/>
              </a:defRPr>
            </a:lvl5pPr>
            <a:lvl6pPr marL="25146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6pPr>
            <a:lvl7pPr marL="29718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7pPr>
            <a:lvl8pPr marL="34290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8pPr>
            <a:lvl9pPr marL="3886200" indent="-228600" defTabSz="901700" eaLnBrk="0" fontAlgn="base" hangingPunct="0">
              <a:spcBef>
                <a:spcPct val="30000"/>
              </a:spcBef>
              <a:spcAft>
                <a:spcPct val="0"/>
              </a:spcAft>
              <a:defRPr sz="1200">
                <a:solidFill>
                  <a:schemeClr val="tx1"/>
                </a:solidFill>
                <a:latin typeface="Times" panose="02020603050405020304" pitchFamily="18" charset="0"/>
                <a:ea typeface="宋体" panose="02010600030101010101" pitchFamily="2" charset="-122"/>
              </a:defRPr>
            </a:lvl9pPr>
          </a:lstStyle>
          <a:p>
            <a:pPr>
              <a:spcBef>
                <a:spcPct val="50000"/>
              </a:spcBef>
            </a:pPr>
            <a:r>
              <a:rPr lang="en-US" altLang="zh-CN" sz="1000">
                <a:latin typeface="ZapfHumnst BT" pitchFamily="34" charset="0"/>
              </a:rPr>
              <a:t>Remind the students that during Architectural Analysis, focus is normally on the high-level layers, that is, the application and business-specific layers,  The other lower-level layers are focused on during Architectural Design. </a:t>
            </a:r>
          </a:p>
          <a:p>
            <a:pPr>
              <a:spcBef>
                <a:spcPct val="50000"/>
              </a:spcBef>
            </a:pPr>
            <a:r>
              <a:rPr lang="en-US" altLang="zh-CN" sz="1000">
                <a:latin typeface="ZapfHumnst BT" pitchFamily="34" charset="0"/>
              </a:rPr>
              <a:t>Layering is another realization of the basic OO principles discussed in the Introduction to Object Orientation module: abstraction, encapsulation, modularity and hierarchy.</a:t>
            </a:r>
          </a:p>
          <a:p>
            <a:pPr>
              <a:spcBef>
                <a:spcPct val="50000"/>
              </a:spcBef>
            </a:pPr>
            <a:r>
              <a:rPr lang="en-US" altLang="zh-CN" sz="1000">
                <a:latin typeface="ZapfHumnst BT" pitchFamily="34" charset="0"/>
              </a:rPr>
              <a:t>Layering is fundamental separation of concerns.</a:t>
            </a:r>
          </a:p>
          <a:p>
            <a:pPr>
              <a:spcBef>
                <a:spcPct val="50000"/>
              </a:spcBef>
            </a:pPr>
            <a:r>
              <a:rPr lang="en-US" altLang="zh-CN" sz="1000">
                <a:latin typeface="ZapfHumnst BT" pitchFamily="34" charset="0"/>
              </a:rPr>
              <a:t>Note: Most of the GUI and persistence frameworks cut across layers in a somewhat transparent way, so instead of visualizing layers in only two dimensions, think of a framework as layering in a third dimension that cuts across the normal layering dimensions (or “plugs into” the side of the layering diagram, cutting across layers).  This is part of what makes frameworks so hard to explain - they don’t behave like “service providers” (classes and subsystems), but instead act more like skeletal architectures and proto-services that both extend and are extended by the project-specific stuff.  The “GUI layer” is really not so much a layer but a framework that extends across a number of layers.</a:t>
            </a:r>
            <a:endParaRPr lang="en-US" altLang="zh-CN" sz="1000">
              <a:latin typeface="Arial" panose="020B0604020202020204" pitchFamily="34" charset="0"/>
            </a:endParaRPr>
          </a:p>
        </p:txBody>
      </p:sp>
      <p:sp>
        <p:nvSpPr>
          <p:cNvPr id="33796" name="Rectangle 3">
            <a:extLst>
              <a:ext uri="{FF2B5EF4-FFF2-40B4-BE49-F238E27FC236}">
                <a16:creationId xmlns:a16="http://schemas.microsoft.com/office/drawing/2014/main" id="{782497C8-90AC-4A4C-A017-6F421036645C}"/>
              </a:ext>
            </a:extLst>
          </p:cNvPr>
          <p:cNvSpPr>
            <a:spLocks noGrp="1" noRot="1" noChangeAspect="1" noChangeArrowheads="1" noTextEdit="1"/>
          </p:cNvSpPr>
          <p:nvPr>
            <p:ph type="sldImg"/>
          </p:nvPr>
        </p:nvSpPr>
        <p:spPr>
          <a:xfrm>
            <a:off x="2551113" y="831850"/>
            <a:ext cx="4040187" cy="3030538"/>
          </a:xfrm>
          <a:ln/>
        </p:spPr>
      </p:sp>
      <p:sp>
        <p:nvSpPr>
          <p:cNvPr id="33797" name="Rectangle 4">
            <a:extLst>
              <a:ext uri="{FF2B5EF4-FFF2-40B4-BE49-F238E27FC236}">
                <a16:creationId xmlns:a16="http://schemas.microsoft.com/office/drawing/2014/main" id="{FE5E5472-8D59-4CD3-BAD0-0DE7B79C8E5F}"/>
              </a:ext>
            </a:extLst>
          </p:cNvPr>
          <p:cNvSpPr>
            <a:spLocks noGrp="1" noChangeArrowheads="1"/>
          </p:cNvSpPr>
          <p:nvPr>
            <p:ph type="body" idx="1"/>
          </p:nvPr>
        </p:nvSpPr>
        <p:spPr>
          <a:xfrm>
            <a:off x="2581275" y="4165600"/>
            <a:ext cx="3971925" cy="39385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US" altLang="zh-CN" sz="1000">
                <a:latin typeface="ZapfHumnst BT" pitchFamily="34" charset="0"/>
              </a:rPr>
              <a:t>Layering represents an ordered grouping of functionality, with the application-specific located in the upper layers, functionality that spans application domains in the middle layers, and functionality specific to the deployment environment at the lower layers.</a:t>
            </a:r>
          </a:p>
          <a:p>
            <a:pPr eaLnBrk="1" hangingPunct="1"/>
            <a:r>
              <a:rPr lang="en-US" altLang="zh-CN" sz="1000">
                <a:latin typeface="ZapfHumnst BT" pitchFamily="34" charset="0"/>
              </a:rPr>
              <a:t>Packages should be organized into layers with application-specific packages located in the upper layers of the architecture, hardware and operating-specific packages located in the lower layers of the architecture, and general-purpose services occupying the middleware layers.  The advantage of partitioning in this way is that it provides a clear separation of concerns.  By separating application (e.g., GUI) services from other services, the system’s user interface can be changed without impacting the rest of the application. Similarly, by separating business services from other services, it’s easier to change the business rules of your system with minimal impact to the rest of your system.   Such separation of concerns results in more resilient systems.</a:t>
            </a:r>
            <a:endParaRPr lang="en-US" altLang="zh-CN" sz="1000">
              <a:latin typeface="Times" panose="02020603050405020304" pitchFamily="18" charset="0"/>
            </a:endParaRPr>
          </a:p>
        </p:txBody>
      </p:sp>
    </p:spTree>
    <p:extLst>
      <p:ext uri="{BB962C8B-B14F-4D97-AF65-F5344CB8AC3E}">
        <p14:creationId xmlns:p14="http://schemas.microsoft.com/office/powerpoint/2010/main" val="3394601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9588"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95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132443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03842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590550"/>
            <a:ext cx="1970088" cy="5286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31825" y="590550"/>
            <a:ext cx="5759450" cy="52863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56527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80" y="620713"/>
            <a:ext cx="5628665" cy="796925"/>
          </a:xfrm>
        </p:spPr>
        <p:txBody>
          <a:bodyPr/>
          <a:lstStyle/>
          <a:p>
            <a:r>
              <a:rPr lang="zh-CN" altLang="en-US"/>
              <a:t>单击此处编辑母版标题样式</a:t>
            </a:r>
          </a:p>
        </p:txBody>
      </p:sp>
      <p:sp>
        <p:nvSpPr>
          <p:cNvPr id="3" name="内容占位符 2"/>
          <p:cNvSpPr>
            <a:spLocks noGrp="1"/>
          </p:cNvSpPr>
          <p:nvPr>
            <p:ph sz="quarter" idx="1"/>
          </p:nvPr>
        </p:nvSpPr>
        <p:spPr>
          <a:xfrm>
            <a:off x="457280" y="1600200"/>
            <a:ext cx="4039301"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9007" y="1600200"/>
            <a:ext cx="4039301"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80" y="3938589"/>
            <a:ext cx="4039301"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9007" y="3938589"/>
            <a:ext cx="4039301"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153FFD32-9448-4FEA-94A8-34B1947E0B14}"/>
              </a:ext>
            </a:extLst>
          </p:cNvPr>
          <p:cNvSpPr>
            <a:spLocks noGrp="1" noChangeArrowheads="1"/>
          </p:cNvSpPr>
          <p:nvPr>
            <p:ph type="dt" sz="half" idx="10"/>
          </p:nvPr>
        </p:nvSpPr>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312DF50A-D730-4D5F-AB9E-F4B673F0C697}"/>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4C7CC011-FAB2-4D50-9449-70412EDEDF5C}"/>
              </a:ext>
            </a:extLst>
          </p:cNvPr>
          <p:cNvSpPr>
            <a:spLocks noGrp="1" noChangeArrowheads="1"/>
          </p:cNvSpPr>
          <p:nvPr>
            <p:ph type="sldNum" sz="quarter" idx="12"/>
          </p:nvPr>
        </p:nvSpPr>
        <p:spPr/>
        <p:txBody>
          <a:bodyPr/>
          <a:lstStyle>
            <a:lvl1pPr>
              <a:defRPr/>
            </a:lvl1pPr>
          </a:lstStyle>
          <a:p>
            <a:pPr>
              <a:defRPr/>
            </a:pPr>
            <a:fld id="{26AE6240-9FCA-4F11-9658-EB507B34A6C5}" type="slidenum">
              <a:rPr lang="en-US" altLang="zh-CN"/>
              <a:pPr>
                <a:defRPr/>
              </a:pPr>
              <a:t>‹#›</a:t>
            </a:fld>
            <a:endParaRPr lang="en-US" altLang="zh-CN"/>
          </a:p>
        </p:txBody>
      </p:sp>
    </p:spTree>
    <p:extLst>
      <p:ext uri="{BB962C8B-B14F-4D97-AF65-F5344CB8AC3E}">
        <p14:creationId xmlns:p14="http://schemas.microsoft.com/office/powerpoint/2010/main" val="93121562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9588"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95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859479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2331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8287"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8287"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778049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31825" y="1600200"/>
            <a:ext cx="3863975"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3865563"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16095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8287"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30738" y="1681163"/>
            <a:ext cx="388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30738" y="2505075"/>
            <a:ext cx="388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12483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7994426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Freeform 9"/>
          <p:cNvSpPr>
            <a:spLocks/>
          </p:cNvSpPr>
          <p:nvPr userDrawn="1"/>
        </p:nvSpPr>
        <p:spPr bwMode="auto">
          <a:xfrm>
            <a:off x="8513763" y="6224588"/>
            <a:ext cx="631825" cy="633412"/>
          </a:xfrm>
          <a:custGeom>
            <a:avLst/>
            <a:gdLst>
              <a:gd name="T0" fmla="*/ 367251914 w 1087"/>
              <a:gd name="T1" fmla="*/ 0 h 1100"/>
              <a:gd name="T2" fmla="*/ 367251914 w 1087"/>
              <a:gd name="T3" fmla="*/ 364737056 h 1100"/>
              <a:gd name="T4" fmla="*/ 0 w 1087"/>
              <a:gd name="T5" fmla="*/ 364737056 h 1100"/>
              <a:gd name="T6" fmla="*/ 367251914 w 1087"/>
              <a:gd name="T7" fmla="*/ 0 h 1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7" h="1100">
                <a:moveTo>
                  <a:pt x="1087" y="0"/>
                </a:moveTo>
                <a:lnTo>
                  <a:pt x="1087" y="1100"/>
                </a:lnTo>
                <a:lnTo>
                  <a:pt x="0" y="1100"/>
                </a:lnTo>
                <a:lnTo>
                  <a:pt x="108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 name="TextBox 4"/>
          <p:cNvSpPr txBox="1">
            <a:spLocks noChangeArrowheads="1"/>
          </p:cNvSpPr>
          <p:nvPr userDrawn="1"/>
        </p:nvSpPr>
        <p:spPr bwMode="auto">
          <a:xfrm>
            <a:off x="8778875" y="6505575"/>
            <a:ext cx="401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fld id="{E5170A38-1663-47AA-BEC5-34C09304186D}" type="slidenum">
              <a:rPr lang="zh-CN" altLang="en-US" sz="1400" smtClean="0">
                <a:solidFill>
                  <a:srgbClr val="F8F8F8"/>
                </a:solidFill>
              </a:rPr>
              <a:pPr eaLnBrk="1" hangingPunct="1">
                <a:buFont typeface="Arial" panose="020B0604020202020204" pitchFamily="34" charset="0"/>
                <a:buNone/>
                <a:defRPr/>
              </a:pPr>
              <a:t>‹#›</a:t>
            </a:fld>
            <a:endParaRPr lang="zh-CN" altLang="en-US" sz="1400">
              <a:solidFill>
                <a:srgbClr val="F8F8F8"/>
              </a:solidFill>
            </a:endParaRPr>
          </a:p>
        </p:txBody>
      </p:sp>
    </p:spTree>
    <p:extLst>
      <p:ext uri="{BB962C8B-B14F-4D97-AF65-F5344CB8AC3E}">
        <p14:creationId xmlns:p14="http://schemas.microsoft.com/office/powerpoint/2010/main" val="2899576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7224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3073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345999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3073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517928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166359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590550"/>
            <a:ext cx="1970088" cy="5286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31825" y="590550"/>
            <a:ext cx="5759450" cy="52863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44331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8287"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8287"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4248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31825" y="1600200"/>
            <a:ext cx="3863975"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3865563"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50443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8287"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30738" y="1681163"/>
            <a:ext cx="388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30738" y="2505075"/>
            <a:ext cx="388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92577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4172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Freeform 9"/>
          <p:cNvSpPr>
            <a:spLocks/>
          </p:cNvSpPr>
          <p:nvPr userDrawn="1"/>
        </p:nvSpPr>
        <p:spPr bwMode="auto">
          <a:xfrm>
            <a:off x="8513763" y="6224588"/>
            <a:ext cx="631825" cy="633412"/>
          </a:xfrm>
          <a:custGeom>
            <a:avLst/>
            <a:gdLst>
              <a:gd name="T0" fmla="*/ 367251914 w 1087"/>
              <a:gd name="T1" fmla="*/ 0 h 1100"/>
              <a:gd name="T2" fmla="*/ 367251914 w 1087"/>
              <a:gd name="T3" fmla="*/ 364737056 h 1100"/>
              <a:gd name="T4" fmla="*/ 0 w 1087"/>
              <a:gd name="T5" fmla="*/ 364737056 h 1100"/>
              <a:gd name="T6" fmla="*/ 367251914 w 1087"/>
              <a:gd name="T7" fmla="*/ 0 h 1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7" h="1100">
                <a:moveTo>
                  <a:pt x="1087" y="0"/>
                </a:moveTo>
                <a:lnTo>
                  <a:pt x="1087" y="1100"/>
                </a:lnTo>
                <a:lnTo>
                  <a:pt x="0" y="1100"/>
                </a:lnTo>
                <a:lnTo>
                  <a:pt x="108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 name="TextBox 4"/>
          <p:cNvSpPr txBox="1">
            <a:spLocks noChangeArrowheads="1"/>
          </p:cNvSpPr>
          <p:nvPr userDrawn="1"/>
        </p:nvSpPr>
        <p:spPr bwMode="auto">
          <a:xfrm>
            <a:off x="8778875" y="6505575"/>
            <a:ext cx="401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fld id="{E5170A38-1663-47AA-BEC5-34C09304186D}" type="slidenum">
              <a:rPr lang="zh-CN" altLang="en-US" sz="1400" smtClean="0">
                <a:solidFill>
                  <a:srgbClr val="F8F8F8"/>
                </a:solidFill>
              </a:rPr>
              <a:pPr eaLnBrk="1" hangingPunct="1">
                <a:buFont typeface="Arial" panose="020B0604020202020204" pitchFamily="34" charset="0"/>
                <a:buNone/>
                <a:defRPr/>
              </a:pPr>
              <a:t>‹#›</a:t>
            </a:fld>
            <a:endParaRPr lang="zh-CN" altLang="en-US" sz="1400" dirty="0">
              <a:solidFill>
                <a:srgbClr val="F8F8F8"/>
              </a:solidFill>
            </a:endParaRPr>
          </a:p>
        </p:txBody>
      </p:sp>
    </p:spTree>
    <p:extLst>
      <p:ext uri="{BB962C8B-B14F-4D97-AF65-F5344CB8AC3E}">
        <p14:creationId xmlns:p14="http://schemas.microsoft.com/office/powerpoint/2010/main" val="1200277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3073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5955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3073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94112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31825" y="5905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027" name="Rectangle 3"/>
          <p:cNvSpPr>
            <a:spLocks noGrp="1" noChangeArrowheads="1"/>
          </p:cNvSpPr>
          <p:nvPr>
            <p:ph type="body" idx="1"/>
          </p:nvPr>
        </p:nvSpPr>
        <p:spPr bwMode="auto">
          <a:xfrm>
            <a:off x="631825" y="1600200"/>
            <a:ext cx="7881938"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p:txBody>
      </p:sp>
      <p:sp>
        <p:nvSpPr>
          <p:cNvPr id="4" name="Freeform 9"/>
          <p:cNvSpPr>
            <a:spLocks/>
          </p:cNvSpPr>
          <p:nvPr userDrawn="1"/>
        </p:nvSpPr>
        <p:spPr bwMode="auto">
          <a:xfrm>
            <a:off x="8513763" y="6224588"/>
            <a:ext cx="631825" cy="633412"/>
          </a:xfrm>
          <a:custGeom>
            <a:avLst/>
            <a:gdLst>
              <a:gd name="T0" fmla="*/ 367251914 w 1087"/>
              <a:gd name="T1" fmla="*/ 0 h 1100"/>
              <a:gd name="T2" fmla="*/ 367251914 w 1087"/>
              <a:gd name="T3" fmla="*/ 364737056 h 1100"/>
              <a:gd name="T4" fmla="*/ 0 w 1087"/>
              <a:gd name="T5" fmla="*/ 364737056 h 1100"/>
              <a:gd name="T6" fmla="*/ 367251914 w 1087"/>
              <a:gd name="T7" fmla="*/ 0 h 1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7" h="1100">
                <a:moveTo>
                  <a:pt x="1087" y="0"/>
                </a:moveTo>
                <a:lnTo>
                  <a:pt x="1087" y="1100"/>
                </a:lnTo>
                <a:lnTo>
                  <a:pt x="0" y="1100"/>
                </a:lnTo>
                <a:lnTo>
                  <a:pt x="108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TextBox 4"/>
          <p:cNvSpPr txBox="1">
            <a:spLocks noChangeArrowheads="1"/>
          </p:cNvSpPr>
          <p:nvPr userDrawn="1"/>
        </p:nvSpPr>
        <p:spPr bwMode="auto">
          <a:xfrm>
            <a:off x="8778875" y="6505575"/>
            <a:ext cx="401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fld id="{E5170A38-1663-47AA-BEC5-34C09304186D}" type="slidenum">
              <a:rPr lang="zh-CN" altLang="en-US" sz="1400" smtClean="0">
                <a:solidFill>
                  <a:srgbClr val="F8F8F8"/>
                </a:solidFill>
              </a:rPr>
              <a:pPr eaLnBrk="1" hangingPunct="1">
                <a:buFont typeface="Arial" panose="020B0604020202020204" pitchFamily="34" charset="0"/>
                <a:buNone/>
                <a:defRPr/>
              </a:pPr>
              <a:t>‹#›</a:t>
            </a:fld>
            <a:endParaRPr lang="zh-CN" altLang="en-US" sz="1400" dirty="0">
              <a:solidFill>
                <a:srgbClr val="F8F8F8"/>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720" r:id="rId12"/>
  </p:sldLayoutIdLst>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31825" y="5905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3075" name="Rectangle 3"/>
          <p:cNvSpPr>
            <a:spLocks noGrp="1" noChangeArrowheads="1"/>
          </p:cNvSpPr>
          <p:nvPr>
            <p:ph type="body" idx="1"/>
          </p:nvPr>
        </p:nvSpPr>
        <p:spPr bwMode="auto">
          <a:xfrm>
            <a:off x="631825" y="1600200"/>
            <a:ext cx="7881938"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9.xml"/><Relationship Id="rId4" Type="http://schemas.openxmlformats.org/officeDocument/2006/relationships/hyperlink" Target="mailto:yuxuejun@bjut.edu.c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04.jpe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10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10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notesSlide" Target="../notesSlides/notesSlide28.xml"/><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16.w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118.wmf"/><Relationship Id="rId4" Type="http://schemas.openxmlformats.org/officeDocument/2006/relationships/image" Target="../media/image119.png"/><Relationship Id="rId9" Type="http://schemas.openxmlformats.org/officeDocument/2006/relationships/oleObject" Target="../embeddings/oleObject5.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1.wmf"/><Relationship Id="rId4" Type="http://schemas.openxmlformats.org/officeDocument/2006/relationships/oleObject" Target="../embeddings/oleObject7.bin"/></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wmf"/><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52.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3.emf"/><Relationship Id="rId4" Type="http://schemas.openxmlformats.org/officeDocument/2006/relationships/image" Target="../media/image51.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6.wmf"/></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wmf"/><Relationship Id="rId1" Type="http://schemas.openxmlformats.org/officeDocument/2006/relationships/slideLayout" Target="../slideLayouts/slideLayout7.xml"/><Relationship Id="rId5" Type="http://schemas.openxmlformats.org/officeDocument/2006/relationships/image" Target="../media/image74.jpeg"/><Relationship Id="rId4" Type="http://schemas.openxmlformats.org/officeDocument/2006/relationships/image" Target="../media/image73.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6.emf"/><Relationship Id="rId7" Type="http://schemas.openxmlformats.org/officeDocument/2006/relationships/image" Target="../media/image73.wmf"/><Relationship Id="rId2" Type="http://schemas.openxmlformats.org/officeDocument/2006/relationships/image" Target="../media/image75.emf"/><Relationship Id="rId1" Type="http://schemas.openxmlformats.org/officeDocument/2006/relationships/slideLayout" Target="../slideLayouts/slideLayout7.xml"/><Relationship Id="rId6" Type="http://schemas.openxmlformats.org/officeDocument/2006/relationships/image" Target="../media/image71.wmf"/><Relationship Id="rId5" Type="http://schemas.openxmlformats.org/officeDocument/2006/relationships/image" Target="../media/image74.jpeg"/><Relationship Id="rId4" Type="http://schemas.openxmlformats.org/officeDocument/2006/relationships/image" Target="../media/image77.emf"/></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5.emf"/><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6.emf"/></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87.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103.png"/><Relationship Id="rId4" Type="http://schemas.openxmlformats.org/officeDocument/2006/relationships/image" Target="../media/image102.png"/></Relationships>
</file>

<file path=ppt/slides/_rels/slide9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9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7170"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0"/>
            <a:ext cx="7021513"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txBox="1">
            <a:spLocks noChangeArrowheads="1"/>
          </p:cNvSpPr>
          <p:nvPr/>
        </p:nvSpPr>
        <p:spPr bwMode="auto">
          <a:xfrm>
            <a:off x="323850" y="5297488"/>
            <a:ext cx="65532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b="1" dirty="0">
                <a:latin typeface="微软雅黑" panose="020B0503020204020204" pitchFamily="34" charset="-122"/>
              </a:rPr>
              <a:t>软件工程导论</a:t>
            </a:r>
          </a:p>
        </p:txBody>
      </p:sp>
      <p:cxnSp>
        <p:nvCxnSpPr>
          <p:cNvPr id="7173" name="直接连接符 44"/>
          <p:cNvCxnSpPr>
            <a:cxnSpLocks noChangeShapeType="1"/>
          </p:cNvCxnSpPr>
          <p:nvPr/>
        </p:nvCxnSpPr>
        <p:spPr bwMode="auto">
          <a:xfrm>
            <a:off x="396875" y="5297488"/>
            <a:ext cx="8748713"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74" name="矩形 45"/>
          <p:cNvSpPr>
            <a:spLocks noChangeArrowheads="1"/>
          </p:cNvSpPr>
          <p:nvPr/>
        </p:nvSpPr>
        <p:spPr bwMode="auto">
          <a:xfrm>
            <a:off x="476250" y="6076950"/>
            <a:ext cx="1041400" cy="330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7175" name="矩形 53"/>
          <p:cNvSpPr>
            <a:spLocks noChangeArrowheads="1"/>
          </p:cNvSpPr>
          <p:nvPr/>
        </p:nvSpPr>
        <p:spPr bwMode="auto">
          <a:xfrm>
            <a:off x="1547813" y="6076950"/>
            <a:ext cx="2168525" cy="330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7176" name="TextBox 17"/>
          <p:cNvSpPr txBox="1">
            <a:spLocks noChangeArrowheads="1"/>
          </p:cNvSpPr>
          <p:nvPr/>
        </p:nvSpPr>
        <p:spPr bwMode="auto">
          <a:xfrm>
            <a:off x="566738" y="5945188"/>
            <a:ext cx="22129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1800">
                <a:solidFill>
                  <a:srgbClr val="F8F8F8"/>
                </a:solidFill>
                <a:latin typeface="微软雅黑" panose="020B0503020204020204" pitchFamily="34" charset="-122"/>
              </a:rPr>
              <a:t>主讲人：   于学军</a:t>
            </a:r>
            <a:endParaRPr lang="en-US" sz="1800">
              <a:solidFill>
                <a:srgbClr val="F8F8F8"/>
              </a:solidFill>
              <a:latin typeface="微软雅黑" panose="020B0503020204020204" pitchFamily="34" charset="-122"/>
            </a:endParaRPr>
          </a:p>
        </p:txBody>
      </p:sp>
      <p:sp>
        <p:nvSpPr>
          <p:cNvPr id="7177" name="Freeform 5"/>
          <p:cNvSpPr>
            <a:spLocks/>
          </p:cNvSpPr>
          <p:nvPr/>
        </p:nvSpPr>
        <p:spPr bwMode="auto">
          <a:xfrm>
            <a:off x="0" y="628650"/>
            <a:ext cx="1404938" cy="568325"/>
          </a:xfrm>
          <a:custGeom>
            <a:avLst/>
            <a:gdLst>
              <a:gd name="T0" fmla="*/ 0 w 2998"/>
              <a:gd name="T1" fmla="*/ 0 h 1197"/>
              <a:gd name="T2" fmla="*/ 522889994 w 2998"/>
              <a:gd name="T3" fmla="*/ 0 h 1197"/>
              <a:gd name="T4" fmla="*/ 658389187 w 2998"/>
              <a:gd name="T5" fmla="*/ 269835677 h 1197"/>
              <a:gd name="T6" fmla="*/ 0 w 2998"/>
              <a:gd name="T7" fmla="*/ 269835677 h 1197"/>
              <a:gd name="T8" fmla="*/ 0 w 2998"/>
              <a:gd name="T9" fmla="*/ 0 h 11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8" h="1197">
                <a:moveTo>
                  <a:pt x="0" y="0"/>
                </a:moveTo>
                <a:lnTo>
                  <a:pt x="2381" y="0"/>
                </a:lnTo>
                <a:lnTo>
                  <a:pt x="2998" y="1197"/>
                </a:lnTo>
                <a:lnTo>
                  <a:pt x="0" y="1197"/>
                </a:lnTo>
                <a:lnTo>
                  <a:pt x="0" y="0"/>
                </a:lnTo>
                <a:close/>
              </a:path>
            </a:pathLst>
          </a:cu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8" name="TextBox 16"/>
          <p:cNvSpPr txBox="1">
            <a:spLocks noChangeArrowheads="1"/>
          </p:cNvSpPr>
          <p:nvPr/>
        </p:nvSpPr>
        <p:spPr bwMode="auto">
          <a:xfrm>
            <a:off x="4519613" y="5975350"/>
            <a:ext cx="22129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1800" dirty="0">
                <a:solidFill>
                  <a:schemeClr val="bg1"/>
                </a:solidFill>
                <a:latin typeface="微软雅黑" panose="020B0503020204020204" pitchFamily="34" charset="-122"/>
              </a:rPr>
              <a:t>2018.3-2018.7</a:t>
            </a:r>
          </a:p>
        </p:txBody>
      </p:sp>
      <p:sp>
        <p:nvSpPr>
          <p:cNvPr id="12" name="矩形 11"/>
          <p:cNvSpPr/>
          <p:nvPr/>
        </p:nvSpPr>
        <p:spPr>
          <a:xfrm>
            <a:off x="323850" y="4635392"/>
            <a:ext cx="4572000" cy="646331"/>
          </a:xfrm>
          <a:prstGeom prst="rect">
            <a:avLst/>
          </a:prstGeom>
        </p:spPr>
        <p:txBody>
          <a:bodyPr>
            <a:spAutoFit/>
          </a:bodyPr>
          <a:lstStyle/>
          <a:p>
            <a:r>
              <a:rPr lang="en-US" altLang="zh-CN" b="1" i="1" dirty="0">
                <a:solidFill>
                  <a:srgbClr val="FF0000"/>
                </a:solidFill>
                <a:latin typeface="Times" panose="02020603050405020304" pitchFamily="18" charset="0"/>
                <a:hlinkClick r:id="rId4"/>
              </a:rPr>
              <a:t>yuxuejun@bjut.edu.cn</a:t>
            </a:r>
            <a:r>
              <a:rPr lang="en-US" altLang="zh-CN" b="1" i="1" dirty="0">
                <a:solidFill>
                  <a:srgbClr val="FF0000"/>
                </a:solidFill>
                <a:latin typeface="Times" panose="02020603050405020304" pitchFamily="18" charset="0"/>
              </a:rPr>
              <a:t> </a:t>
            </a:r>
            <a:br>
              <a:rPr lang="en-US" altLang="zh-CN" b="1" i="1" dirty="0">
                <a:solidFill>
                  <a:srgbClr val="FF0000"/>
                </a:solidFill>
                <a:latin typeface="Times" panose="02020603050405020304" pitchFamily="18" charset="0"/>
              </a:rPr>
            </a:br>
            <a:r>
              <a:rPr lang="en-US" altLang="zh-CN" b="1" i="1" dirty="0">
                <a:solidFill>
                  <a:srgbClr val="FF0000"/>
                </a:solidFill>
                <a:latin typeface="Times" panose="02020603050405020304" pitchFamily="18" charset="0"/>
              </a:rPr>
              <a:t>67396598-801</a:t>
            </a:r>
            <a:endParaRPr lang="zh-CN" altLang="en-US" b="1" i="1" dirty="0">
              <a:solidFill>
                <a:srgbClr val="FF0000"/>
              </a:solidFill>
              <a:latin typeface="Times" panose="02020603050405020304" pitchFamily="18" charset="0"/>
            </a:endParaRPr>
          </a:p>
        </p:txBody>
      </p:sp>
    </p:spTree>
  </p:cSld>
  <p:clrMapOvr>
    <a:masterClrMapping/>
  </p:clrMapOvr>
  <p:transition spd="slow" advTm="6184">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1+#ppt_w/2"/>
                                          </p:val>
                                        </p:tav>
                                        <p:tav tm="100000">
                                          <p:val>
                                            <p:strVal val="#ppt_x"/>
                                          </p:val>
                                        </p:tav>
                                      </p:tavLst>
                                    </p:anim>
                                    <p:anim calcmode="lin" valueType="num">
                                      <p:cBhvr additive="base">
                                        <p:cTn id="8" dur="500" fill="hold"/>
                                        <p:tgtEl>
                                          <p:spTgt spid="717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177"/>
                                        </p:tgtEl>
                                        <p:attrNameLst>
                                          <p:attrName>style.visibility</p:attrName>
                                        </p:attrNameLst>
                                      </p:cBhvr>
                                      <p:to>
                                        <p:strVal val="visible"/>
                                      </p:to>
                                    </p:set>
                                    <p:anim calcmode="lin" valueType="num">
                                      <p:cBhvr additive="base">
                                        <p:cTn id="11" dur="500" fill="hold"/>
                                        <p:tgtEl>
                                          <p:spTgt spid="7177"/>
                                        </p:tgtEl>
                                        <p:attrNameLst>
                                          <p:attrName>ppt_x</p:attrName>
                                        </p:attrNameLst>
                                      </p:cBhvr>
                                      <p:tavLst>
                                        <p:tav tm="0">
                                          <p:val>
                                            <p:strVal val="0-#ppt_w/2"/>
                                          </p:val>
                                        </p:tav>
                                        <p:tav tm="100000">
                                          <p:val>
                                            <p:strVal val="#ppt_x"/>
                                          </p:val>
                                        </p:tav>
                                      </p:tavLst>
                                    </p:anim>
                                    <p:anim calcmode="lin" valueType="num">
                                      <p:cBhvr additive="base">
                                        <p:cTn id="12" dur="500" fill="hold"/>
                                        <p:tgtEl>
                                          <p:spTgt spid="7177"/>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2" presetClass="entr" presetSubtype="2" fill="hold" nodeType="afterEffect">
                                  <p:stCondLst>
                                    <p:cond delay="0"/>
                                  </p:stCondLst>
                                  <p:childTnLst>
                                    <p:set>
                                      <p:cBhvr>
                                        <p:cTn id="15" dur="1" fill="hold">
                                          <p:stCondLst>
                                            <p:cond delay="0"/>
                                          </p:stCondLst>
                                        </p:cTn>
                                        <p:tgtEl>
                                          <p:spTgt spid="7173"/>
                                        </p:tgtEl>
                                        <p:attrNameLst>
                                          <p:attrName>style.visibility</p:attrName>
                                        </p:attrNameLst>
                                      </p:cBhvr>
                                      <p:to>
                                        <p:strVal val="visible"/>
                                      </p:to>
                                    </p:set>
                                    <p:animEffect transition="in" filter="wipe(right)">
                                      <p:cBhvr>
                                        <p:cTn id="16" dur="2000"/>
                                        <p:tgtEl>
                                          <p:spTgt spid="7173"/>
                                        </p:tgtEl>
                                      </p:cBhvr>
                                    </p:animEffect>
                                  </p:childTnLst>
                                </p:cTn>
                              </p:par>
                            </p:childTnLst>
                          </p:cTn>
                        </p:par>
                        <p:par>
                          <p:cTn id="17" fill="hold" nodeType="afterGroup">
                            <p:stCondLst>
                              <p:cond delay="2500"/>
                            </p:stCondLst>
                            <p:childTnLst>
                              <p:par>
                                <p:cTn id="18" presetID="2" presetClass="entr" presetSubtype="2" fill="hold" grpId="0" nodeType="afterEffect">
                                  <p:stCondLst>
                                    <p:cond delay="0"/>
                                  </p:stCondLst>
                                  <p:childTnLst>
                                    <p:set>
                                      <p:cBhvr>
                                        <p:cTn id="19" dur="1" fill="hold">
                                          <p:stCondLst>
                                            <p:cond delay="0"/>
                                          </p:stCondLst>
                                        </p:cTn>
                                        <p:tgtEl>
                                          <p:spTgt spid="7171"/>
                                        </p:tgtEl>
                                        <p:attrNameLst>
                                          <p:attrName>style.visibility</p:attrName>
                                        </p:attrNameLst>
                                      </p:cBhvr>
                                      <p:to>
                                        <p:strVal val="visible"/>
                                      </p:to>
                                    </p:set>
                                    <p:anim calcmode="lin" valueType="num">
                                      <p:cBhvr additive="base">
                                        <p:cTn id="20" dur="500" fill="hold"/>
                                        <p:tgtEl>
                                          <p:spTgt spid="7171"/>
                                        </p:tgtEl>
                                        <p:attrNameLst>
                                          <p:attrName>ppt_x</p:attrName>
                                        </p:attrNameLst>
                                      </p:cBhvr>
                                      <p:tavLst>
                                        <p:tav tm="0">
                                          <p:val>
                                            <p:strVal val="1+#ppt_w/2"/>
                                          </p:val>
                                        </p:tav>
                                        <p:tav tm="100000">
                                          <p:val>
                                            <p:strVal val="#ppt_x"/>
                                          </p:val>
                                        </p:tav>
                                      </p:tavLst>
                                    </p:anim>
                                    <p:anim calcmode="lin" valueType="num">
                                      <p:cBhvr additive="base">
                                        <p:cTn id="21" dur="500" fill="hold"/>
                                        <p:tgtEl>
                                          <p:spTgt spid="7171"/>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3000"/>
                            </p:stCondLst>
                            <p:childTnLst>
                              <p:par>
                                <p:cTn id="23" presetID="22" presetClass="entr" presetSubtype="4" fill="hold" grpId="0" nodeType="afterEffect">
                                  <p:stCondLst>
                                    <p:cond delay="0"/>
                                  </p:stCondLst>
                                  <p:childTnLst>
                                    <p:set>
                                      <p:cBhvr>
                                        <p:cTn id="24" dur="1" fill="hold">
                                          <p:stCondLst>
                                            <p:cond delay="0"/>
                                          </p:stCondLst>
                                        </p:cTn>
                                        <p:tgtEl>
                                          <p:spTgt spid="7176"/>
                                        </p:tgtEl>
                                        <p:attrNameLst>
                                          <p:attrName>style.visibility</p:attrName>
                                        </p:attrNameLst>
                                      </p:cBhvr>
                                      <p:to>
                                        <p:strVal val="visible"/>
                                      </p:to>
                                    </p:set>
                                    <p:animEffect transition="in" filter="wipe(down)">
                                      <p:cBhvr>
                                        <p:cTn id="25" dur="500"/>
                                        <p:tgtEl>
                                          <p:spTgt spid="7176"/>
                                        </p:tgtEl>
                                      </p:cBhvr>
                                    </p:animEffect>
                                  </p:childTnLst>
                                </p:cTn>
                              </p:par>
                            </p:childTnLst>
                          </p:cTn>
                        </p:par>
                        <p:par>
                          <p:cTn id="26" fill="hold" nodeType="afterGroup">
                            <p:stCondLst>
                              <p:cond delay="3500"/>
                            </p:stCondLst>
                            <p:childTnLst>
                              <p:par>
                                <p:cTn id="27" presetID="2" presetClass="entr" presetSubtype="2" fill="hold" grpId="0" nodeType="afterEffect">
                                  <p:stCondLst>
                                    <p:cond delay="0"/>
                                  </p:stCondLst>
                                  <p:childTnLst>
                                    <p:set>
                                      <p:cBhvr>
                                        <p:cTn id="28" dur="1" fill="hold">
                                          <p:stCondLst>
                                            <p:cond delay="0"/>
                                          </p:stCondLst>
                                        </p:cTn>
                                        <p:tgtEl>
                                          <p:spTgt spid="7175"/>
                                        </p:tgtEl>
                                        <p:attrNameLst>
                                          <p:attrName>style.visibility</p:attrName>
                                        </p:attrNameLst>
                                      </p:cBhvr>
                                      <p:to>
                                        <p:strVal val="visible"/>
                                      </p:to>
                                    </p:set>
                                    <p:anim calcmode="lin" valueType="num">
                                      <p:cBhvr additive="base">
                                        <p:cTn id="29" dur="300" fill="hold"/>
                                        <p:tgtEl>
                                          <p:spTgt spid="7175"/>
                                        </p:tgtEl>
                                        <p:attrNameLst>
                                          <p:attrName>ppt_x</p:attrName>
                                        </p:attrNameLst>
                                      </p:cBhvr>
                                      <p:tavLst>
                                        <p:tav tm="0">
                                          <p:val>
                                            <p:strVal val="1+#ppt_w/2"/>
                                          </p:val>
                                        </p:tav>
                                        <p:tav tm="100000">
                                          <p:val>
                                            <p:strVal val="#ppt_x"/>
                                          </p:val>
                                        </p:tav>
                                      </p:tavLst>
                                    </p:anim>
                                    <p:anim calcmode="lin" valueType="num">
                                      <p:cBhvr additive="base">
                                        <p:cTn id="30" dur="300" fill="hold"/>
                                        <p:tgtEl>
                                          <p:spTgt spid="7175"/>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7174"/>
                                        </p:tgtEl>
                                        <p:attrNameLst>
                                          <p:attrName>style.visibility</p:attrName>
                                        </p:attrNameLst>
                                      </p:cBhvr>
                                      <p:to>
                                        <p:strVal val="visible"/>
                                      </p:to>
                                    </p:set>
                                    <p:anim calcmode="lin" valueType="num">
                                      <p:cBhvr additive="base">
                                        <p:cTn id="33" dur="300" fill="hold"/>
                                        <p:tgtEl>
                                          <p:spTgt spid="7174"/>
                                        </p:tgtEl>
                                        <p:attrNameLst>
                                          <p:attrName>ppt_x</p:attrName>
                                        </p:attrNameLst>
                                      </p:cBhvr>
                                      <p:tavLst>
                                        <p:tav tm="0">
                                          <p:val>
                                            <p:strVal val="0-#ppt_w/2"/>
                                          </p:val>
                                        </p:tav>
                                        <p:tav tm="100000">
                                          <p:val>
                                            <p:strVal val="#ppt_x"/>
                                          </p:val>
                                        </p:tav>
                                      </p:tavLst>
                                    </p:anim>
                                    <p:anim calcmode="lin" valueType="num">
                                      <p:cBhvr additive="base">
                                        <p:cTn id="34" dur="300" fill="hold"/>
                                        <p:tgtEl>
                                          <p:spTgt spid="7174"/>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3800"/>
                            </p:stCondLst>
                            <p:childTnLst>
                              <p:par>
                                <p:cTn id="36" presetID="22" presetClass="entr" presetSubtype="4" fill="hold" nodeType="afterEffect">
                                  <p:stCondLst>
                                    <p:cond delay="0"/>
                                  </p:stCondLst>
                                  <p:childTnLst>
                                    <p:set>
                                      <p:cBhvr>
                                        <p:cTn id="37" dur="1" fill="hold">
                                          <p:stCondLst>
                                            <p:cond delay="0"/>
                                          </p:stCondLst>
                                        </p:cTn>
                                        <p:tgtEl>
                                          <p:spTgt spid="7176">
                                            <p:txEl>
                                              <p:pRg st="0" end="0"/>
                                            </p:txEl>
                                          </p:spTgt>
                                        </p:tgtEl>
                                        <p:attrNameLst>
                                          <p:attrName>style.visibility</p:attrName>
                                        </p:attrNameLst>
                                      </p:cBhvr>
                                      <p:to>
                                        <p:strVal val="visible"/>
                                      </p:to>
                                    </p:set>
                                    <p:animEffect transition="in" filter="wipe(down)">
                                      <p:cBhvr>
                                        <p:cTn id="38" dur="500"/>
                                        <p:tgtEl>
                                          <p:spTgt spid="7176">
                                            <p:txEl>
                                              <p:pRg st="0" end="0"/>
                                            </p:txEl>
                                          </p:spTgt>
                                        </p:tgtEl>
                                      </p:cBhvr>
                                    </p:animEffect>
                                  </p:childTnLst>
                                </p:cTn>
                              </p:par>
                            </p:childTnLst>
                          </p:cTn>
                        </p:par>
                        <p:par>
                          <p:cTn id="39" fill="hold" nodeType="afterGroup">
                            <p:stCondLst>
                              <p:cond delay="4300"/>
                            </p:stCondLst>
                            <p:childTnLst>
                              <p:par>
                                <p:cTn id="40" presetID="22" presetClass="entr" presetSubtype="4" fill="hold" grpId="0" nodeType="afterEffect">
                                  <p:stCondLst>
                                    <p:cond delay="0"/>
                                  </p:stCondLst>
                                  <p:childTnLst>
                                    <p:set>
                                      <p:cBhvr>
                                        <p:cTn id="41" dur="1" fill="hold">
                                          <p:stCondLst>
                                            <p:cond delay="0"/>
                                          </p:stCondLst>
                                        </p:cTn>
                                        <p:tgtEl>
                                          <p:spTgt spid="7178"/>
                                        </p:tgtEl>
                                        <p:attrNameLst>
                                          <p:attrName>style.visibility</p:attrName>
                                        </p:attrNameLst>
                                      </p:cBhvr>
                                      <p:to>
                                        <p:strVal val="visible"/>
                                      </p:to>
                                    </p:set>
                                    <p:animEffect transition="in" filter="wipe(down)">
                                      <p:cBhvr>
                                        <p:cTn id="42" dur="500"/>
                                        <p:tgtEl>
                                          <p:spTgt spid="7178"/>
                                        </p:tgtEl>
                                      </p:cBhvr>
                                    </p:animEffect>
                                  </p:childTnLst>
                                </p:cTn>
                              </p:par>
                            </p:childTnLst>
                          </p:cTn>
                        </p:par>
                        <p:par>
                          <p:cTn id="43" fill="hold" nodeType="afterGroup">
                            <p:stCondLst>
                              <p:cond delay="4800"/>
                            </p:stCondLst>
                            <p:childTnLst>
                              <p:par>
                                <p:cTn id="44" presetID="22" presetClass="entr" presetSubtype="4" fill="hold" nodeType="afterEffect">
                                  <p:stCondLst>
                                    <p:cond delay="0"/>
                                  </p:stCondLst>
                                  <p:childTnLst>
                                    <p:set>
                                      <p:cBhvr>
                                        <p:cTn id="45" dur="1" fill="hold">
                                          <p:stCondLst>
                                            <p:cond delay="0"/>
                                          </p:stCondLst>
                                        </p:cTn>
                                        <p:tgtEl>
                                          <p:spTgt spid="7178">
                                            <p:txEl>
                                              <p:pRg st="0" end="0"/>
                                            </p:txEl>
                                          </p:spTgt>
                                        </p:tgtEl>
                                        <p:attrNameLst>
                                          <p:attrName>style.visibility</p:attrName>
                                        </p:attrNameLst>
                                      </p:cBhvr>
                                      <p:to>
                                        <p:strVal val="visible"/>
                                      </p:to>
                                    </p:set>
                                    <p:animEffect transition="in" filter="wipe(down)">
                                      <p:cBhvr>
                                        <p:cTn id="46" dur="500"/>
                                        <p:tgtEl>
                                          <p:spTgt spid="71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utoUpdateAnimBg="0"/>
      <p:bldP spid="7174" grpId="0" animBg="1" autoUpdateAnimBg="0"/>
      <p:bldP spid="7175" grpId="0" animBg="1" autoUpdateAnimBg="0"/>
      <p:bldP spid="7176" grpId="0" autoUpdateAnimBg="0"/>
      <p:bldP spid="7177" grpId="0" animBg="1"/>
      <p:bldP spid="7178"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a:extLst>
              <a:ext uri="{FF2B5EF4-FFF2-40B4-BE49-F238E27FC236}">
                <a16:creationId xmlns:a16="http://schemas.microsoft.com/office/drawing/2014/main" id="{BAF46AA4-2AC3-45F3-8A31-A16F943D54A6}"/>
              </a:ext>
            </a:extLst>
          </p:cNvPr>
          <p:cNvSpPr txBox="1">
            <a:spLocks noChangeArrowheads="1"/>
          </p:cNvSpPr>
          <p:nvPr/>
        </p:nvSpPr>
        <p:spPr bwMode="auto">
          <a:xfrm>
            <a:off x="539750" y="115888"/>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rPr>
              <a:t>软件架构定义的两个流派</a:t>
            </a:r>
          </a:p>
        </p:txBody>
      </p:sp>
      <p:cxnSp>
        <p:nvCxnSpPr>
          <p:cNvPr id="3" name="直接连接符 46">
            <a:extLst>
              <a:ext uri="{FF2B5EF4-FFF2-40B4-BE49-F238E27FC236}">
                <a16:creationId xmlns:a16="http://schemas.microsoft.com/office/drawing/2014/main" id="{66F59864-E848-4B87-B0E2-83E4C6B69A85}"/>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Freeform 5">
            <a:extLst>
              <a:ext uri="{FF2B5EF4-FFF2-40B4-BE49-F238E27FC236}">
                <a16:creationId xmlns:a16="http://schemas.microsoft.com/office/drawing/2014/main" id="{2CF7305E-6188-4793-A239-684BE7CC8C4A}"/>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Rectangle 3">
            <a:extLst>
              <a:ext uri="{FF2B5EF4-FFF2-40B4-BE49-F238E27FC236}">
                <a16:creationId xmlns:a16="http://schemas.microsoft.com/office/drawing/2014/main" id="{A6196EAE-9B65-4ECC-8D4B-361FD3C6D780}"/>
              </a:ext>
            </a:extLst>
          </p:cNvPr>
          <p:cNvSpPr txBox="1">
            <a:spLocks noChangeArrowheads="1"/>
          </p:cNvSpPr>
          <p:nvPr/>
        </p:nvSpPr>
        <p:spPr>
          <a:xfrm>
            <a:off x="34664" y="1196751"/>
            <a:ext cx="3816003" cy="3355031"/>
          </a:xfrm>
          <a:prstGeom prst="rect">
            <a:avLst/>
          </a:prstGeom>
        </p:spPr>
        <p:txBody>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zh-CN" altLang="en-US" dirty="0"/>
              <a:t>软件架构概念主要分为两大流派：</a:t>
            </a:r>
          </a:p>
          <a:p>
            <a:pPr lvl="2">
              <a:lnSpc>
                <a:spcPct val="90000"/>
              </a:lnSpc>
            </a:pPr>
            <a:r>
              <a:rPr lang="zh-CN" altLang="en-US" dirty="0"/>
              <a:t>组成派：软件架构 </a:t>
            </a:r>
            <a:r>
              <a:rPr lang="en-US" altLang="zh-CN" dirty="0"/>
              <a:t>= </a:t>
            </a:r>
            <a:r>
              <a:rPr lang="zh-CN" altLang="en-US" dirty="0"/>
              <a:t>组件 </a:t>
            </a:r>
            <a:r>
              <a:rPr lang="en-US" altLang="zh-CN" dirty="0"/>
              <a:t>+ </a:t>
            </a:r>
            <a:r>
              <a:rPr lang="zh-CN" altLang="en-US" dirty="0"/>
              <a:t>交互</a:t>
            </a:r>
            <a:r>
              <a:rPr lang="zh-CN" altLang="en-US" dirty="0" smtClean="0"/>
              <a:t>。</a:t>
            </a:r>
            <a:endParaRPr lang="en-US" altLang="zh-CN" dirty="0" smtClean="0"/>
          </a:p>
          <a:p>
            <a:pPr lvl="2">
              <a:lnSpc>
                <a:spcPct val="90000"/>
              </a:lnSpc>
            </a:pPr>
            <a:endParaRPr lang="en-US" altLang="zh-CN" dirty="0"/>
          </a:p>
          <a:p>
            <a:pPr lvl="2">
              <a:lnSpc>
                <a:spcPct val="90000"/>
              </a:lnSpc>
            </a:pPr>
            <a:endParaRPr lang="zh-CN" altLang="en-US" dirty="0"/>
          </a:p>
          <a:p>
            <a:pPr lvl="2">
              <a:lnSpc>
                <a:spcPct val="90000"/>
              </a:lnSpc>
            </a:pPr>
            <a:r>
              <a:rPr lang="zh-CN" altLang="en-US" dirty="0"/>
              <a:t>决策派：软件架构 </a:t>
            </a:r>
            <a:r>
              <a:rPr lang="en-US" altLang="zh-CN" dirty="0"/>
              <a:t>= </a:t>
            </a:r>
            <a:r>
              <a:rPr lang="zh-CN" altLang="en-US" dirty="0"/>
              <a:t>重要决策集。 </a:t>
            </a:r>
          </a:p>
          <a:p>
            <a:pPr lvl="1">
              <a:lnSpc>
                <a:spcPct val="90000"/>
              </a:lnSpc>
            </a:pPr>
            <a:endParaRPr lang="en-US" altLang="zh-CN" dirty="0"/>
          </a:p>
          <a:p>
            <a:pPr marL="457200" lvl="1" indent="0">
              <a:lnSpc>
                <a:spcPct val="90000"/>
              </a:lnSpc>
              <a:buNone/>
            </a:pPr>
            <a:endParaRPr lang="zh-CN" altLang="en-US" dirty="0"/>
          </a:p>
        </p:txBody>
      </p:sp>
      <p:sp>
        <p:nvSpPr>
          <p:cNvPr id="8" name="矩形 7">
            <a:extLst>
              <a:ext uri="{FF2B5EF4-FFF2-40B4-BE49-F238E27FC236}">
                <a16:creationId xmlns:a16="http://schemas.microsoft.com/office/drawing/2014/main" id="{34851590-92D7-4B8E-AAA4-DDDA84387684}"/>
              </a:ext>
            </a:extLst>
          </p:cNvPr>
          <p:cNvSpPr/>
          <p:nvPr/>
        </p:nvSpPr>
        <p:spPr>
          <a:xfrm>
            <a:off x="34664" y="4594943"/>
            <a:ext cx="4214515" cy="1700530"/>
          </a:xfrm>
          <a:prstGeom prst="rect">
            <a:avLst/>
          </a:prstGeom>
        </p:spPr>
        <p:txBody>
          <a:bodyPr wrap="square">
            <a:spAutoFit/>
          </a:bodyPr>
          <a:lstStyle/>
          <a:p>
            <a:pPr>
              <a:lnSpc>
                <a:spcPct val="150000"/>
              </a:lnSpc>
            </a:pPr>
            <a:r>
              <a:rPr lang="en-US" altLang="zh-CN" dirty="0">
                <a:solidFill>
                  <a:srgbClr val="FF0000"/>
                </a:solidFill>
              </a:rPr>
              <a:t>【Shaw1996】</a:t>
            </a:r>
            <a:r>
              <a:rPr lang="zh-CN" altLang="en-US" dirty="0">
                <a:solidFill>
                  <a:srgbClr val="FF0000"/>
                </a:solidFill>
              </a:rPr>
              <a:t>给出了一个简洁的软件体系结构的定义：</a:t>
            </a:r>
            <a:endParaRPr lang="en-US" altLang="zh-CN" dirty="0">
              <a:solidFill>
                <a:srgbClr val="FF0000"/>
              </a:solidFill>
            </a:endParaRPr>
          </a:p>
          <a:p>
            <a:pPr lvl="1">
              <a:lnSpc>
                <a:spcPct val="150000"/>
              </a:lnSpc>
            </a:pPr>
            <a:r>
              <a:rPr lang="zh-CN" altLang="en-US" dirty="0">
                <a:solidFill>
                  <a:srgbClr val="FF0000"/>
                </a:solidFill>
              </a:rPr>
              <a:t>一个软件系统的体系结构定义了系统的计算部件和部件之间的交互。</a:t>
            </a:r>
            <a:r>
              <a:rPr lang="en-US" altLang="zh-CN" dirty="0">
                <a:solidFill>
                  <a:srgbClr val="FF0000"/>
                </a:solidFill>
              </a:rPr>
              <a:t> </a:t>
            </a:r>
            <a:endParaRPr lang="zh-CN" altLang="en-US" dirty="0">
              <a:solidFill>
                <a:srgbClr val="FF0000"/>
              </a:solidFill>
            </a:endParaRPr>
          </a:p>
        </p:txBody>
      </p:sp>
      <p:sp>
        <p:nvSpPr>
          <p:cNvPr id="9" name="内容占位符 2">
            <a:extLst>
              <a:ext uri="{FF2B5EF4-FFF2-40B4-BE49-F238E27FC236}">
                <a16:creationId xmlns:a16="http://schemas.microsoft.com/office/drawing/2014/main" id="{1CACA362-79E9-401D-BF3B-FDFC582FAFD8}"/>
              </a:ext>
            </a:extLst>
          </p:cNvPr>
          <p:cNvSpPr txBox="1">
            <a:spLocks/>
          </p:cNvSpPr>
          <p:nvPr/>
        </p:nvSpPr>
        <p:spPr bwMode="auto">
          <a:xfrm>
            <a:off x="4284762" y="1052735"/>
            <a:ext cx="4608512" cy="439247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软件体系架构</a:t>
            </a:r>
            <a:r>
              <a:rPr lang="en-US" altLang="zh-CN" dirty="0"/>
              <a:t>={</a:t>
            </a:r>
            <a:r>
              <a:rPr lang="zh-CN" altLang="en-US" dirty="0"/>
              <a:t>部件</a:t>
            </a:r>
            <a:r>
              <a:rPr lang="en-US" altLang="zh-CN" dirty="0"/>
              <a:t>(component), </a:t>
            </a:r>
            <a:r>
              <a:rPr lang="zh-CN" altLang="en-US" dirty="0"/>
              <a:t>连接件</a:t>
            </a:r>
            <a:r>
              <a:rPr lang="en-US" altLang="zh-CN" dirty="0"/>
              <a:t>(connector), </a:t>
            </a:r>
            <a:r>
              <a:rPr lang="zh-CN" altLang="en-US" dirty="0"/>
              <a:t>配置</a:t>
            </a:r>
            <a:r>
              <a:rPr lang="en-US" altLang="zh-CN" dirty="0"/>
              <a:t>(configuration)}</a:t>
            </a:r>
            <a:r>
              <a:rPr lang="en-US" altLang="zh-CN" baseline="30000" dirty="0"/>
              <a:t>[Shaw1995]</a:t>
            </a:r>
          </a:p>
          <a:p>
            <a:pPr lvl="1">
              <a:lnSpc>
                <a:spcPct val="150000"/>
              </a:lnSpc>
            </a:pPr>
            <a:r>
              <a:rPr lang="en-US" altLang="zh-CN" dirty="0"/>
              <a:t>“</a:t>
            </a:r>
            <a:r>
              <a:rPr lang="zh-CN" altLang="en-US" dirty="0"/>
              <a:t>部件</a:t>
            </a:r>
            <a:r>
              <a:rPr lang="en-US" altLang="zh-CN" dirty="0"/>
              <a:t>” </a:t>
            </a:r>
            <a:r>
              <a:rPr lang="zh-CN" altLang="en-US" dirty="0"/>
              <a:t>是软件体系结构的基本组成单位之一，承载系统的主要功能，包括处理与数据</a:t>
            </a:r>
            <a:endParaRPr lang="en-US" altLang="zh-CN" dirty="0"/>
          </a:p>
          <a:p>
            <a:pPr lvl="1">
              <a:lnSpc>
                <a:spcPct val="150000"/>
              </a:lnSpc>
            </a:pPr>
            <a:r>
              <a:rPr lang="zh-CN" altLang="en-US" dirty="0"/>
              <a:t>“连接件”是软件体系结构的另一个组成单位，定义了部件间的交互，是连接的抽象表示</a:t>
            </a:r>
            <a:endParaRPr lang="en-US" altLang="zh-CN" dirty="0"/>
          </a:p>
          <a:p>
            <a:pPr lvl="1">
              <a:lnSpc>
                <a:spcPct val="150000"/>
              </a:lnSpc>
            </a:pPr>
            <a:r>
              <a:rPr lang="zh-CN" altLang="en-US" dirty="0"/>
              <a:t>“配置”是对“形式”的发展，定义了“部件”以及“连接件”之间的关联方式</a:t>
            </a:r>
            <a:endParaRPr lang="en-US" altLang="zh-CN" dirty="0"/>
          </a:p>
        </p:txBody>
      </p:sp>
      <p:cxnSp>
        <p:nvCxnSpPr>
          <p:cNvPr id="11" name="直接连接符 10">
            <a:extLst>
              <a:ext uri="{FF2B5EF4-FFF2-40B4-BE49-F238E27FC236}">
                <a16:creationId xmlns:a16="http://schemas.microsoft.com/office/drawing/2014/main" id="{A53BC5D5-D463-44B0-B227-7D6FDE15506A}"/>
              </a:ext>
            </a:extLst>
          </p:cNvPr>
          <p:cNvCxnSpPr>
            <a:cxnSpLocks/>
          </p:cNvCxnSpPr>
          <p:nvPr/>
        </p:nvCxnSpPr>
        <p:spPr bwMode="auto">
          <a:xfrm flipH="1">
            <a:off x="4249179" y="1196752"/>
            <a:ext cx="35583" cy="5328592"/>
          </a:xfrm>
          <a:prstGeom prst="line">
            <a:avLst/>
          </a:prstGeom>
          <a:ln w="9525" cap="flat" cmpd="sng" algn="ctr">
            <a:solidFill>
              <a:schemeClr val="accent6"/>
            </a:solidFill>
            <a:prstDash val="dash"/>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pic>
        <p:nvPicPr>
          <p:cNvPr id="18" name="图片 17">
            <a:extLst>
              <a:ext uri="{FF2B5EF4-FFF2-40B4-BE49-F238E27FC236}">
                <a16:creationId xmlns:a16="http://schemas.microsoft.com/office/drawing/2014/main" id="{ED3E7586-4780-4B9A-9DB4-0FC7C22393DA}"/>
              </a:ext>
            </a:extLst>
          </p:cNvPr>
          <p:cNvPicPr>
            <a:picLocks noChangeAspect="1"/>
          </p:cNvPicPr>
          <p:nvPr/>
        </p:nvPicPr>
        <p:blipFill>
          <a:blip r:embed="rId3"/>
          <a:stretch>
            <a:fillRect/>
          </a:stretch>
        </p:blipFill>
        <p:spPr>
          <a:xfrm>
            <a:off x="8264624" y="37746"/>
            <a:ext cx="628650" cy="895350"/>
          </a:xfrm>
          <a:prstGeom prst="rect">
            <a:avLst/>
          </a:prstGeom>
        </p:spPr>
      </p:pic>
      <p:sp>
        <p:nvSpPr>
          <p:cNvPr id="19" name="矩形 18">
            <a:extLst>
              <a:ext uri="{FF2B5EF4-FFF2-40B4-BE49-F238E27FC236}">
                <a16:creationId xmlns:a16="http://schemas.microsoft.com/office/drawing/2014/main" id="{3D4D35A7-D112-4D46-98B1-AC9601E80154}"/>
              </a:ext>
            </a:extLst>
          </p:cNvPr>
          <p:cNvSpPr/>
          <p:nvPr/>
        </p:nvSpPr>
        <p:spPr>
          <a:xfrm>
            <a:off x="7909679" y="92866"/>
            <a:ext cx="252959" cy="840230"/>
          </a:xfrm>
          <a:prstGeom prst="rect">
            <a:avLst/>
          </a:prstGeom>
        </p:spPr>
        <p:txBody>
          <a:bodyPr wrap="square">
            <a:spAutoFit/>
          </a:bodyPr>
          <a:lstStyle/>
          <a:p>
            <a:pPr lvl="2">
              <a:lnSpc>
                <a:spcPct val="90000"/>
              </a:lnSpc>
            </a:pPr>
            <a:r>
              <a:rPr lang="zh-CN" altLang="en-US" dirty="0"/>
              <a:t>组成派</a:t>
            </a:r>
          </a:p>
        </p:txBody>
      </p:sp>
    </p:spTree>
    <p:extLst>
      <p:ext uri="{BB962C8B-B14F-4D97-AF65-F5344CB8AC3E}">
        <p14:creationId xmlns:p14="http://schemas.microsoft.com/office/powerpoint/2010/main" val="256434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2"/>
                                        </p:tgtEl>
                                        <p:attrNameLst>
                                          <p:attrName>ppt_y</p:attrName>
                                        </p:attrNameLst>
                                      </p:cBhvr>
                                      <p:tavLst>
                                        <p:tav tm="0">
                                          <p:val>
                                            <p:strVal val="#ppt_y"/>
                                          </p:val>
                                        </p:tav>
                                        <p:tav tm="100000">
                                          <p:val>
                                            <p:strVal val="#ppt_y"/>
                                          </p:val>
                                        </p:tav>
                                      </p:tavLst>
                                    </p:anim>
                                    <p:anim calcmode="lin" valueType="num">
                                      <p:cBhvr>
                                        <p:cTn id="18"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79665" y="1844593"/>
            <a:ext cx="4285042" cy="3456888"/>
            <a:chOff x="-252123" y="555582"/>
            <a:chExt cx="6246812" cy="4319587"/>
          </a:xfrm>
        </p:grpSpPr>
        <p:pic>
          <p:nvPicPr>
            <p:cNvPr id="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802" y="555582"/>
              <a:ext cx="3798887" cy="43195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AutoShape 5"/>
            <p:cNvSpPr>
              <a:spLocks/>
            </p:cNvSpPr>
            <p:nvPr/>
          </p:nvSpPr>
          <p:spPr bwMode="auto">
            <a:xfrm flipH="1">
              <a:off x="1906877" y="1517370"/>
              <a:ext cx="504825" cy="451320"/>
            </a:xfrm>
            <a:prstGeom prst="rightBrace">
              <a:avLst>
                <a:gd name="adj1" fmla="val 8333"/>
                <a:gd name="adj2" fmla="val 50000"/>
              </a:avLst>
            </a:prstGeom>
            <a:noFill/>
            <a:ln w="38100">
              <a:solidFill>
                <a:srgbClr val="FF4D15"/>
              </a:solidFill>
              <a:round/>
              <a:headEnd/>
              <a:tailEnd/>
            </a:ln>
            <a:effectLst>
              <a:outerShdw dist="53882"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txBody>
            <a:bodyPr tIns="36006" bIns="72013" anchor="ctr">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5" name="Text Box 6"/>
            <p:cNvSpPr txBox="1">
              <a:spLocks noChangeArrowheads="1"/>
            </p:cNvSpPr>
            <p:nvPr/>
          </p:nvSpPr>
          <p:spPr bwMode="auto">
            <a:xfrm>
              <a:off x="893205" y="1490619"/>
              <a:ext cx="942235" cy="48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36006" bIns="72013">
              <a:spAutoFit/>
            </a:bodyPr>
            <a:lstStyle/>
            <a:p>
              <a:pPr algn="r" eaLnBrk="1" hangingPunct="1">
                <a:spcBef>
                  <a:spcPct val="20000"/>
                </a:spcBef>
                <a:defRPr/>
              </a:pPr>
              <a:r>
                <a:rPr lang="zh-CN" altLang="en-US" dirty="0"/>
                <a:t>搜索</a:t>
              </a:r>
            </a:p>
          </p:txBody>
        </p:sp>
        <p:sp>
          <p:nvSpPr>
            <p:cNvPr id="6" name="AutoShape 7"/>
            <p:cNvSpPr>
              <a:spLocks/>
            </p:cNvSpPr>
            <p:nvPr/>
          </p:nvSpPr>
          <p:spPr bwMode="auto">
            <a:xfrm flipH="1">
              <a:off x="1906877" y="2684799"/>
              <a:ext cx="503237" cy="492954"/>
            </a:xfrm>
            <a:prstGeom prst="rightBrace">
              <a:avLst>
                <a:gd name="adj1" fmla="val 26262"/>
                <a:gd name="adj2" fmla="val 50000"/>
              </a:avLst>
            </a:prstGeom>
            <a:noFill/>
            <a:ln w="38100">
              <a:solidFill>
                <a:srgbClr val="FF4D15"/>
              </a:solidFill>
              <a:round/>
              <a:headEnd/>
              <a:tailEnd/>
            </a:ln>
            <a:effectLst>
              <a:outerShdw dist="53882"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txBody>
            <a:bodyPr tIns="36006" bIns="72013" anchor="ctr">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7" name="Text Box 8"/>
            <p:cNvSpPr txBox="1">
              <a:spLocks noChangeArrowheads="1"/>
            </p:cNvSpPr>
            <p:nvPr/>
          </p:nvSpPr>
          <p:spPr bwMode="auto">
            <a:xfrm>
              <a:off x="-252123" y="2671720"/>
              <a:ext cx="2092325" cy="82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r" eaLnBrk="1" hangingPunct="1">
                <a:spcBef>
                  <a:spcPct val="20000"/>
                </a:spcBef>
                <a:defRPr/>
              </a:pPr>
              <a:r>
                <a:rPr lang="zh-CN" altLang="en-US" dirty="0"/>
                <a:t>处理搜索结果</a:t>
              </a:r>
            </a:p>
          </p:txBody>
        </p:sp>
        <p:sp>
          <p:nvSpPr>
            <p:cNvPr id="8" name="AutoShape 9"/>
            <p:cNvSpPr>
              <a:spLocks/>
            </p:cNvSpPr>
            <p:nvPr/>
          </p:nvSpPr>
          <p:spPr bwMode="auto">
            <a:xfrm flipH="1">
              <a:off x="1906877" y="3966884"/>
              <a:ext cx="504825" cy="451320"/>
            </a:xfrm>
            <a:prstGeom prst="rightBrace">
              <a:avLst>
                <a:gd name="adj1" fmla="val 8333"/>
                <a:gd name="adj2" fmla="val 50000"/>
              </a:avLst>
            </a:prstGeom>
            <a:noFill/>
            <a:ln w="38100">
              <a:solidFill>
                <a:srgbClr val="FF4D15"/>
              </a:solidFill>
              <a:round/>
              <a:headEnd/>
              <a:tailEnd/>
            </a:ln>
            <a:effectLst>
              <a:outerShdw dist="53882"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txBody>
            <a:bodyPr tIns="36006" bIns="72013" anchor="ctr">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9" name="Text Box 10"/>
            <p:cNvSpPr txBox="1">
              <a:spLocks noChangeArrowheads="1"/>
            </p:cNvSpPr>
            <p:nvPr/>
          </p:nvSpPr>
          <p:spPr bwMode="auto">
            <a:xfrm>
              <a:off x="220179" y="3941719"/>
              <a:ext cx="1615258" cy="48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36006" bIns="72013">
              <a:spAutoFit/>
            </a:bodyPr>
            <a:lstStyle/>
            <a:p>
              <a:pPr algn="r" eaLnBrk="1" hangingPunct="1">
                <a:spcBef>
                  <a:spcPct val="20000"/>
                </a:spcBef>
                <a:defRPr/>
              </a:pPr>
              <a:r>
                <a:rPr lang="zh-CN" altLang="en-US" dirty="0"/>
                <a:t>生成索引</a:t>
              </a:r>
            </a:p>
          </p:txBody>
        </p:sp>
      </p:grpSp>
      <p:pic>
        <p:nvPicPr>
          <p:cNvPr id="19" name="Picture 5"/>
          <p:cNvPicPr>
            <a:picLocks noChangeAspect="1" noChangeArrowheads="1"/>
          </p:cNvPicPr>
          <p:nvPr/>
        </p:nvPicPr>
        <p:blipFill>
          <a:blip r:embed="rId3">
            <a:extLst>
              <a:ext uri="{28A0092B-C50C-407E-A947-70E740481C1C}">
                <a14:useLocalDpi xmlns:a14="http://schemas.microsoft.com/office/drawing/2010/main" val="0"/>
              </a:ext>
            </a:extLst>
          </a:blip>
          <a:srcRect l="1669" t="2681" r="2411" b="3799"/>
          <a:stretch>
            <a:fillRect/>
          </a:stretch>
        </p:blipFill>
        <p:spPr bwMode="auto">
          <a:xfrm>
            <a:off x="5653072" y="1626219"/>
            <a:ext cx="3114408" cy="38237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7868" y="2904584"/>
            <a:ext cx="1967254" cy="133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smtClean="0">
                <a:solidFill>
                  <a:schemeClr val="bg1"/>
                </a:solidFill>
              </a:rPr>
              <a:t>Facade</a:t>
            </a:r>
            <a:r>
              <a:rPr lang="zh-CN" altLang="en-US" sz="2400" dirty="0" smtClean="0">
                <a:solidFill>
                  <a:schemeClr val="bg1"/>
                </a:solidFill>
              </a:rPr>
              <a:t>（门面）模式</a:t>
            </a:r>
            <a:r>
              <a:rPr lang="en-US" altLang="zh-CN" sz="2400" dirty="0" smtClean="0">
                <a:solidFill>
                  <a:schemeClr val="bg1"/>
                </a:solidFill>
              </a:rPr>
              <a:t>-</a:t>
            </a:r>
            <a:r>
              <a:rPr lang="zh-CN" altLang="en-US" sz="2400" dirty="0" smtClean="0">
                <a:solidFill>
                  <a:schemeClr val="bg1"/>
                </a:solidFill>
              </a:rPr>
              <a:t>接口隔离原则</a:t>
            </a:r>
            <a:endParaRPr lang="zh-CN" altLang="en-US" sz="2400" dirty="0">
              <a:solidFill>
                <a:schemeClr val="bg1"/>
              </a:solidFill>
            </a:endParaRPr>
          </a:p>
        </p:txBody>
      </p:sp>
      <p:cxnSp>
        <p:nvCxnSpPr>
          <p:cNvPr id="14"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360770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par>
                          <p:cTn id="25" fill="hold">
                            <p:stCondLst>
                              <p:cond delay="1000"/>
                            </p:stCondLst>
                            <p:childTnLst>
                              <p:par>
                                <p:cTn id="26" presetID="2" presetClass="entr" presetSubtype="8"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300" fill="hold"/>
                                        <p:tgtEl>
                                          <p:spTgt spid="15"/>
                                        </p:tgtEl>
                                        <p:attrNameLst>
                                          <p:attrName>ppt_x</p:attrName>
                                        </p:attrNameLst>
                                      </p:cBhvr>
                                      <p:tavLst>
                                        <p:tav tm="0">
                                          <p:val>
                                            <p:strVal val="0-#ppt_w/2"/>
                                          </p:val>
                                        </p:tav>
                                        <p:tav tm="100000">
                                          <p:val>
                                            <p:strVal val="#ppt_x"/>
                                          </p:val>
                                        </p:tav>
                                      </p:tavLst>
                                    </p:anim>
                                    <p:anim calcmode="lin" valueType="num">
                                      <p:cBhvr additive="base">
                                        <p:cTn id="29" dur="3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
          <p:cNvSpPr txBox="1">
            <a:spLocks noChangeArrowheads="1"/>
          </p:cNvSpPr>
          <p:nvPr/>
        </p:nvSpPr>
        <p:spPr bwMode="auto">
          <a:xfrm>
            <a:off x="1908110" y="1525615"/>
            <a:ext cx="6481108" cy="169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36006" bIns="72013">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2400" dirty="0">
                <a:solidFill>
                  <a:schemeClr val="bg1"/>
                </a:solidFill>
              </a:rPr>
              <a:t>设计原则</a:t>
            </a:r>
            <a:r>
              <a:rPr lang="en-US" altLang="zh-CN" sz="2400" dirty="0">
                <a:solidFill>
                  <a:schemeClr val="bg1"/>
                </a:solidFill>
              </a:rPr>
              <a:t>7</a:t>
            </a:r>
            <a:r>
              <a:rPr lang="zh-CN" altLang="en-US" sz="2400" dirty="0">
                <a:solidFill>
                  <a:schemeClr val="bg1"/>
                </a:solidFill>
              </a:rPr>
              <a:t>：迪米特法则</a:t>
            </a:r>
            <a:endParaRPr lang="en-US" altLang="zh-CN" sz="2400" dirty="0">
              <a:solidFill>
                <a:schemeClr val="bg1"/>
              </a:solidFill>
            </a:endParaRPr>
          </a:p>
          <a:p>
            <a:pPr marL="342969" lvl="1" indent="-342969">
              <a:spcBef>
                <a:spcPct val="10000"/>
              </a:spcBef>
              <a:buFont typeface="Arial" panose="020B0604020202020204" pitchFamily="34" charset="0"/>
              <a:buChar char="•"/>
            </a:pPr>
            <a:r>
              <a:rPr lang="zh-CN" altLang="en-US" sz="2400" dirty="0"/>
              <a:t>每个软件单元对其他单元尽可能少了解</a:t>
            </a:r>
            <a:endParaRPr lang="en-US" altLang="zh-CN" sz="2400" dirty="0"/>
          </a:p>
          <a:p>
            <a:pPr marL="342969" lvl="1" indent="-342969">
              <a:spcBef>
                <a:spcPct val="10000"/>
              </a:spcBef>
              <a:buFont typeface="Arial" panose="020B0604020202020204" pitchFamily="34" charset="0"/>
              <a:buChar char="•"/>
            </a:pPr>
            <a:r>
              <a:rPr lang="zh-CN" altLang="en-US" sz="2400" dirty="0"/>
              <a:t>而且仅限于那些与自己密切相关的单元</a:t>
            </a:r>
            <a:endParaRPr lang="en-US" altLang="zh-CN" sz="2400" dirty="0"/>
          </a:p>
          <a:p>
            <a:pPr marL="342969" lvl="1" indent="-342969">
              <a:spcBef>
                <a:spcPct val="10000"/>
              </a:spcBef>
              <a:buFont typeface="Arial" panose="020B0604020202020204" pitchFamily="34" charset="0"/>
              <a:buChar char="•"/>
            </a:pPr>
            <a:r>
              <a:rPr lang="zh-CN" altLang="en-US" sz="2400" dirty="0"/>
              <a:t>也就是信息隐藏、封装</a:t>
            </a:r>
          </a:p>
        </p:txBody>
      </p:sp>
      <p:grpSp>
        <p:nvGrpSpPr>
          <p:cNvPr id="3" name="组合 2"/>
          <p:cNvGrpSpPr>
            <a:grpSpLocks/>
          </p:cNvGrpSpPr>
          <p:nvPr/>
        </p:nvGrpSpPr>
        <p:grpSpPr bwMode="auto">
          <a:xfrm>
            <a:off x="755813" y="1972571"/>
            <a:ext cx="785949" cy="785949"/>
            <a:chOff x="2746381" y="4352255"/>
            <a:chExt cx="785802" cy="785802"/>
          </a:xfrm>
        </p:grpSpPr>
        <p:sp>
          <p:nvSpPr>
            <p:cNvPr id="4" name="Oval 24"/>
            <p:cNvSpPr>
              <a:spLocks noChangeArrowheads="1"/>
            </p:cNvSpPr>
            <p:nvPr/>
          </p:nvSpPr>
          <p:spPr bwMode="auto">
            <a:xfrm>
              <a:off x="2746381" y="4352255"/>
              <a:ext cx="785802" cy="785802"/>
            </a:xfrm>
            <a:prstGeom prst="ellipse">
              <a:avLst/>
            </a:prstGeom>
            <a:solidFill>
              <a:srgbClr val="7363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400"/>
            </a:p>
          </p:txBody>
        </p:sp>
        <p:sp>
          <p:nvSpPr>
            <p:cNvPr id="5" name="Oval 24"/>
            <p:cNvSpPr>
              <a:spLocks noChangeArrowheads="1"/>
            </p:cNvSpPr>
            <p:nvPr/>
          </p:nvSpPr>
          <p:spPr bwMode="auto">
            <a:xfrm>
              <a:off x="2746381" y="4352255"/>
              <a:ext cx="785802" cy="785802"/>
            </a:xfrm>
            <a:prstGeom prst="ellipse">
              <a:avLst/>
            </a:prstGeom>
            <a:solidFill>
              <a:srgbClr val="7363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400"/>
            </a:p>
          </p:txBody>
        </p:sp>
        <p:sp>
          <p:nvSpPr>
            <p:cNvPr id="6" name="Freeform 51"/>
            <p:cNvSpPr>
              <a:spLocks noEditPoints="1"/>
            </p:cNvSpPr>
            <p:nvPr/>
          </p:nvSpPr>
          <p:spPr bwMode="auto">
            <a:xfrm>
              <a:off x="2955033" y="4535283"/>
              <a:ext cx="369717" cy="406323"/>
            </a:xfrm>
            <a:custGeom>
              <a:avLst/>
              <a:gdLst>
                <a:gd name="T0" fmla="*/ 967780462 w 128"/>
                <a:gd name="T1" fmla="*/ 1170910499 h 141"/>
                <a:gd name="T2" fmla="*/ 100115320 w 128"/>
                <a:gd name="T3" fmla="*/ 1170910499 h 141"/>
                <a:gd name="T4" fmla="*/ 0 w 128"/>
                <a:gd name="T5" fmla="*/ 1071257622 h 141"/>
                <a:gd name="T6" fmla="*/ 0 w 128"/>
                <a:gd name="T7" fmla="*/ 506563749 h 141"/>
                <a:gd name="T8" fmla="*/ 58400844 w 128"/>
                <a:gd name="T9" fmla="*/ 365391001 h 141"/>
                <a:gd name="T10" fmla="*/ 450517495 w 128"/>
                <a:gd name="T11" fmla="*/ 33217626 h 141"/>
                <a:gd name="T12" fmla="*/ 592347291 w 128"/>
                <a:gd name="T13" fmla="*/ 33217626 h 141"/>
                <a:gd name="T14" fmla="*/ 1001153198 w 128"/>
                <a:gd name="T15" fmla="*/ 365391001 h 141"/>
                <a:gd name="T16" fmla="*/ 1067895782 w 128"/>
                <a:gd name="T17" fmla="*/ 506563749 h 141"/>
                <a:gd name="T18" fmla="*/ 1067895782 w 128"/>
                <a:gd name="T19" fmla="*/ 1071257622 h 141"/>
                <a:gd name="T20" fmla="*/ 967780462 w 128"/>
                <a:gd name="T21" fmla="*/ 1170910499 h 141"/>
                <a:gd name="T22" fmla="*/ 525604707 w 128"/>
                <a:gd name="T23" fmla="*/ 74740378 h 141"/>
                <a:gd name="T24" fmla="*/ 492231971 w 128"/>
                <a:gd name="T25" fmla="*/ 83042623 h 141"/>
                <a:gd name="T26" fmla="*/ 100115320 w 128"/>
                <a:gd name="T27" fmla="*/ 415215998 h 141"/>
                <a:gd name="T28" fmla="*/ 66742584 w 128"/>
                <a:gd name="T29" fmla="*/ 506563749 h 141"/>
                <a:gd name="T30" fmla="*/ 66742584 w 128"/>
                <a:gd name="T31" fmla="*/ 1071257622 h 141"/>
                <a:gd name="T32" fmla="*/ 100115320 w 128"/>
                <a:gd name="T33" fmla="*/ 1104475247 h 141"/>
                <a:gd name="T34" fmla="*/ 967780462 w 128"/>
                <a:gd name="T35" fmla="*/ 1104475247 h 141"/>
                <a:gd name="T36" fmla="*/ 1001153198 w 128"/>
                <a:gd name="T37" fmla="*/ 1071257622 h 141"/>
                <a:gd name="T38" fmla="*/ 1001153198 w 128"/>
                <a:gd name="T39" fmla="*/ 506563749 h 141"/>
                <a:gd name="T40" fmla="*/ 959438722 w 128"/>
                <a:gd name="T41" fmla="*/ 423521125 h 141"/>
                <a:gd name="T42" fmla="*/ 550632815 w 128"/>
                <a:gd name="T43" fmla="*/ 83042623 h 141"/>
                <a:gd name="T44" fmla="*/ 525604707 w 128"/>
                <a:gd name="T45" fmla="*/ 74740378 h 14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8" h="141">
                  <a:moveTo>
                    <a:pt x="116" y="141"/>
                  </a:moveTo>
                  <a:cubicBezTo>
                    <a:pt x="12" y="141"/>
                    <a:pt x="12" y="141"/>
                    <a:pt x="12" y="141"/>
                  </a:cubicBezTo>
                  <a:cubicBezTo>
                    <a:pt x="5" y="141"/>
                    <a:pt x="0" y="135"/>
                    <a:pt x="0" y="129"/>
                  </a:cubicBezTo>
                  <a:cubicBezTo>
                    <a:pt x="0" y="61"/>
                    <a:pt x="0" y="61"/>
                    <a:pt x="0" y="61"/>
                  </a:cubicBezTo>
                  <a:cubicBezTo>
                    <a:pt x="0" y="55"/>
                    <a:pt x="3" y="48"/>
                    <a:pt x="7" y="44"/>
                  </a:cubicBezTo>
                  <a:cubicBezTo>
                    <a:pt x="54" y="4"/>
                    <a:pt x="54" y="4"/>
                    <a:pt x="54" y="4"/>
                  </a:cubicBezTo>
                  <a:cubicBezTo>
                    <a:pt x="58" y="0"/>
                    <a:pt x="66" y="0"/>
                    <a:pt x="71" y="4"/>
                  </a:cubicBezTo>
                  <a:cubicBezTo>
                    <a:pt x="120" y="44"/>
                    <a:pt x="120" y="44"/>
                    <a:pt x="120" y="44"/>
                  </a:cubicBezTo>
                  <a:cubicBezTo>
                    <a:pt x="124" y="48"/>
                    <a:pt x="128" y="55"/>
                    <a:pt x="128" y="61"/>
                  </a:cubicBezTo>
                  <a:cubicBezTo>
                    <a:pt x="128" y="129"/>
                    <a:pt x="128" y="129"/>
                    <a:pt x="128" y="129"/>
                  </a:cubicBezTo>
                  <a:cubicBezTo>
                    <a:pt x="128" y="135"/>
                    <a:pt x="122" y="141"/>
                    <a:pt x="116" y="141"/>
                  </a:cubicBezTo>
                  <a:close/>
                  <a:moveTo>
                    <a:pt x="63" y="9"/>
                  </a:moveTo>
                  <a:cubicBezTo>
                    <a:pt x="61" y="9"/>
                    <a:pt x="60" y="9"/>
                    <a:pt x="59" y="10"/>
                  </a:cubicBezTo>
                  <a:cubicBezTo>
                    <a:pt x="12" y="50"/>
                    <a:pt x="12" y="50"/>
                    <a:pt x="12" y="50"/>
                  </a:cubicBezTo>
                  <a:cubicBezTo>
                    <a:pt x="10" y="53"/>
                    <a:pt x="8" y="57"/>
                    <a:pt x="8" y="61"/>
                  </a:cubicBezTo>
                  <a:cubicBezTo>
                    <a:pt x="8" y="129"/>
                    <a:pt x="8" y="129"/>
                    <a:pt x="8" y="129"/>
                  </a:cubicBezTo>
                  <a:cubicBezTo>
                    <a:pt x="8" y="131"/>
                    <a:pt x="9" y="133"/>
                    <a:pt x="12" y="133"/>
                  </a:cubicBezTo>
                  <a:cubicBezTo>
                    <a:pt x="116" y="133"/>
                    <a:pt x="116" y="133"/>
                    <a:pt x="116" y="133"/>
                  </a:cubicBezTo>
                  <a:cubicBezTo>
                    <a:pt x="118" y="133"/>
                    <a:pt x="120" y="131"/>
                    <a:pt x="120" y="129"/>
                  </a:cubicBezTo>
                  <a:cubicBezTo>
                    <a:pt x="120" y="61"/>
                    <a:pt x="120" y="61"/>
                    <a:pt x="120" y="61"/>
                  </a:cubicBezTo>
                  <a:cubicBezTo>
                    <a:pt x="120" y="57"/>
                    <a:pt x="117" y="53"/>
                    <a:pt x="115" y="51"/>
                  </a:cubicBezTo>
                  <a:cubicBezTo>
                    <a:pt x="66" y="10"/>
                    <a:pt x="66" y="10"/>
                    <a:pt x="66" y="10"/>
                  </a:cubicBezTo>
                  <a:cubicBezTo>
                    <a:pt x="65" y="9"/>
                    <a:pt x="64" y="9"/>
                    <a:pt x="63"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2"/>
            <p:cNvSpPr>
              <a:spLocks/>
            </p:cNvSpPr>
            <p:nvPr/>
          </p:nvSpPr>
          <p:spPr bwMode="auto">
            <a:xfrm>
              <a:off x="2955033" y="4679266"/>
              <a:ext cx="366057" cy="164726"/>
            </a:xfrm>
            <a:custGeom>
              <a:avLst/>
              <a:gdLst>
                <a:gd name="T0" fmla="*/ 531704998 w 127"/>
                <a:gd name="T1" fmla="*/ 476046580 h 57"/>
                <a:gd name="T2" fmla="*/ 456934253 w 127"/>
                <a:gd name="T3" fmla="*/ 450990889 h 57"/>
                <a:gd name="T4" fmla="*/ 16616682 w 127"/>
                <a:gd name="T5" fmla="*/ 58463280 h 57"/>
                <a:gd name="T6" fmla="*/ 16616682 w 127"/>
                <a:gd name="T7" fmla="*/ 16703794 h 57"/>
                <a:gd name="T8" fmla="*/ 58154063 w 127"/>
                <a:gd name="T9" fmla="*/ 8351897 h 57"/>
                <a:gd name="T10" fmla="*/ 498471634 w 127"/>
                <a:gd name="T11" fmla="*/ 400882395 h 57"/>
                <a:gd name="T12" fmla="*/ 556628580 w 127"/>
                <a:gd name="T13" fmla="*/ 400882395 h 57"/>
                <a:gd name="T14" fmla="*/ 996946151 w 127"/>
                <a:gd name="T15" fmla="*/ 8351897 h 57"/>
                <a:gd name="T16" fmla="*/ 1038483533 w 127"/>
                <a:gd name="T17" fmla="*/ 16703794 h 57"/>
                <a:gd name="T18" fmla="*/ 1038483533 w 127"/>
                <a:gd name="T19" fmla="*/ 58463280 h 57"/>
                <a:gd name="T20" fmla="*/ 598165961 w 127"/>
                <a:gd name="T21" fmla="*/ 450990889 h 57"/>
                <a:gd name="T22" fmla="*/ 531704998 w 127"/>
                <a:gd name="T23" fmla="*/ 476046580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7" h="57">
                  <a:moveTo>
                    <a:pt x="64" y="57"/>
                  </a:moveTo>
                  <a:cubicBezTo>
                    <a:pt x="60" y="57"/>
                    <a:pt x="57" y="56"/>
                    <a:pt x="55" y="54"/>
                  </a:cubicBezTo>
                  <a:cubicBezTo>
                    <a:pt x="2" y="7"/>
                    <a:pt x="2" y="7"/>
                    <a:pt x="2" y="7"/>
                  </a:cubicBezTo>
                  <a:cubicBezTo>
                    <a:pt x="1" y="6"/>
                    <a:pt x="0" y="3"/>
                    <a:pt x="2" y="2"/>
                  </a:cubicBezTo>
                  <a:cubicBezTo>
                    <a:pt x="3" y="0"/>
                    <a:pt x="6" y="0"/>
                    <a:pt x="7" y="1"/>
                  </a:cubicBezTo>
                  <a:cubicBezTo>
                    <a:pt x="60" y="48"/>
                    <a:pt x="60" y="48"/>
                    <a:pt x="60" y="48"/>
                  </a:cubicBezTo>
                  <a:cubicBezTo>
                    <a:pt x="62" y="49"/>
                    <a:pt x="65" y="49"/>
                    <a:pt x="67" y="48"/>
                  </a:cubicBezTo>
                  <a:cubicBezTo>
                    <a:pt x="120" y="1"/>
                    <a:pt x="120" y="1"/>
                    <a:pt x="120" y="1"/>
                  </a:cubicBezTo>
                  <a:cubicBezTo>
                    <a:pt x="121" y="0"/>
                    <a:pt x="124" y="0"/>
                    <a:pt x="125" y="2"/>
                  </a:cubicBezTo>
                  <a:cubicBezTo>
                    <a:pt x="127" y="3"/>
                    <a:pt x="127" y="6"/>
                    <a:pt x="125" y="7"/>
                  </a:cubicBezTo>
                  <a:cubicBezTo>
                    <a:pt x="72" y="54"/>
                    <a:pt x="72" y="54"/>
                    <a:pt x="72" y="54"/>
                  </a:cubicBezTo>
                  <a:cubicBezTo>
                    <a:pt x="70" y="56"/>
                    <a:pt x="67" y="57"/>
                    <a:pt x="6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3"/>
            <p:cNvSpPr>
              <a:spLocks/>
            </p:cNvSpPr>
            <p:nvPr/>
          </p:nvSpPr>
          <p:spPr bwMode="auto">
            <a:xfrm>
              <a:off x="3171006" y="4797624"/>
              <a:ext cx="90294" cy="86633"/>
            </a:xfrm>
            <a:custGeom>
              <a:avLst/>
              <a:gdLst>
                <a:gd name="T0" fmla="*/ 229064227 w 31"/>
                <a:gd name="T1" fmla="*/ 250175890 h 30"/>
                <a:gd name="T2" fmla="*/ 203612970 w 31"/>
                <a:gd name="T3" fmla="*/ 241836020 h 30"/>
                <a:gd name="T4" fmla="*/ 8484723 w 31"/>
                <a:gd name="T5" fmla="*/ 58373315 h 30"/>
                <a:gd name="T6" fmla="*/ 8484723 w 31"/>
                <a:gd name="T7" fmla="*/ 8339870 h 30"/>
                <a:gd name="T8" fmla="*/ 59387238 w 31"/>
                <a:gd name="T9" fmla="*/ 8339870 h 30"/>
                <a:gd name="T10" fmla="*/ 254515484 w 31"/>
                <a:gd name="T11" fmla="*/ 191802574 h 30"/>
                <a:gd name="T12" fmla="*/ 254515484 w 31"/>
                <a:gd name="T13" fmla="*/ 233496149 h 30"/>
                <a:gd name="T14" fmla="*/ 229064227 w 31"/>
                <a:gd name="T15" fmla="*/ 25017589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30">
                  <a:moveTo>
                    <a:pt x="27" y="30"/>
                  </a:moveTo>
                  <a:cubicBezTo>
                    <a:pt x="26" y="30"/>
                    <a:pt x="25" y="29"/>
                    <a:pt x="24" y="29"/>
                  </a:cubicBezTo>
                  <a:cubicBezTo>
                    <a:pt x="1" y="7"/>
                    <a:pt x="1" y="7"/>
                    <a:pt x="1" y="7"/>
                  </a:cubicBezTo>
                  <a:cubicBezTo>
                    <a:pt x="0" y="6"/>
                    <a:pt x="0" y="3"/>
                    <a:pt x="1" y="1"/>
                  </a:cubicBezTo>
                  <a:cubicBezTo>
                    <a:pt x="3" y="0"/>
                    <a:pt x="5" y="0"/>
                    <a:pt x="7" y="1"/>
                  </a:cubicBezTo>
                  <a:cubicBezTo>
                    <a:pt x="30" y="23"/>
                    <a:pt x="30" y="23"/>
                    <a:pt x="30" y="23"/>
                  </a:cubicBezTo>
                  <a:cubicBezTo>
                    <a:pt x="31" y="24"/>
                    <a:pt x="31" y="27"/>
                    <a:pt x="30" y="28"/>
                  </a:cubicBezTo>
                  <a:cubicBezTo>
                    <a:pt x="29" y="29"/>
                    <a:pt x="28" y="30"/>
                    <a:pt x="2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54"/>
            <p:cNvSpPr>
              <a:spLocks/>
            </p:cNvSpPr>
            <p:nvPr/>
          </p:nvSpPr>
          <p:spPr bwMode="auto">
            <a:xfrm>
              <a:off x="3016042" y="4797624"/>
              <a:ext cx="91514" cy="86633"/>
            </a:xfrm>
            <a:custGeom>
              <a:avLst/>
              <a:gdLst>
                <a:gd name="T0" fmla="*/ 32713395 w 32"/>
                <a:gd name="T1" fmla="*/ 250175890 h 30"/>
                <a:gd name="T2" fmla="*/ 8179064 w 32"/>
                <a:gd name="T3" fmla="*/ 233496149 h 30"/>
                <a:gd name="T4" fmla="*/ 8179064 w 32"/>
                <a:gd name="T5" fmla="*/ 191802574 h 30"/>
                <a:gd name="T6" fmla="*/ 196286091 w 32"/>
                <a:gd name="T7" fmla="*/ 8339870 h 30"/>
                <a:gd name="T8" fmla="*/ 245354754 w 32"/>
                <a:gd name="T9" fmla="*/ 8339870 h 30"/>
                <a:gd name="T10" fmla="*/ 245354754 w 32"/>
                <a:gd name="T11" fmla="*/ 58373315 h 30"/>
                <a:gd name="T12" fmla="*/ 57250586 w 32"/>
                <a:gd name="T13" fmla="*/ 241836020 h 30"/>
                <a:gd name="T14" fmla="*/ 32713395 w 32"/>
                <a:gd name="T15" fmla="*/ 25017589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30">
                  <a:moveTo>
                    <a:pt x="4" y="30"/>
                  </a:moveTo>
                  <a:cubicBezTo>
                    <a:pt x="3" y="30"/>
                    <a:pt x="2" y="29"/>
                    <a:pt x="1" y="28"/>
                  </a:cubicBezTo>
                  <a:cubicBezTo>
                    <a:pt x="0" y="27"/>
                    <a:pt x="0" y="24"/>
                    <a:pt x="1" y="23"/>
                  </a:cubicBezTo>
                  <a:cubicBezTo>
                    <a:pt x="24" y="1"/>
                    <a:pt x="24" y="1"/>
                    <a:pt x="24" y="1"/>
                  </a:cubicBezTo>
                  <a:cubicBezTo>
                    <a:pt x="26" y="0"/>
                    <a:pt x="29" y="0"/>
                    <a:pt x="30" y="1"/>
                  </a:cubicBezTo>
                  <a:cubicBezTo>
                    <a:pt x="32" y="3"/>
                    <a:pt x="32" y="6"/>
                    <a:pt x="30" y="7"/>
                  </a:cubicBezTo>
                  <a:cubicBezTo>
                    <a:pt x="7" y="29"/>
                    <a:pt x="7" y="29"/>
                    <a:pt x="7" y="29"/>
                  </a:cubicBezTo>
                  <a:cubicBezTo>
                    <a:pt x="6" y="29"/>
                    <a:pt x="5" y="30"/>
                    <a:pt x="4"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 name="Rectangle 3"/>
          <p:cNvSpPr txBox="1">
            <a:spLocks noChangeArrowheads="1"/>
          </p:cNvSpPr>
          <p:nvPr/>
        </p:nvSpPr>
        <p:spPr>
          <a:xfrm>
            <a:off x="939960" y="3686514"/>
            <a:ext cx="8080190" cy="1498860"/>
          </a:xfrm>
          <a:prstGeom prst="rect">
            <a:avLst/>
          </a:prstGeom>
        </p:spPr>
        <p:txBody>
          <a:bodyPr/>
          <a:lstStyle>
            <a:lvl1pPr marL="257175" indent="-257175" algn="l" rtl="0" eaLnBrk="0" fontAlgn="base" hangingPunct="0">
              <a:spcBef>
                <a:spcPct val="20000"/>
              </a:spcBef>
              <a:spcAft>
                <a:spcPct val="0"/>
              </a:spcAft>
              <a:buChar char="•"/>
              <a:defRPr sz="1500" kern="1200">
                <a:solidFill>
                  <a:srgbClr val="4D4948"/>
                </a:solidFill>
                <a:latin typeface="+mn-lt"/>
                <a:ea typeface="+mn-ea"/>
                <a:cs typeface="微软雅黑" panose="020B0503020204020204" pitchFamily="34" charset="-122"/>
              </a:defRPr>
            </a:lvl1pPr>
            <a:lvl2pPr marL="557213" indent="-214313" algn="l" rtl="0" eaLnBrk="0" fontAlgn="base" hangingPunct="0">
              <a:spcBef>
                <a:spcPct val="20000"/>
              </a:spcBef>
              <a:spcAft>
                <a:spcPct val="0"/>
              </a:spcAft>
              <a:buChar char="–"/>
              <a:defRPr sz="1500" kern="1200">
                <a:solidFill>
                  <a:srgbClr val="4D4948"/>
                </a:solidFill>
                <a:latin typeface="+mn-lt"/>
                <a:ea typeface="仿宋_GB2312" pitchFamily="1" charset="-122"/>
                <a:cs typeface="仿宋_GB2312"/>
              </a:defRPr>
            </a:lvl2pPr>
            <a:lvl3pPr marL="857250" indent="-171450" algn="l" rtl="0" eaLnBrk="0" fontAlgn="base" hangingPunct="0">
              <a:spcBef>
                <a:spcPct val="20000"/>
              </a:spcBef>
              <a:spcAft>
                <a:spcPct val="0"/>
              </a:spcAft>
              <a:buChar char="•"/>
              <a:defRPr kern="1200">
                <a:solidFill>
                  <a:schemeClr val="tx1"/>
                </a:solidFill>
                <a:latin typeface="+mn-lt"/>
                <a:ea typeface="宋体" panose="02010600030101010101" pitchFamily="2" charset="-122"/>
                <a:cs typeface="仿宋_GB2312"/>
              </a:defRPr>
            </a:lvl3pPr>
            <a:lvl4pPr marL="12001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4pPr>
            <a:lvl5pPr marL="15430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hangingPunct="1">
              <a:spcBef>
                <a:spcPct val="10000"/>
              </a:spcBef>
              <a:defRPr/>
            </a:pPr>
            <a:r>
              <a:rPr lang="zh-CN" altLang="en-US" sz="2400" dirty="0"/>
              <a:t>角色的合理划分</a:t>
            </a:r>
          </a:p>
          <a:p>
            <a:pPr lvl="1" eaLnBrk="1" hangingPunct="1">
              <a:spcBef>
                <a:spcPct val="10000"/>
              </a:spcBef>
              <a:defRPr/>
            </a:pPr>
            <a:r>
              <a:rPr lang="zh-CN" altLang="en-US" sz="2400" dirty="0"/>
              <a:t>一个接口应当简单的只代表一个角色</a:t>
            </a:r>
          </a:p>
          <a:p>
            <a:pPr eaLnBrk="1" hangingPunct="1">
              <a:spcBef>
                <a:spcPct val="10000"/>
              </a:spcBef>
              <a:defRPr/>
            </a:pPr>
            <a:r>
              <a:rPr lang="zh-CN" altLang="en-US" sz="2400" dirty="0"/>
              <a:t>接口污染</a:t>
            </a:r>
          </a:p>
          <a:p>
            <a:pPr lvl="1" eaLnBrk="1" hangingPunct="1">
              <a:spcBef>
                <a:spcPct val="10000"/>
              </a:spcBef>
              <a:defRPr/>
            </a:pPr>
            <a:r>
              <a:rPr lang="zh-CN" altLang="en-US" sz="2400" dirty="0"/>
              <a:t>过于臃肿的接口是对接口的污染</a:t>
            </a:r>
          </a:p>
          <a:p>
            <a:pPr lvl="1" eaLnBrk="1" hangingPunct="1">
              <a:spcBef>
                <a:spcPct val="10000"/>
              </a:spcBef>
              <a:defRPr/>
            </a:pPr>
            <a:r>
              <a:rPr lang="zh-CN" altLang="en-US" sz="2400" dirty="0"/>
              <a:t>不要把没什么关系的接口合并在一起</a:t>
            </a:r>
          </a:p>
        </p:txBody>
      </p:sp>
      <p:sp>
        <p:nvSpPr>
          <p:cNvPr id="12"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smtClean="0">
                <a:solidFill>
                  <a:schemeClr val="bg1"/>
                </a:solidFill>
              </a:rPr>
              <a:t>Facade</a:t>
            </a:r>
            <a:r>
              <a:rPr lang="zh-CN" altLang="en-US" sz="2400" dirty="0" smtClean="0">
                <a:solidFill>
                  <a:schemeClr val="bg1"/>
                </a:solidFill>
              </a:rPr>
              <a:t>（门面）模式</a:t>
            </a:r>
            <a:r>
              <a:rPr lang="en-US" altLang="zh-CN" sz="2400" dirty="0" smtClean="0">
                <a:solidFill>
                  <a:schemeClr val="bg1"/>
                </a:solidFill>
              </a:rPr>
              <a:t>-</a:t>
            </a:r>
            <a:r>
              <a:rPr lang="zh-CN" altLang="en-US" sz="2400" dirty="0" smtClean="0">
                <a:solidFill>
                  <a:schemeClr val="bg1"/>
                </a:solidFill>
              </a:rPr>
              <a:t>接口隔离原则</a:t>
            </a:r>
            <a:endParaRPr lang="zh-CN" altLang="en-US" sz="2400" dirty="0">
              <a:solidFill>
                <a:schemeClr val="bg1"/>
              </a:solidFill>
            </a:endParaRPr>
          </a:p>
        </p:txBody>
      </p:sp>
      <p:cxnSp>
        <p:nvCxnSpPr>
          <p:cNvPr id="13"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195364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1000"/>
                            </p:stCondLst>
                            <p:childTnLst>
                              <p:par>
                                <p:cTn id="24" presetID="2" presetClass="entr" presetSubtype="8"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300" fill="hold"/>
                                        <p:tgtEl>
                                          <p:spTgt spid="14"/>
                                        </p:tgtEl>
                                        <p:attrNameLst>
                                          <p:attrName>ppt_x</p:attrName>
                                        </p:attrNameLst>
                                      </p:cBhvr>
                                      <p:tavLst>
                                        <p:tav tm="0">
                                          <p:val>
                                            <p:strVal val="0-#ppt_w/2"/>
                                          </p:val>
                                        </p:tav>
                                        <p:tav tm="100000">
                                          <p:val>
                                            <p:strVal val="#ppt_x"/>
                                          </p:val>
                                        </p:tav>
                                      </p:tavLst>
                                    </p:anim>
                                    <p:anim calcmode="lin" valueType="num">
                                      <p:cBhvr additive="base">
                                        <p:cTn id="27" dur="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36091" y="862821"/>
            <a:ext cx="2326682" cy="369396"/>
          </a:xfrm>
          <a:prstGeom prst="rect">
            <a:avLst/>
          </a:prstGeom>
        </p:spPr>
        <p:txBody>
          <a:bodyPr wrap="none">
            <a:spAutoFit/>
          </a:bodyPr>
          <a:lstStyle/>
          <a:p>
            <a:r>
              <a:rPr lang="en-US" altLang="zh-CN" dirty="0" smtClean="0"/>
              <a:t>Command(</a:t>
            </a:r>
            <a:r>
              <a:rPr lang="zh-CN" altLang="en-US" dirty="0" smtClean="0"/>
              <a:t>命令</a:t>
            </a:r>
            <a:r>
              <a:rPr lang="en-US" altLang="zh-CN" dirty="0" smtClean="0"/>
              <a:t>)</a:t>
            </a:r>
            <a:r>
              <a:rPr lang="zh-CN" altLang="en-US" dirty="0" smtClean="0"/>
              <a:t>模式</a:t>
            </a:r>
            <a:endParaRPr lang="zh-CN" altLang="en-US" dirty="0"/>
          </a:p>
        </p:txBody>
      </p:sp>
      <p:pic>
        <p:nvPicPr>
          <p:cNvPr id="3" name="Picture 10" descr="家庭影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47" y="1484500"/>
            <a:ext cx="3706265" cy="2304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j0356959[1]"/>
          <p:cNvPicPr>
            <a:picLocks noChangeAspect="1" noChangeArrowheads="1"/>
          </p:cNvPicPr>
          <p:nvPr/>
        </p:nvPicPr>
        <p:blipFill>
          <a:blip r:embed="rId3">
            <a:lum bright="20000"/>
            <a:extLst>
              <a:ext uri="{28A0092B-C50C-407E-A947-70E740481C1C}">
                <a14:useLocalDpi xmlns:a14="http://schemas.microsoft.com/office/drawing/2010/main" val="0"/>
              </a:ext>
            </a:extLst>
          </a:blip>
          <a:srcRect/>
          <a:stretch>
            <a:fillRect/>
          </a:stretch>
        </p:blipFill>
        <p:spPr bwMode="auto">
          <a:xfrm flipH="1">
            <a:off x="1115906" y="2996889"/>
            <a:ext cx="2232413" cy="25928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l="2209" t="1714" r="3070" b="1561"/>
          <a:stretch>
            <a:fillRect/>
          </a:stretch>
        </p:blipFill>
        <p:spPr bwMode="auto">
          <a:xfrm>
            <a:off x="4343187" y="1667919"/>
            <a:ext cx="4640142" cy="3057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矩形 5"/>
          <p:cNvSpPr/>
          <p:nvPr/>
        </p:nvSpPr>
        <p:spPr bwMode="auto">
          <a:xfrm>
            <a:off x="6157201" y="1484500"/>
            <a:ext cx="1584407" cy="1872481"/>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56" tIns="45728" rIns="91456" bIns="45728" numCol="1" rtlCol="0" anchor="t" anchorCtr="0" compatLnSpc="1">
            <a:prstTxWarp prst="textNoShape">
              <a:avLst/>
            </a:prstTxWarp>
          </a:bodyPr>
          <a:lstStyle/>
          <a:p>
            <a:pPr defTabSz="914583" eaLnBrk="1" hangingPunct="1"/>
            <a:endParaRPr lang="zh-CN" altLang="en-US">
              <a:ln w="0">
                <a:solidFill>
                  <a:schemeClr val="tx1"/>
                </a:solidFill>
              </a:ln>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5341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l="2209" t="1714" r="3070" b="1561"/>
          <a:stretch>
            <a:fillRect/>
          </a:stretch>
        </p:blipFill>
        <p:spPr bwMode="auto">
          <a:xfrm>
            <a:off x="179666" y="1628538"/>
            <a:ext cx="4640142" cy="3057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矩形 3"/>
          <p:cNvSpPr/>
          <p:nvPr/>
        </p:nvSpPr>
        <p:spPr bwMode="auto">
          <a:xfrm>
            <a:off x="1993680" y="1445120"/>
            <a:ext cx="1584407" cy="1872481"/>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56" tIns="45728" rIns="91456" bIns="45728" numCol="1" rtlCol="0" anchor="t" anchorCtr="0" compatLnSpc="1">
            <a:prstTxWarp prst="textNoShape">
              <a:avLst/>
            </a:prstTxWarp>
          </a:bodyPr>
          <a:lstStyle/>
          <a:p>
            <a:pPr defTabSz="914583" eaLnBrk="1" hangingPunct="1"/>
            <a:endParaRPr lang="zh-CN" altLang="en-US">
              <a:ln w="0">
                <a:solidFill>
                  <a:schemeClr val="tx1"/>
                </a:solidFill>
              </a:ln>
              <a:effectLst>
                <a:outerShdw blurRad="38100" dist="19050" dir="2700000" algn="tl" rotWithShape="0">
                  <a:schemeClr val="dk1">
                    <a:alpha val="40000"/>
                  </a:schemeClr>
                </a:outerShdw>
              </a:effectLst>
            </a:endParaRPr>
          </a:p>
        </p:txBody>
      </p:sp>
      <p:sp useBgFill="1">
        <p:nvSpPr>
          <p:cNvPr id="5" name="Rectangle 4"/>
          <p:cNvSpPr>
            <a:spLocks noChangeArrowheads="1"/>
          </p:cNvSpPr>
          <p:nvPr/>
        </p:nvSpPr>
        <p:spPr bwMode="auto">
          <a:xfrm>
            <a:off x="4964101" y="1772575"/>
            <a:ext cx="4194150" cy="1832921"/>
          </a:xfrm>
          <a:prstGeom prst="rect">
            <a:avLst/>
          </a:prstGeom>
          <a:ln w="12700" algn="ctr">
            <a:solidFill>
              <a:schemeClr val="accent2"/>
            </a:solidFill>
            <a:miter lim="800000"/>
            <a:headEnd/>
            <a:tailEnd/>
          </a:ln>
          <a:effectLst/>
        </p:spPr>
        <p:txBody>
          <a:bodyPr wrap="square" tIns="36006" bIns="72013">
            <a:spAutoFit/>
          </a:bodyPr>
          <a:lstStyle>
            <a:lvl1pPr>
              <a:spcBef>
                <a:spcPct val="20000"/>
              </a:spcBef>
              <a:buClr>
                <a:schemeClr val="tx2"/>
              </a:buClr>
              <a:buFont typeface="Wingdings 2" panose="05020102010507070707" pitchFamily="18" charset="2"/>
              <a:buBlip>
                <a:blip r:embed="rId4"/>
              </a:buBlip>
              <a:defRPr sz="3600" b="1">
                <a:solidFill>
                  <a:srgbClr val="FF6600"/>
                </a:solidFill>
                <a:latin typeface="Corbel" panose="020B0503020204020204" pitchFamily="34" charset="0"/>
                <a:ea typeface="幼圆" panose="02010509060101010101" pitchFamily="49" charset="-122"/>
              </a:defRPr>
            </a:lvl1pPr>
            <a:lvl2pPr marL="742950" indent="-285750">
              <a:spcBef>
                <a:spcPct val="20000"/>
              </a:spcBef>
              <a:buClr>
                <a:schemeClr val="tx2"/>
              </a:buClr>
              <a:buFont typeface="Wingdings 2" panose="05020102010507070707" pitchFamily="18" charset="2"/>
              <a:buBlip>
                <a:blip r:embed="rId5"/>
              </a:buBlip>
              <a:defRPr sz="3200" b="1">
                <a:solidFill>
                  <a:schemeClr val="tx1"/>
                </a:solidFill>
                <a:latin typeface="Corbel" panose="020B0503020204020204" pitchFamily="34" charset="0"/>
                <a:ea typeface="幼圆" panose="02010509060101010101" pitchFamily="49" charset="-122"/>
              </a:defRPr>
            </a:lvl2pPr>
            <a:lvl3pPr marL="1143000" indent="-228600">
              <a:spcBef>
                <a:spcPct val="20000"/>
              </a:spcBef>
              <a:buClr>
                <a:schemeClr val="tx2"/>
              </a:buClr>
              <a:buFont typeface="Wingdings 2" panose="05020102010507070707" pitchFamily="18" charset="2"/>
              <a:buBlip>
                <a:blip r:embed="rId5"/>
              </a:buBlip>
              <a:defRPr sz="2800" b="1">
                <a:solidFill>
                  <a:schemeClr val="tx1"/>
                </a:solidFill>
                <a:latin typeface="Corbel" panose="020B0503020204020204" pitchFamily="34" charset="0"/>
                <a:ea typeface="幼圆" panose="02010509060101010101" pitchFamily="49" charset="-122"/>
              </a:defRPr>
            </a:lvl3pPr>
            <a:lvl4pPr marL="1600200" indent="-228600">
              <a:spcBef>
                <a:spcPct val="20000"/>
              </a:spcBef>
              <a:buClr>
                <a:schemeClr val="tx2"/>
              </a:buClr>
              <a:buFont typeface="Wingdings 2" panose="05020102010507070707" pitchFamily="18" charset="2"/>
              <a:buBlip>
                <a:blip r:embed="rId5"/>
              </a:buBlip>
              <a:defRPr sz="2400" b="1">
                <a:solidFill>
                  <a:schemeClr val="tx1"/>
                </a:solidFill>
                <a:latin typeface="Corbel" panose="020B0503020204020204" pitchFamily="34" charset="0"/>
                <a:ea typeface="幼圆" panose="02010509060101010101" pitchFamily="49" charset="-122"/>
              </a:defRPr>
            </a:lvl4pPr>
            <a:lvl5pPr marL="2057400" indent="-228600">
              <a:spcBef>
                <a:spcPct val="20000"/>
              </a:spcBef>
              <a:buClr>
                <a:schemeClr val="tx2"/>
              </a:buClr>
              <a:buFont typeface="Wingdings 2" panose="05020102010507070707" pitchFamily="18" charset="2"/>
              <a:buBlip>
                <a:blip r:embed="rId5"/>
              </a:buBlip>
              <a:defRPr sz="2400" b="1">
                <a:solidFill>
                  <a:schemeClr val="tx1"/>
                </a:solidFill>
                <a:latin typeface="Corbel" panose="020B0503020204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Font typeface="Wingdings 2" panose="05020102010507070707" pitchFamily="18" charset="2"/>
              <a:buBlip>
                <a:blip r:embed="rId5"/>
              </a:buBlip>
              <a:defRPr sz="2400" b="1">
                <a:solidFill>
                  <a:schemeClr val="tx1"/>
                </a:solidFill>
                <a:latin typeface="Corbel" panose="020B0503020204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Font typeface="Wingdings 2" panose="05020102010507070707" pitchFamily="18" charset="2"/>
              <a:buBlip>
                <a:blip r:embed="rId5"/>
              </a:buBlip>
              <a:defRPr sz="2400" b="1">
                <a:solidFill>
                  <a:schemeClr val="tx1"/>
                </a:solidFill>
                <a:latin typeface="Corbel" panose="020B0503020204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Font typeface="Wingdings 2" panose="05020102010507070707" pitchFamily="18" charset="2"/>
              <a:buBlip>
                <a:blip r:embed="rId5"/>
              </a:buBlip>
              <a:defRPr sz="2400" b="1">
                <a:solidFill>
                  <a:schemeClr val="tx1"/>
                </a:solidFill>
                <a:latin typeface="Corbel" panose="020B0503020204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Font typeface="Wingdings 2" panose="05020102010507070707" pitchFamily="18" charset="2"/>
              <a:buBlip>
                <a:blip r:embed="rId5"/>
              </a:buBlip>
              <a:defRPr sz="2400" b="1">
                <a:solidFill>
                  <a:schemeClr val="tx1"/>
                </a:solidFill>
                <a:latin typeface="Corbel" panose="020B0503020204020204" pitchFamily="34" charset="0"/>
                <a:ea typeface="幼圆" panose="02010509060101010101" pitchFamily="49" charset="-122"/>
              </a:defRPr>
            </a:lvl9pPr>
          </a:lstStyle>
          <a:p>
            <a:pPr>
              <a:buClrTx/>
              <a:buFontTx/>
              <a:buNone/>
            </a:pPr>
            <a:r>
              <a:rPr lang="en-US" altLang="zh-CN" sz="2000" dirty="0">
                <a:solidFill>
                  <a:schemeClr val="tx1"/>
                </a:solidFill>
                <a:latin typeface="Consolas" panose="020B0609020204030204" pitchFamily="49" charset="0"/>
              </a:rPr>
              <a:t>void </a:t>
            </a:r>
            <a:r>
              <a:rPr lang="en-US" altLang="zh-CN" sz="2000" dirty="0" err="1">
                <a:solidFill>
                  <a:schemeClr val="tx1"/>
                </a:solidFill>
                <a:latin typeface="Consolas" panose="020B0609020204030204" pitchFamily="49" charset="0"/>
              </a:rPr>
              <a:t>RemoteControl</a:t>
            </a:r>
            <a:r>
              <a:rPr lang="en-US" altLang="zh-CN" sz="2000" dirty="0">
                <a:solidFill>
                  <a:schemeClr val="tx1"/>
                </a:solidFill>
                <a:latin typeface="Consolas" panose="020B0609020204030204" pitchFamily="49" charset="0"/>
              </a:rPr>
              <a:t>::Button1()</a:t>
            </a:r>
          </a:p>
          <a:p>
            <a:pPr>
              <a:buClrTx/>
              <a:buFontTx/>
              <a:buNone/>
            </a:pPr>
            <a:r>
              <a:rPr lang="en-US" altLang="zh-CN" sz="2000" dirty="0">
                <a:solidFill>
                  <a:schemeClr val="tx1"/>
                </a:solidFill>
                <a:latin typeface="Consolas" panose="020B0609020204030204" pitchFamily="49" charset="0"/>
              </a:rPr>
              <a:t>{</a:t>
            </a:r>
          </a:p>
          <a:p>
            <a:pPr>
              <a:buClrTx/>
              <a:buFontTx/>
              <a:buNone/>
            </a:pPr>
            <a:r>
              <a:rPr lang="en-US" altLang="zh-CN" sz="2000" dirty="0">
                <a:solidFill>
                  <a:schemeClr val="tx1"/>
                </a:solidFill>
                <a:latin typeface="Consolas" panose="020B0609020204030204" pitchFamily="49" charset="0"/>
              </a:rPr>
              <a:t>	</a:t>
            </a:r>
            <a:r>
              <a:rPr lang="en-US" altLang="zh-CN" sz="2000" dirty="0" err="1">
                <a:solidFill>
                  <a:schemeClr val="tx1"/>
                </a:solidFill>
                <a:latin typeface="Consolas" panose="020B0609020204030204" pitchFamily="49" charset="0"/>
              </a:rPr>
              <a:t>tv</a:t>
            </a:r>
            <a:r>
              <a:rPr lang="en-US" altLang="zh-CN" sz="2000" dirty="0">
                <a:solidFill>
                  <a:schemeClr val="tx1"/>
                </a:solidFill>
                <a:latin typeface="Consolas" panose="020B0609020204030204" pitchFamily="49" charset="0"/>
              </a:rPr>
              <a:t>-&gt;On();</a:t>
            </a:r>
          </a:p>
          <a:p>
            <a:pPr>
              <a:buClrTx/>
              <a:buFontTx/>
              <a:buNone/>
            </a:pPr>
            <a:r>
              <a:rPr lang="en-US" altLang="zh-CN" sz="2000" dirty="0">
                <a:solidFill>
                  <a:schemeClr val="tx1"/>
                </a:solidFill>
                <a:latin typeface="Consolas" panose="020B0609020204030204" pitchFamily="49" charset="0"/>
              </a:rPr>
              <a:t>}</a:t>
            </a:r>
          </a:p>
        </p:txBody>
      </p:sp>
      <p:sp>
        <p:nvSpPr>
          <p:cNvPr id="8" name="圆角矩形标注 7"/>
          <p:cNvSpPr/>
          <p:nvPr/>
        </p:nvSpPr>
        <p:spPr bwMode="auto">
          <a:xfrm>
            <a:off x="4956468" y="3501019"/>
            <a:ext cx="2088537" cy="1728444"/>
          </a:xfrm>
          <a:prstGeom prst="wedgeRoundRectCallout">
            <a:avLst>
              <a:gd name="adj1" fmla="val 2951"/>
              <a:gd name="adj2" fmla="val -75771"/>
              <a:gd name="adj3" fmla="val 16667"/>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56" tIns="45728" rIns="91456" bIns="45728" numCol="1" rtlCol="0" anchor="t" anchorCtr="0" compatLnSpc="1">
            <a:prstTxWarp prst="textNoShape">
              <a:avLst/>
            </a:prstTxWarp>
          </a:bodyPr>
          <a:lstStyle/>
          <a:p>
            <a:pPr defTabSz="914583" eaLnBrk="1" hangingPunct="1"/>
            <a:r>
              <a:rPr lang="zh-CN" altLang="en-US" dirty="0">
                <a:solidFill>
                  <a:schemeClr val="tx1"/>
                </a:solidFill>
                <a:latin typeface="Arial" panose="020B0604020202020204" pitchFamily="34" charset="0"/>
                <a:ea typeface="宋体" panose="02010600030101010101" pitchFamily="2" charset="-122"/>
              </a:rPr>
              <a:t>问题</a:t>
            </a:r>
            <a:r>
              <a:rPr lang="en-US" altLang="zh-CN" dirty="0">
                <a:solidFill>
                  <a:schemeClr val="tx1"/>
                </a:solidFill>
                <a:latin typeface="Arial" panose="020B0604020202020204" pitchFamily="34" charset="0"/>
                <a:ea typeface="宋体" panose="02010600030101010101" pitchFamily="2" charset="-122"/>
              </a:rPr>
              <a:t>1</a:t>
            </a:r>
            <a:r>
              <a:rPr lang="zh-CN" altLang="en-US" dirty="0">
                <a:solidFill>
                  <a:schemeClr val="tx1"/>
                </a:solidFill>
                <a:latin typeface="Arial" panose="020B0604020202020204" pitchFamily="34" charset="0"/>
                <a:ea typeface="宋体" panose="02010600030101010101" pitchFamily="2" charset="-122"/>
              </a:rPr>
              <a:t>：</a:t>
            </a:r>
            <a:endParaRPr lang="en-US" altLang="zh-CN" dirty="0">
              <a:solidFill>
                <a:schemeClr val="tx1"/>
              </a:solidFill>
              <a:latin typeface="Arial" panose="020B0604020202020204" pitchFamily="34" charset="0"/>
              <a:ea typeface="宋体" panose="02010600030101010101" pitchFamily="2" charset="-122"/>
            </a:endParaRPr>
          </a:p>
          <a:p>
            <a:pPr defTabSz="914583" eaLnBrk="1" hangingPunct="1"/>
            <a:r>
              <a:rPr lang="en-US" altLang="zh-CN" dirty="0" smtClean="0"/>
              <a:t>TV</a:t>
            </a:r>
            <a:r>
              <a:rPr lang="zh-CN" altLang="en-US" dirty="0" smtClean="0"/>
              <a:t>* </a:t>
            </a:r>
            <a:r>
              <a:rPr lang="en-US" altLang="zh-CN" dirty="0" err="1" smtClean="0"/>
              <a:t>tv</a:t>
            </a:r>
            <a:r>
              <a:rPr lang="en-US" altLang="zh-CN" dirty="0" smtClean="0"/>
              <a:t>;</a:t>
            </a:r>
          </a:p>
          <a:p>
            <a:pPr defTabSz="914583" eaLnBrk="1" hangingPunct="1"/>
            <a:r>
              <a:rPr lang="zh-CN" altLang="en-US" dirty="0">
                <a:solidFill>
                  <a:schemeClr val="tx1"/>
                </a:solidFill>
                <a:latin typeface="Arial" panose="020B0604020202020204" pitchFamily="34" charset="0"/>
                <a:ea typeface="宋体" panose="02010600030101010101" pitchFamily="2" charset="-122"/>
              </a:rPr>
              <a:t>没有“针对接口编程”和低层模块耦合紧密</a:t>
            </a:r>
          </a:p>
        </p:txBody>
      </p:sp>
      <p:sp>
        <p:nvSpPr>
          <p:cNvPr id="9" name="圆角矩形标注 8"/>
          <p:cNvSpPr/>
          <p:nvPr/>
        </p:nvSpPr>
        <p:spPr bwMode="auto">
          <a:xfrm>
            <a:off x="7077347" y="3501019"/>
            <a:ext cx="2088537" cy="1728444"/>
          </a:xfrm>
          <a:prstGeom prst="wedgeRoundRectCallout">
            <a:avLst>
              <a:gd name="adj1" fmla="val -59529"/>
              <a:gd name="adj2" fmla="val -72545"/>
              <a:gd name="adj3" fmla="val 16667"/>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56" tIns="45728" rIns="91456" bIns="45728" numCol="1" rtlCol="0" anchor="t" anchorCtr="0" compatLnSpc="1">
            <a:prstTxWarp prst="textNoShape">
              <a:avLst/>
            </a:prstTxWarp>
          </a:bodyPr>
          <a:lstStyle/>
          <a:p>
            <a:pPr defTabSz="914583" eaLnBrk="1" hangingPunct="1"/>
            <a:r>
              <a:rPr lang="zh-CN" altLang="en-US" dirty="0">
                <a:solidFill>
                  <a:schemeClr val="tx1"/>
                </a:solidFill>
                <a:latin typeface="Arial" panose="020B0604020202020204" pitchFamily="34" charset="0"/>
                <a:ea typeface="宋体" panose="02010600030101010101" pitchFamily="2" charset="-122"/>
              </a:rPr>
              <a:t>问题</a:t>
            </a:r>
            <a:r>
              <a:rPr lang="en-US" altLang="zh-CN" dirty="0">
                <a:solidFill>
                  <a:schemeClr val="tx1"/>
                </a:solidFill>
                <a:latin typeface="Arial" panose="020B0604020202020204" pitchFamily="34" charset="0"/>
                <a:ea typeface="宋体" panose="02010600030101010101" pitchFamily="2" charset="-122"/>
              </a:rPr>
              <a:t>2</a:t>
            </a:r>
            <a:r>
              <a:rPr lang="zh-CN" altLang="en-US" dirty="0">
                <a:solidFill>
                  <a:schemeClr val="tx1"/>
                </a:solidFill>
                <a:latin typeface="Arial" panose="020B0604020202020204" pitchFamily="34" charset="0"/>
                <a:ea typeface="宋体" panose="02010600030101010101" pitchFamily="2" charset="-122"/>
              </a:rPr>
              <a:t>：</a:t>
            </a:r>
            <a:endParaRPr lang="en-US" altLang="zh-CN" dirty="0">
              <a:solidFill>
                <a:schemeClr val="tx1"/>
              </a:solidFill>
              <a:latin typeface="Arial" panose="020B0604020202020204" pitchFamily="34" charset="0"/>
              <a:ea typeface="宋体" panose="02010600030101010101" pitchFamily="2" charset="-122"/>
            </a:endParaRPr>
          </a:p>
          <a:p>
            <a:pPr defTabSz="914583" eaLnBrk="1" hangingPunct="1"/>
            <a:r>
              <a:rPr lang="zh-CN" altLang="en-US" dirty="0">
                <a:solidFill>
                  <a:schemeClr val="tx1"/>
                </a:solidFill>
                <a:latin typeface="Arial" panose="020B0604020202020204" pitchFamily="34" charset="0"/>
                <a:ea typeface="宋体" panose="02010600030101010101" pitchFamily="2" charset="-122"/>
              </a:rPr>
              <a:t>如果使用</a:t>
            </a:r>
            <a:r>
              <a:rPr lang="en-US" altLang="zh-CN" dirty="0">
                <a:solidFill>
                  <a:schemeClr val="tx1"/>
                </a:solidFill>
                <a:latin typeface="Arial" panose="020B0604020202020204" pitchFamily="34" charset="0"/>
                <a:ea typeface="宋体" panose="02010600030101010101" pitchFamily="2" charset="-122"/>
              </a:rPr>
              <a:t>button1</a:t>
            </a:r>
            <a:r>
              <a:rPr lang="zh-CN" altLang="en-US" dirty="0">
                <a:solidFill>
                  <a:schemeClr val="tx1"/>
                </a:solidFill>
                <a:latin typeface="Arial" panose="020B0604020202020204" pitchFamily="34" charset="0"/>
                <a:ea typeface="宋体" panose="02010600030101010101" pitchFamily="2" charset="-122"/>
              </a:rPr>
              <a:t>实现关闭电视机功能则必须修改原有代码，不符合开闭原则</a:t>
            </a:r>
          </a:p>
        </p:txBody>
      </p:sp>
      <p:sp>
        <p:nvSpPr>
          <p:cNvPr id="10"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smtClean="0">
                <a:solidFill>
                  <a:schemeClr val="bg1"/>
                </a:solidFill>
              </a:rPr>
              <a:t>Command</a:t>
            </a:r>
            <a:r>
              <a:rPr lang="zh-CN" altLang="en-US" sz="2400" dirty="0" smtClean="0">
                <a:solidFill>
                  <a:schemeClr val="bg1"/>
                </a:solidFill>
              </a:rPr>
              <a:t>（命令）模式</a:t>
            </a:r>
            <a:endParaRPr lang="zh-CN" altLang="en-US" sz="2400" dirty="0">
              <a:solidFill>
                <a:schemeClr val="bg1"/>
              </a:solidFill>
            </a:endParaRPr>
          </a:p>
        </p:txBody>
      </p:sp>
      <p:cxnSp>
        <p:nvCxnSpPr>
          <p:cNvPr id="11"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263145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par>
                          <p:cTn id="33" fill="hold">
                            <p:stCondLst>
                              <p:cond delay="1000"/>
                            </p:stCondLst>
                            <p:childTnLst>
                              <p:par>
                                <p:cTn id="34" presetID="2" presetClass="entr" presetSubtype="8"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300" fill="hold"/>
                                        <p:tgtEl>
                                          <p:spTgt spid="12"/>
                                        </p:tgtEl>
                                        <p:attrNameLst>
                                          <p:attrName>ppt_x</p:attrName>
                                        </p:attrNameLst>
                                      </p:cBhvr>
                                      <p:tavLst>
                                        <p:tav tm="0">
                                          <p:val>
                                            <p:strVal val="0-#ppt_w/2"/>
                                          </p:val>
                                        </p:tav>
                                        <p:tav tm="100000">
                                          <p:val>
                                            <p:strVal val="#ppt_x"/>
                                          </p:val>
                                        </p:tav>
                                      </p:tavLst>
                                    </p:anim>
                                    <p:anim calcmode="lin" valueType="num">
                                      <p:cBhvr additive="base">
                                        <p:cTn id="37" dur="3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Command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66" y="1556519"/>
            <a:ext cx="4968520" cy="31688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3"/>
          <p:cNvSpPr txBox="1">
            <a:spLocks noChangeArrowheads="1"/>
          </p:cNvSpPr>
          <p:nvPr/>
        </p:nvSpPr>
        <p:spPr>
          <a:xfrm>
            <a:off x="5437017" y="803003"/>
            <a:ext cx="3456887" cy="3114512"/>
          </a:xfrm>
          <a:prstGeom prst="rect">
            <a:avLst/>
          </a:prstGeom>
        </p:spPr>
        <p:txBody>
          <a:bodyPr/>
          <a:lstStyle>
            <a:lvl1pPr marL="257175" indent="-257175" algn="l" rtl="0" eaLnBrk="0" fontAlgn="base" hangingPunct="0">
              <a:spcBef>
                <a:spcPct val="20000"/>
              </a:spcBef>
              <a:spcAft>
                <a:spcPct val="0"/>
              </a:spcAft>
              <a:buChar char="•"/>
              <a:defRPr sz="1500" kern="1200">
                <a:solidFill>
                  <a:srgbClr val="4D4948"/>
                </a:solidFill>
                <a:latin typeface="+mn-lt"/>
                <a:ea typeface="+mn-ea"/>
                <a:cs typeface="微软雅黑" panose="020B0503020204020204" pitchFamily="34" charset="-122"/>
              </a:defRPr>
            </a:lvl1pPr>
            <a:lvl2pPr marL="557213" indent="-214313" algn="l" rtl="0" eaLnBrk="0" fontAlgn="base" hangingPunct="0">
              <a:spcBef>
                <a:spcPct val="20000"/>
              </a:spcBef>
              <a:spcAft>
                <a:spcPct val="0"/>
              </a:spcAft>
              <a:buChar char="–"/>
              <a:defRPr sz="1500" kern="1200">
                <a:solidFill>
                  <a:srgbClr val="4D4948"/>
                </a:solidFill>
                <a:latin typeface="+mn-lt"/>
                <a:ea typeface="仿宋_GB2312" pitchFamily="1" charset="-122"/>
                <a:cs typeface="仿宋_GB2312"/>
              </a:defRPr>
            </a:lvl2pPr>
            <a:lvl3pPr marL="857250" indent="-171450" algn="l" rtl="0" eaLnBrk="0" fontAlgn="base" hangingPunct="0">
              <a:spcBef>
                <a:spcPct val="20000"/>
              </a:spcBef>
              <a:spcAft>
                <a:spcPct val="0"/>
              </a:spcAft>
              <a:buChar char="•"/>
              <a:defRPr kern="1200">
                <a:solidFill>
                  <a:schemeClr val="tx1"/>
                </a:solidFill>
                <a:latin typeface="+mn-lt"/>
                <a:ea typeface="宋体" panose="02010600030101010101" pitchFamily="2" charset="-122"/>
                <a:cs typeface="仿宋_GB2312"/>
              </a:defRPr>
            </a:lvl3pPr>
            <a:lvl4pPr marL="12001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4pPr>
            <a:lvl5pPr marL="15430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hangingPunct="1">
              <a:defRPr/>
            </a:pPr>
            <a:r>
              <a:rPr lang="zh-CN" altLang="en-US" sz="2400" dirty="0"/>
              <a:t>分析</a:t>
            </a:r>
          </a:p>
          <a:p>
            <a:pPr lvl="1" eaLnBrk="1" hangingPunct="1">
              <a:defRPr/>
            </a:pPr>
            <a:r>
              <a:rPr lang="zh-CN" altLang="en-US" sz="2400" dirty="0"/>
              <a:t>锦囊是对命令的封装</a:t>
            </a:r>
          </a:p>
          <a:p>
            <a:pPr lvl="1" eaLnBrk="1" hangingPunct="1">
              <a:defRPr/>
            </a:pPr>
            <a:r>
              <a:rPr lang="zh-CN" altLang="en-US" sz="2400" dirty="0"/>
              <a:t>诸葛亮是命令的设计者，他选择魏延作为命令的接收者</a:t>
            </a:r>
          </a:p>
          <a:p>
            <a:pPr lvl="1" eaLnBrk="1" hangingPunct="1">
              <a:defRPr/>
            </a:pPr>
            <a:r>
              <a:rPr lang="zh-CN" altLang="en-US" sz="2400" dirty="0"/>
              <a:t>杨仪和马岱是命令的调用者，他们依据实际情况决定何时调用、是否调用命令</a:t>
            </a:r>
          </a:p>
          <a:p>
            <a:pPr lvl="1" eaLnBrk="1" hangingPunct="1">
              <a:defRPr/>
            </a:pPr>
            <a:r>
              <a:rPr lang="zh-CN" altLang="en-US" sz="2400" dirty="0"/>
              <a:t>命令运行的结果就是使得命令的接收者魏延中计，并按照预谋落入陷阱</a:t>
            </a:r>
          </a:p>
        </p:txBody>
      </p:sp>
      <p:sp>
        <p:nvSpPr>
          <p:cNvPr id="5"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smtClean="0">
                <a:solidFill>
                  <a:schemeClr val="bg1"/>
                </a:solidFill>
              </a:rPr>
              <a:t>Command</a:t>
            </a:r>
            <a:r>
              <a:rPr lang="zh-CN" altLang="en-US" sz="2400" dirty="0" smtClean="0">
                <a:solidFill>
                  <a:schemeClr val="bg1"/>
                </a:solidFill>
              </a:rPr>
              <a:t>（命令）模式</a:t>
            </a:r>
            <a:endParaRPr lang="zh-CN" altLang="en-US" sz="2400" dirty="0">
              <a:solidFill>
                <a:schemeClr val="bg1"/>
              </a:solidFill>
            </a:endParaRPr>
          </a:p>
        </p:txBody>
      </p:sp>
      <p:cxnSp>
        <p:nvCxnSpPr>
          <p:cNvPr id="6"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60351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1000"/>
                            </p:stCondLst>
                            <p:childTnLst>
                              <p:par>
                                <p:cTn id="20" presetID="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300" fill="hold"/>
                                        <p:tgtEl>
                                          <p:spTgt spid="7"/>
                                        </p:tgtEl>
                                        <p:attrNameLst>
                                          <p:attrName>ppt_x</p:attrName>
                                        </p:attrNameLst>
                                      </p:cBhvr>
                                      <p:tavLst>
                                        <p:tav tm="0">
                                          <p:val>
                                            <p:strVal val="0-#ppt_w/2"/>
                                          </p:val>
                                        </p:tav>
                                        <p:tav tm="100000">
                                          <p:val>
                                            <p:strVal val="#ppt_x"/>
                                          </p:val>
                                        </p:tav>
                                      </p:tavLst>
                                    </p:anim>
                                    <p:anim calcmode="lin" valueType="num">
                                      <p:cBhvr additive="base">
                                        <p:cTn id="23" dur="3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36091" y="862821"/>
            <a:ext cx="2326682" cy="369396"/>
          </a:xfrm>
          <a:prstGeom prst="rect">
            <a:avLst/>
          </a:prstGeom>
        </p:spPr>
        <p:txBody>
          <a:bodyPr wrap="none">
            <a:spAutoFit/>
          </a:bodyPr>
          <a:lstStyle/>
          <a:p>
            <a:r>
              <a:rPr lang="en-US" altLang="zh-CN" dirty="0" smtClean="0"/>
              <a:t>Command(</a:t>
            </a:r>
            <a:r>
              <a:rPr lang="zh-CN" altLang="en-US" dirty="0" smtClean="0"/>
              <a:t>命令</a:t>
            </a:r>
            <a:r>
              <a:rPr lang="en-US" altLang="zh-CN" dirty="0" smtClean="0"/>
              <a:t>)</a:t>
            </a:r>
            <a:r>
              <a:rPr lang="zh-CN" altLang="en-US" dirty="0" smtClean="0"/>
              <a:t>模式</a:t>
            </a:r>
            <a:endParaRPr lang="zh-CN" altLang="en-US" dirty="0"/>
          </a:p>
        </p:txBody>
      </p:sp>
      <p:pic>
        <p:nvPicPr>
          <p:cNvPr id="4" name="Picture 2" descr="Comman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66" y="1412483"/>
            <a:ext cx="8750232" cy="251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a:xfrm>
            <a:off x="395721" y="3789093"/>
            <a:ext cx="8080190" cy="1951654"/>
          </a:xfrm>
          <a:prstGeom prst="rect">
            <a:avLst/>
          </a:prstGeom>
          <a:extLst>
            <a:ext uri="{AF507438-7753-43E0-B8FC-AC1667EBCBE1}">
              <a14:hiddenEffects xmlns:a14="http://schemas.microsoft.com/office/drawing/2010/main">
                <a:effectLst>
                  <a:outerShdw dist="12700" dir="5400000" algn="ctr" rotWithShape="0">
                    <a:schemeClr val="bg2">
                      <a:alpha val="50000"/>
                    </a:schemeClr>
                  </a:outerShdw>
                </a:effectLst>
              </a14:hiddenEffects>
            </a:ext>
          </a:extLst>
        </p:spPr>
        <p:txBody>
          <a:bodyPr/>
          <a:lstStyle>
            <a:lvl1pPr marL="257175" indent="-257175" algn="l" rtl="0" eaLnBrk="0" fontAlgn="base" hangingPunct="0">
              <a:spcBef>
                <a:spcPct val="20000"/>
              </a:spcBef>
              <a:spcAft>
                <a:spcPct val="0"/>
              </a:spcAft>
              <a:buChar char="•"/>
              <a:defRPr sz="1500" kern="1200">
                <a:solidFill>
                  <a:srgbClr val="4D4948"/>
                </a:solidFill>
                <a:latin typeface="+mn-lt"/>
                <a:ea typeface="+mn-ea"/>
                <a:cs typeface="微软雅黑" panose="020B0503020204020204" pitchFamily="34" charset="-122"/>
              </a:defRPr>
            </a:lvl1pPr>
            <a:lvl2pPr marL="557213" indent="-214313" algn="l" rtl="0" eaLnBrk="0" fontAlgn="base" hangingPunct="0">
              <a:spcBef>
                <a:spcPct val="20000"/>
              </a:spcBef>
              <a:spcAft>
                <a:spcPct val="0"/>
              </a:spcAft>
              <a:buChar char="–"/>
              <a:defRPr sz="1500" kern="1200">
                <a:solidFill>
                  <a:srgbClr val="4D4948"/>
                </a:solidFill>
                <a:latin typeface="+mn-lt"/>
                <a:ea typeface="仿宋_GB2312" pitchFamily="1" charset="-122"/>
                <a:cs typeface="仿宋_GB2312"/>
              </a:defRPr>
            </a:lvl2pPr>
            <a:lvl3pPr marL="857250" indent="-171450" algn="l" rtl="0" eaLnBrk="0" fontAlgn="base" hangingPunct="0">
              <a:spcBef>
                <a:spcPct val="20000"/>
              </a:spcBef>
              <a:spcAft>
                <a:spcPct val="0"/>
              </a:spcAft>
              <a:buChar char="•"/>
              <a:defRPr kern="1200">
                <a:solidFill>
                  <a:schemeClr val="tx1"/>
                </a:solidFill>
                <a:latin typeface="+mn-lt"/>
                <a:ea typeface="宋体" panose="02010600030101010101" pitchFamily="2" charset="-122"/>
                <a:cs typeface="仿宋_GB2312"/>
              </a:defRPr>
            </a:lvl3pPr>
            <a:lvl4pPr marL="12001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4pPr>
            <a:lvl5pPr marL="15430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hangingPunct="1">
              <a:defRPr/>
            </a:pPr>
            <a:r>
              <a:rPr lang="zh-CN" altLang="en-US" sz="2400" dirty="0">
                <a:solidFill>
                  <a:schemeClr val="tx1"/>
                </a:solidFill>
              </a:rPr>
              <a:t>命令</a:t>
            </a:r>
            <a:r>
              <a:rPr lang="en-US" altLang="zh-CN" sz="2400" dirty="0">
                <a:solidFill>
                  <a:schemeClr val="tx1"/>
                </a:solidFill>
              </a:rPr>
              <a:t>(Command)</a:t>
            </a:r>
            <a:r>
              <a:rPr lang="zh-CN" altLang="en-US" sz="2400" dirty="0">
                <a:solidFill>
                  <a:schemeClr val="tx1"/>
                </a:solidFill>
              </a:rPr>
              <a:t>：声明执行操作的接口</a:t>
            </a:r>
          </a:p>
          <a:p>
            <a:pPr eaLnBrk="1" hangingPunct="1">
              <a:defRPr/>
            </a:pPr>
            <a:r>
              <a:rPr lang="zh-CN" altLang="en-US" sz="2400" dirty="0">
                <a:solidFill>
                  <a:schemeClr val="tx1"/>
                </a:solidFill>
              </a:rPr>
              <a:t>具体命令</a:t>
            </a:r>
            <a:r>
              <a:rPr lang="en-US" altLang="zh-CN" sz="2400" dirty="0">
                <a:solidFill>
                  <a:schemeClr val="tx1"/>
                </a:solidFill>
              </a:rPr>
              <a:t>(Concrete Command)</a:t>
            </a:r>
            <a:r>
              <a:rPr lang="zh-CN" altLang="en-US" sz="2400" dirty="0">
                <a:solidFill>
                  <a:schemeClr val="tx1"/>
                </a:solidFill>
              </a:rPr>
              <a:t>：将一个接收者对象绑定于一个动作；调用接收者相应的操作，以实现 </a:t>
            </a:r>
            <a:r>
              <a:rPr lang="en-US" altLang="zh-CN" sz="2400" dirty="0">
                <a:solidFill>
                  <a:schemeClr val="tx1"/>
                </a:solidFill>
              </a:rPr>
              <a:t>Execute()</a:t>
            </a:r>
          </a:p>
          <a:p>
            <a:pPr eaLnBrk="1" hangingPunct="1">
              <a:defRPr/>
            </a:pPr>
            <a:r>
              <a:rPr lang="zh-CN" altLang="en-US" sz="2400" dirty="0">
                <a:solidFill>
                  <a:schemeClr val="tx1"/>
                </a:solidFill>
              </a:rPr>
              <a:t>客户</a:t>
            </a:r>
            <a:r>
              <a:rPr lang="en-US" altLang="zh-CN" sz="2400" dirty="0">
                <a:solidFill>
                  <a:schemeClr val="tx1"/>
                </a:solidFill>
              </a:rPr>
              <a:t>(Client)</a:t>
            </a:r>
            <a:r>
              <a:rPr lang="zh-CN" altLang="en-US" sz="2400" dirty="0">
                <a:solidFill>
                  <a:schemeClr val="tx1"/>
                </a:solidFill>
              </a:rPr>
              <a:t>：创建具体命令对象并设定它的接收者</a:t>
            </a:r>
          </a:p>
          <a:p>
            <a:pPr eaLnBrk="1" hangingPunct="1">
              <a:defRPr/>
            </a:pPr>
            <a:r>
              <a:rPr lang="zh-CN" altLang="en-US" sz="2400" dirty="0">
                <a:solidFill>
                  <a:schemeClr val="tx1"/>
                </a:solidFill>
              </a:rPr>
              <a:t>调用者</a:t>
            </a:r>
            <a:r>
              <a:rPr lang="en-US" altLang="zh-CN" sz="2400" dirty="0">
                <a:solidFill>
                  <a:schemeClr val="tx1"/>
                </a:solidFill>
              </a:rPr>
              <a:t>(Invoker)</a:t>
            </a:r>
            <a:r>
              <a:rPr lang="zh-CN" altLang="en-US" sz="2400" dirty="0">
                <a:solidFill>
                  <a:schemeClr val="tx1"/>
                </a:solidFill>
              </a:rPr>
              <a:t>：要求该命令执行这个请求</a:t>
            </a:r>
          </a:p>
          <a:p>
            <a:pPr eaLnBrk="1" hangingPunct="1">
              <a:defRPr/>
            </a:pPr>
            <a:r>
              <a:rPr lang="zh-CN" altLang="en-US" sz="2400" dirty="0">
                <a:solidFill>
                  <a:schemeClr val="tx1"/>
                </a:solidFill>
              </a:rPr>
              <a:t>接收者</a:t>
            </a:r>
            <a:r>
              <a:rPr lang="en-US" altLang="zh-CN" sz="2400" dirty="0">
                <a:solidFill>
                  <a:schemeClr val="tx1"/>
                </a:solidFill>
              </a:rPr>
              <a:t>(Receiver)</a:t>
            </a:r>
            <a:r>
              <a:rPr lang="zh-CN" altLang="en-US" sz="2400" dirty="0">
                <a:solidFill>
                  <a:schemeClr val="tx1"/>
                </a:solidFill>
              </a:rPr>
              <a:t>：知道如何实施与执行一个请求相关的操作，任何类都可以作为一个接收者</a:t>
            </a:r>
          </a:p>
        </p:txBody>
      </p:sp>
      <p:sp>
        <p:nvSpPr>
          <p:cNvPr id="6"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smtClean="0">
                <a:solidFill>
                  <a:schemeClr val="bg1"/>
                </a:solidFill>
              </a:rPr>
              <a:t>Command</a:t>
            </a:r>
            <a:r>
              <a:rPr lang="zh-CN" altLang="en-US" sz="2400" dirty="0" smtClean="0">
                <a:solidFill>
                  <a:schemeClr val="bg1"/>
                </a:solidFill>
              </a:rPr>
              <a:t>（命令）模式</a:t>
            </a:r>
            <a:endParaRPr lang="zh-CN" altLang="en-US" sz="2400" dirty="0">
              <a:solidFill>
                <a:schemeClr val="bg1"/>
              </a:solidFill>
            </a:endParaRPr>
          </a:p>
        </p:txBody>
      </p:sp>
      <p:cxnSp>
        <p:nvCxnSpPr>
          <p:cNvPr id="7"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273958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000"/>
                            </p:stCondLst>
                            <p:childTnLst>
                              <p:par>
                                <p:cTn id="20" presetID="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300" fill="hold"/>
                                        <p:tgtEl>
                                          <p:spTgt spid="8"/>
                                        </p:tgtEl>
                                        <p:attrNameLst>
                                          <p:attrName>ppt_x</p:attrName>
                                        </p:attrNameLst>
                                      </p:cBhvr>
                                      <p:tavLst>
                                        <p:tav tm="0">
                                          <p:val>
                                            <p:strVal val="0-#ppt_w/2"/>
                                          </p:val>
                                        </p:tav>
                                        <p:tav tm="100000">
                                          <p:val>
                                            <p:strVal val="#ppt_x"/>
                                          </p:val>
                                        </p:tav>
                                      </p:tavLst>
                                    </p:anim>
                                    <p:anim calcmode="lin" valueType="num">
                                      <p:cBhvr additive="base">
                                        <p:cTn id="23" dur="3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mman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66" y="1412483"/>
            <a:ext cx="8750232" cy="251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836091" y="862821"/>
            <a:ext cx="2326682" cy="369396"/>
          </a:xfrm>
          <a:prstGeom prst="rect">
            <a:avLst/>
          </a:prstGeom>
        </p:spPr>
        <p:txBody>
          <a:bodyPr wrap="none">
            <a:spAutoFit/>
          </a:bodyPr>
          <a:lstStyle/>
          <a:p>
            <a:r>
              <a:rPr lang="en-US" altLang="zh-CN" dirty="0" smtClean="0"/>
              <a:t>Command(</a:t>
            </a:r>
            <a:r>
              <a:rPr lang="zh-CN" altLang="en-US" dirty="0" smtClean="0"/>
              <a:t>命令</a:t>
            </a:r>
            <a:r>
              <a:rPr lang="en-US" altLang="zh-CN" dirty="0" smtClean="0"/>
              <a:t>)</a:t>
            </a:r>
            <a:r>
              <a:rPr lang="zh-CN" altLang="en-US" dirty="0" smtClean="0"/>
              <a:t>模式</a:t>
            </a:r>
            <a:endParaRPr lang="zh-CN" altLang="en-US" dirty="0"/>
          </a:p>
        </p:txBody>
      </p:sp>
      <p:sp>
        <p:nvSpPr>
          <p:cNvPr id="4" name="Rectangle 3"/>
          <p:cNvSpPr txBox="1">
            <a:spLocks noChangeArrowheads="1"/>
          </p:cNvSpPr>
          <p:nvPr/>
        </p:nvSpPr>
        <p:spPr>
          <a:xfrm>
            <a:off x="611777" y="3925976"/>
            <a:ext cx="8080190" cy="1591561"/>
          </a:xfrm>
          <a:prstGeom prst="rect">
            <a:avLst/>
          </a:prstGeom>
        </p:spPr>
        <p:txBody>
          <a:bodyPr/>
          <a:lstStyle>
            <a:lvl1pPr marL="257175" indent="-257175" algn="l" rtl="0" eaLnBrk="0" fontAlgn="base" hangingPunct="0">
              <a:spcBef>
                <a:spcPct val="20000"/>
              </a:spcBef>
              <a:spcAft>
                <a:spcPct val="0"/>
              </a:spcAft>
              <a:buChar char="•"/>
              <a:defRPr sz="1500" kern="1200">
                <a:solidFill>
                  <a:srgbClr val="4D4948"/>
                </a:solidFill>
                <a:latin typeface="+mn-lt"/>
                <a:ea typeface="+mn-ea"/>
                <a:cs typeface="微软雅黑" panose="020B0503020204020204" pitchFamily="34" charset="-122"/>
              </a:defRPr>
            </a:lvl1pPr>
            <a:lvl2pPr marL="557213" indent="-214313" algn="l" rtl="0" eaLnBrk="0" fontAlgn="base" hangingPunct="0">
              <a:spcBef>
                <a:spcPct val="20000"/>
              </a:spcBef>
              <a:spcAft>
                <a:spcPct val="0"/>
              </a:spcAft>
              <a:buChar char="–"/>
              <a:defRPr sz="1500" kern="1200">
                <a:solidFill>
                  <a:srgbClr val="4D4948"/>
                </a:solidFill>
                <a:latin typeface="+mn-lt"/>
                <a:ea typeface="仿宋_GB2312" pitchFamily="1" charset="-122"/>
                <a:cs typeface="仿宋_GB2312"/>
              </a:defRPr>
            </a:lvl2pPr>
            <a:lvl3pPr marL="857250" indent="-171450" algn="l" rtl="0" eaLnBrk="0" fontAlgn="base" hangingPunct="0">
              <a:spcBef>
                <a:spcPct val="20000"/>
              </a:spcBef>
              <a:spcAft>
                <a:spcPct val="0"/>
              </a:spcAft>
              <a:buChar char="•"/>
              <a:defRPr kern="1200">
                <a:solidFill>
                  <a:schemeClr val="tx1"/>
                </a:solidFill>
                <a:latin typeface="+mn-lt"/>
                <a:ea typeface="宋体" panose="02010600030101010101" pitchFamily="2" charset="-122"/>
                <a:cs typeface="仿宋_GB2312"/>
              </a:defRPr>
            </a:lvl3pPr>
            <a:lvl4pPr marL="12001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4pPr>
            <a:lvl5pPr marL="15430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hangingPunct="1">
              <a:defRPr/>
            </a:pPr>
            <a:r>
              <a:rPr lang="zh-CN" altLang="en-US" sz="2400" dirty="0"/>
              <a:t>效果</a:t>
            </a:r>
          </a:p>
          <a:p>
            <a:pPr lvl="1" eaLnBrk="1" hangingPunct="1">
              <a:defRPr/>
            </a:pPr>
            <a:r>
              <a:rPr lang="zh-CN" altLang="en-US" sz="2400" dirty="0"/>
              <a:t>可以很方便的增加新的命令</a:t>
            </a:r>
          </a:p>
          <a:p>
            <a:pPr lvl="1" eaLnBrk="1" hangingPunct="1">
              <a:defRPr/>
            </a:pPr>
            <a:r>
              <a:rPr lang="zh-CN" altLang="en-US" sz="2400" dirty="0"/>
              <a:t>将调用操作的对象</a:t>
            </a:r>
            <a:r>
              <a:rPr lang="en-US" altLang="zh-CN" sz="2400" dirty="0"/>
              <a:t>(Invoker)</a:t>
            </a:r>
            <a:r>
              <a:rPr lang="zh-CN" altLang="en-US" sz="2400" dirty="0"/>
              <a:t>与知道如何实现该操作的对象</a:t>
            </a:r>
            <a:r>
              <a:rPr lang="en-US" altLang="zh-CN" sz="2400" dirty="0"/>
              <a:t>(Receiver)</a:t>
            </a:r>
            <a:r>
              <a:rPr lang="zh-CN" altLang="en-US" sz="2400" dirty="0"/>
              <a:t>解耦</a:t>
            </a:r>
          </a:p>
          <a:p>
            <a:pPr lvl="1" eaLnBrk="1" hangingPunct="1">
              <a:defRPr/>
            </a:pPr>
            <a:r>
              <a:rPr lang="zh-CN" altLang="en-US" sz="2400" dirty="0">
                <a:solidFill>
                  <a:schemeClr val="tx1"/>
                </a:solidFill>
              </a:rPr>
              <a:t>将命令装配成对象，容易实现</a:t>
            </a:r>
            <a:r>
              <a:rPr lang="en-US" altLang="zh-CN" sz="2400" dirty="0">
                <a:solidFill>
                  <a:schemeClr val="tx1"/>
                </a:solidFill>
              </a:rPr>
              <a:t>Undo/Redo</a:t>
            </a:r>
            <a:r>
              <a:rPr lang="zh-CN" altLang="en-US" sz="2400" dirty="0">
                <a:solidFill>
                  <a:schemeClr val="tx1"/>
                </a:solidFill>
              </a:rPr>
              <a:t>和日志功能</a:t>
            </a:r>
          </a:p>
          <a:p>
            <a:pPr lvl="1" eaLnBrk="1" hangingPunct="1">
              <a:defRPr/>
            </a:pPr>
            <a:r>
              <a:rPr lang="zh-CN" altLang="en-US" sz="2400" dirty="0">
                <a:solidFill>
                  <a:schemeClr val="tx1"/>
                </a:solidFill>
              </a:rPr>
              <a:t>可以实现事务管理：把多个命令合成为一个，相当于宏命令</a:t>
            </a:r>
          </a:p>
        </p:txBody>
      </p:sp>
      <p:sp>
        <p:nvSpPr>
          <p:cNvPr id="5"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smtClean="0">
                <a:solidFill>
                  <a:schemeClr val="bg1"/>
                </a:solidFill>
              </a:rPr>
              <a:t>Command</a:t>
            </a:r>
            <a:r>
              <a:rPr lang="zh-CN" altLang="en-US" sz="2400" dirty="0" smtClean="0">
                <a:solidFill>
                  <a:schemeClr val="bg1"/>
                </a:solidFill>
              </a:rPr>
              <a:t>（命令）模式</a:t>
            </a:r>
            <a:endParaRPr lang="zh-CN" altLang="en-US" sz="2400" dirty="0">
              <a:solidFill>
                <a:schemeClr val="bg1"/>
              </a:solidFill>
            </a:endParaRPr>
          </a:p>
        </p:txBody>
      </p:sp>
      <p:cxnSp>
        <p:nvCxnSpPr>
          <p:cNvPr id="6"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341769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300" fill="hold"/>
                                        <p:tgtEl>
                                          <p:spTgt spid="7"/>
                                        </p:tgtEl>
                                        <p:attrNameLst>
                                          <p:attrName>ppt_x</p:attrName>
                                        </p:attrNameLst>
                                      </p:cBhvr>
                                      <p:tavLst>
                                        <p:tav tm="0">
                                          <p:val>
                                            <p:strVal val="0-#ppt_w/2"/>
                                          </p:val>
                                        </p:tav>
                                        <p:tav tm="100000">
                                          <p:val>
                                            <p:strVal val="#ppt_x"/>
                                          </p:val>
                                        </p:tav>
                                      </p:tavLst>
                                    </p:anim>
                                    <p:anim calcmode="lin" valueType="num">
                                      <p:cBhvr additive="base">
                                        <p:cTn id="17" dur="3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36091" y="862821"/>
            <a:ext cx="2326682" cy="369396"/>
          </a:xfrm>
          <a:prstGeom prst="rect">
            <a:avLst/>
          </a:prstGeom>
        </p:spPr>
        <p:txBody>
          <a:bodyPr wrap="none">
            <a:spAutoFit/>
          </a:bodyPr>
          <a:lstStyle/>
          <a:p>
            <a:r>
              <a:rPr lang="en-US" altLang="zh-CN" dirty="0" smtClean="0"/>
              <a:t>Command(</a:t>
            </a:r>
            <a:r>
              <a:rPr lang="zh-CN" altLang="en-US" dirty="0" smtClean="0"/>
              <a:t>命令</a:t>
            </a:r>
            <a:r>
              <a:rPr lang="en-US" altLang="zh-CN" dirty="0" smtClean="0"/>
              <a:t>)</a:t>
            </a:r>
            <a:r>
              <a:rPr lang="zh-CN" altLang="en-US" dirty="0" smtClean="0"/>
              <a:t>模式</a:t>
            </a:r>
            <a:endParaRPr lang="zh-CN" altLang="en-US" dirty="0"/>
          </a:p>
        </p:txBody>
      </p:sp>
      <p:pic>
        <p:nvPicPr>
          <p:cNvPr id="3" name="Picture 5"/>
          <p:cNvPicPr>
            <a:picLocks noChangeAspect="1" noChangeArrowheads="1"/>
          </p:cNvPicPr>
          <p:nvPr/>
        </p:nvPicPr>
        <p:blipFill>
          <a:blip r:embed="rId2">
            <a:extLst>
              <a:ext uri="{28A0092B-C50C-407E-A947-70E740481C1C}">
                <a14:useLocalDpi xmlns:a14="http://schemas.microsoft.com/office/drawing/2010/main" val="0"/>
              </a:ext>
            </a:extLst>
          </a:blip>
          <a:srcRect l="3500" t="2548" r="3172" b="4759"/>
          <a:stretch>
            <a:fillRect/>
          </a:stretch>
        </p:blipFill>
        <p:spPr bwMode="auto">
          <a:xfrm>
            <a:off x="539759" y="1962144"/>
            <a:ext cx="5451809" cy="34475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文本框 3"/>
          <p:cNvSpPr txBox="1"/>
          <p:nvPr/>
        </p:nvSpPr>
        <p:spPr>
          <a:xfrm>
            <a:off x="1043888" y="1412482"/>
            <a:ext cx="7127272" cy="461665"/>
          </a:xfrm>
          <a:prstGeom prst="rect">
            <a:avLst/>
          </a:prstGeom>
          <a:noFill/>
        </p:spPr>
        <p:txBody>
          <a:bodyPr wrap="none" rtlCol="0">
            <a:spAutoFit/>
          </a:bodyPr>
          <a:lstStyle/>
          <a:p>
            <a:r>
              <a:rPr lang="zh-CN" altLang="en-US" sz="2400" dirty="0" smtClean="0"/>
              <a:t>思考：将命令模式运用到遥控器问题上，如何设计</a:t>
            </a:r>
            <a:r>
              <a:rPr lang="en-US" altLang="zh-CN" sz="2400" dirty="0" smtClean="0"/>
              <a:t>?</a:t>
            </a:r>
            <a:endParaRPr lang="zh-CN" altLang="en-US" sz="2400" dirty="0"/>
          </a:p>
        </p:txBody>
      </p:sp>
      <p:sp>
        <p:nvSpPr>
          <p:cNvPr id="5" name="Rectangle 3"/>
          <p:cNvSpPr txBox="1">
            <a:spLocks noChangeArrowheads="1"/>
          </p:cNvSpPr>
          <p:nvPr/>
        </p:nvSpPr>
        <p:spPr>
          <a:xfrm>
            <a:off x="6048792" y="1962144"/>
            <a:ext cx="3096796" cy="1396791"/>
          </a:xfrm>
          <a:prstGeom prst="rect">
            <a:avLst/>
          </a:prstGeom>
        </p:spPr>
        <p:txBody>
          <a:bodyPr/>
          <a:lstStyle>
            <a:lvl1pPr marL="257175" indent="-257175" algn="l" rtl="0" eaLnBrk="0" fontAlgn="base" hangingPunct="0">
              <a:spcBef>
                <a:spcPct val="20000"/>
              </a:spcBef>
              <a:spcAft>
                <a:spcPct val="0"/>
              </a:spcAft>
              <a:buChar char="•"/>
              <a:defRPr sz="1500" kern="1200">
                <a:solidFill>
                  <a:srgbClr val="4D4948"/>
                </a:solidFill>
                <a:latin typeface="+mn-lt"/>
                <a:ea typeface="+mn-ea"/>
                <a:cs typeface="微软雅黑" panose="020B0503020204020204" pitchFamily="34" charset="-122"/>
              </a:defRPr>
            </a:lvl1pPr>
            <a:lvl2pPr marL="557213" indent="-214313" algn="l" rtl="0" eaLnBrk="0" fontAlgn="base" hangingPunct="0">
              <a:spcBef>
                <a:spcPct val="20000"/>
              </a:spcBef>
              <a:spcAft>
                <a:spcPct val="0"/>
              </a:spcAft>
              <a:buChar char="–"/>
              <a:defRPr sz="1500" kern="1200">
                <a:solidFill>
                  <a:srgbClr val="4D4948"/>
                </a:solidFill>
                <a:latin typeface="+mn-lt"/>
                <a:ea typeface="仿宋_GB2312" pitchFamily="1" charset="-122"/>
                <a:cs typeface="仿宋_GB2312"/>
              </a:defRPr>
            </a:lvl2pPr>
            <a:lvl3pPr marL="857250" indent="-171450" algn="l" rtl="0" eaLnBrk="0" fontAlgn="base" hangingPunct="0">
              <a:spcBef>
                <a:spcPct val="20000"/>
              </a:spcBef>
              <a:spcAft>
                <a:spcPct val="0"/>
              </a:spcAft>
              <a:buChar char="•"/>
              <a:defRPr kern="1200">
                <a:solidFill>
                  <a:schemeClr val="tx1"/>
                </a:solidFill>
                <a:latin typeface="+mn-lt"/>
                <a:ea typeface="宋体" panose="02010600030101010101" pitchFamily="2" charset="-122"/>
                <a:cs typeface="仿宋_GB2312"/>
              </a:defRPr>
            </a:lvl3pPr>
            <a:lvl4pPr marL="12001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4pPr>
            <a:lvl5pPr marL="15430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hangingPunct="1">
              <a:defRPr/>
            </a:pPr>
            <a:r>
              <a:rPr lang="zh-CN" altLang="en-US" sz="2400" dirty="0"/>
              <a:t>效果</a:t>
            </a:r>
          </a:p>
          <a:p>
            <a:pPr lvl="1" eaLnBrk="1" hangingPunct="1">
              <a:defRPr/>
            </a:pPr>
            <a:r>
              <a:rPr lang="zh-CN" altLang="en-US" sz="2400" dirty="0"/>
              <a:t>命令的调用者遥控器和执行者电视机等设备完全解耦</a:t>
            </a:r>
          </a:p>
          <a:p>
            <a:pPr lvl="1" eaLnBrk="1" hangingPunct="1">
              <a:defRPr/>
            </a:pPr>
            <a:r>
              <a:rPr lang="zh-CN" altLang="en-US" sz="2400" dirty="0"/>
              <a:t>用户可以动态设置遥控器按钮的功能</a:t>
            </a:r>
          </a:p>
          <a:p>
            <a:pPr lvl="1" eaLnBrk="1" hangingPunct="1">
              <a:defRPr/>
            </a:pPr>
            <a:r>
              <a:rPr lang="zh-CN" altLang="en-US" sz="2400" dirty="0"/>
              <a:t>这一切都不需要修改遥控器代码</a:t>
            </a:r>
          </a:p>
          <a:p>
            <a:pPr lvl="1" eaLnBrk="1" hangingPunct="1">
              <a:defRPr/>
            </a:pPr>
            <a:r>
              <a:rPr lang="zh-CN" altLang="en-US" sz="2400" dirty="0"/>
              <a:t>做到了松散耦合，遵循了“开</a:t>
            </a:r>
            <a:r>
              <a:rPr lang="en-US" altLang="zh-CN" sz="2400" dirty="0"/>
              <a:t>-</a:t>
            </a:r>
            <a:r>
              <a:rPr lang="zh-CN" altLang="en-US" sz="2400" dirty="0"/>
              <a:t>闭”原则</a:t>
            </a:r>
          </a:p>
        </p:txBody>
      </p:sp>
      <p:sp>
        <p:nvSpPr>
          <p:cNvPr id="6"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smtClean="0">
                <a:solidFill>
                  <a:schemeClr val="bg1"/>
                </a:solidFill>
              </a:rPr>
              <a:t>Command</a:t>
            </a:r>
            <a:r>
              <a:rPr lang="zh-CN" altLang="en-US" sz="2400" dirty="0" smtClean="0">
                <a:solidFill>
                  <a:schemeClr val="bg1"/>
                </a:solidFill>
              </a:rPr>
              <a:t>（命令）模式</a:t>
            </a:r>
            <a:endParaRPr lang="zh-CN" altLang="en-US" sz="2400" dirty="0">
              <a:solidFill>
                <a:schemeClr val="bg1"/>
              </a:solidFill>
            </a:endParaRPr>
          </a:p>
        </p:txBody>
      </p:sp>
      <p:cxnSp>
        <p:nvCxnSpPr>
          <p:cNvPr id="7"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304012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1000"/>
                            </p:stCondLst>
                            <p:childTnLst>
                              <p:par>
                                <p:cTn id="24" presetID="2" presetClass="entr" presetSubtype="8"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300" fill="hold"/>
                                        <p:tgtEl>
                                          <p:spTgt spid="8"/>
                                        </p:tgtEl>
                                        <p:attrNameLst>
                                          <p:attrName>ppt_x</p:attrName>
                                        </p:attrNameLst>
                                      </p:cBhvr>
                                      <p:tavLst>
                                        <p:tav tm="0">
                                          <p:val>
                                            <p:strVal val="0-#ppt_w/2"/>
                                          </p:val>
                                        </p:tav>
                                        <p:tav tm="100000">
                                          <p:val>
                                            <p:strVal val="#ppt_x"/>
                                          </p:val>
                                        </p:tav>
                                      </p:tavLst>
                                    </p:anim>
                                    <p:anim calcmode="lin" valueType="num">
                                      <p:cBhvr additive="base">
                                        <p:cTn id="27" dur="3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Oval 5"/>
          <p:cNvSpPr>
            <a:spLocks noChangeArrowheads="1"/>
          </p:cNvSpPr>
          <p:nvPr/>
        </p:nvSpPr>
        <p:spPr bwMode="auto">
          <a:xfrm>
            <a:off x="3446463" y="1339850"/>
            <a:ext cx="2255837" cy="2265363"/>
          </a:xfrm>
          <a:prstGeom prst="ellipse">
            <a:avLst/>
          </a:prstGeom>
          <a:solidFill>
            <a:srgbClr val="4E4B4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5363" name="Freeform 8"/>
          <p:cNvSpPr>
            <a:spLocks/>
          </p:cNvSpPr>
          <p:nvPr/>
        </p:nvSpPr>
        <p:spPr bwMode="auto">
          <a:xfrm>
            <a:off x="3335338" y="2462213"/>
            <a:ext cx="2478087" cy="1254125"/>
          </a:xfrm>
          <a:custGeom>
            <a:avLst/>
            <a:gdLst>
              <a:gd name="T0" fmla="*/ 1549562246 w 3963"/>
              <a:gd name="T1" fmla="*/ 0 h 1997"/>
              <a:gd name="T2" fmla="*/ 1549562246 w 3963"/>
              <a:gd name="T3" fmla="*/ 6310189 h 1997"/>
              <a:gd name="T4" fmla="*/ 774976531 w 3963"/>
              <a:gd name="T5" fmla="*/ 787596152 h 1997"/>
              <a:gd name="T6" fmla="*/ 0 w 3963"/>
              <a:gd name="T7" fmla="*/ 6310189 h 19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64" name="Oval 9"/>
          <p:cNvSpPr>
            <a:spLocks noChangeArrowheads="1"/>
          </p:cNvSpPr>
          <p:nvPr/>
        </p:nvSpPr>
        <p:spPr bwMode="auto">
          <a:xfrm>
            <a:off x="5743575" y="2379663"/>
            <a:ext cx="139700"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5365" name="Oval 10"/>
          <p:cNvSpPr>
            <a:spLocks noChangeArrowheads="1"/>
          </p:cNvSpPr>
          <p:nvPr/>
        </p:nvSpPr>
        <p:spPr bwMode="auto">
          <a:xfrm>
            <a:off x="3263900" y="2379663"/>
            <a:ext cx="138113"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5366" name="TextBox 13"/>
          <p:cNvSpPr txBox="1">
            <a:spLocks noChangeArrowheads="1"/>
          </p:cNvSpPr>
          <p:nvPr/>
        </p:nvSpPr>
        <p:spPr bwMode="auto">
          <a:xfrm>
            <a:off x="3767138" y="1592263"/>
            <a:ext cx="161131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0" dirty="0" smtClean="0">
                <a:solidFill>
                  <a:srgbClr val="F8F8F8"/>
                </a:solidFill>
                <a:ea typeface="宋体" panose="02010600030101010101" pitchFamily="2" charset="-122"/>
              </a:rPr>
              <a:t>03</a:t>
            </a:r>
            <a:endParaRPr lang="zh-CN" altLang="en-US" sz="10000" dirty="0">
              <a:solidFill>
                <a:srgbClr val="F8F8F8"/>
              </a:solidFill>
              <a:ea typeface="宋体" panose="02010600030101010101" pitchFamily="2" charset="-122"/>
            </a:endParaRPr>
          </a:p>
        </p:txBody>
      </p:sp>
      <p:cxnSp>
        <p:nvCxnSpPr>
          <p:cNvPr id="15367" name="直接连接符 15"/>
          <p:cNvCxnSpPr>
            <a:cxnSpLocks noChangeShapeType="1"/>
          </p:cNvCxnSpPr>
          <p:nvPr/>
        </p:nvCxnSpPr>
        <p:spPr bwMode="auto">
          <a:xfrm>
            <a:off x="1620838" y="4111625"/>
            <a:ext cx="590391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68" name="TextBox 17"/>
          <p:cNvSpPr txBox="1">
            <a:spLocks noChangeArrowheads="1"/>
          </p:cNvSpPr>
          <p:nvPr/>
        </p:nvSpPr>
        <p:spPr bwMode="auto">
          <a:xfrm>
            <a:off x="2412554" y="4226159"/>
            <a:ext cx="63401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dirty="0">
                <a:solidFill>
                  <a:srgbClr val="C00000"/>
                </a:solidFill>
                <a:latin typeface="微软雅黑" panose="020B0503020204020204" pitchFamily="34" charset="-122"/>
              </a:rPr>
              <a:t>实践层面进行架构分析与设计方法</a:t>
            </a:r>
          </a:p>
        </p:txBody>
      </p:sp>
    </p:spTree>
    <p:extLst>
      <p:ext uri="{BB962C8B-B14F-4D97-AF65-F5344CB8AC3E}">
        <p14:creationId xmlns:p14="http://schemas.microsoft.com/office/powerpoint/2010/main" val="1680214886"/>
      </p:ext>
    </p:extLst>
  </p:cSld>
  <p:clrMapOvr>
    <a:masterClrMapping/>
  </p:clrMapOvr>
  <p:transition spd="slow" advTm="10224">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wheel(1)">
                                      <p:cBhvr>
                                        <p:cTn id="7" dur="2000"/>
                                        <p:tgtEl>
                                          <p:spTgt spid="15362"/>
                                        </p:tgtEl>
                                      </p:cBhvr>
                                    </p:animEffect>
                                  </p:childTnLst>
                                </p:cTn>
                              </p:par>
                            </p:childTnLst>
                          </p:cTn>
                        </p:par>
                        <p:par>
                          <p:cTn id="8" fill="hold" nodeType="afterGroup">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15366"/>
                                        </p:tgtEl>
                                        <p:attrNameLst>
                                          <p:attrName>style.visibility</p:attrName>
                                        </p:attrNameLst>
                                      </p:cBhvr>
                                      <p:to>
                                        <p:strVal val="visible"/>
                                      </p:to>
                                    </p:set>
                                    <p:anim calcmode="lin" valueType="num">
                                      <p:cBhvr>
                                        <p:cTn id="11" dur="500" fill="hold"/>
                                        <p:tgtEl>
                                          <p:spTgt spid="15366"/>
                                        </p:tgtEl>
                                        <p:attrNameLst>
                                          <p:attrName>ppt_w</p:attrName>
                                        </p:attrNameLst>
                                      </p:cBhvr>
                                      <p:tavLst>
                                        <p:tav tm="0">
                                          <p:val>
                                            <p:fltVal val="0"/>
                                          </p:val>
                                        </p:tav>
                                        <p:tav tm="100000">
                                          <p:val>
                                            <p:strVal val="#ppt_w"/>
                                          </p:val>
                                        </p:tav>
                                      </p:tavLst>
                                    </p:anim>
                                    <p:anim calcmode="lin" valueType="num">
                                      <p:cBhvr>
                                        <p:cTn id="12" dur="500" fill="hold"/>
                                        <p:tgtEl>
                                          <p:spTgt spid="15366"/>
                                        </p:tgtEl>
                                        <p:attrNameLst>
                                          <p:attrName>ppt_h</p:attrName>
                                        </p:attrNameLst>
                                      </p:cBhvr>
                                      <p:tavLst>
                                        <p:tav tm="0">
                                          <p:val>
                                            <p:fltVal val="0"/>
                                          </p:val>
                                        </p:tav>
                                        <p:tav tm="100000">
                                          <p:val>
                                            <p:strVal val="#ppt_h"/>
                                          </p:val>
                                        </p:tav>
                                      </p:tavLst>
                                    </p:anim>
                                    <p:anim calcmode="lin" valueType="num">
                                      <p:cBhvr>
                                        <p:cTn id="13" dur="500" fill="hold"/>
                                        <p:tgtEl>
                                          <p:spTgt spid="15366"/>
                                        </p:tgtEl>
                                        <p:attrNameLst>
                                          <p:attrName>style.rotation</p:attrName>
                                        </p:attrNameLst>
                                      </p:cBhvr>
                                      <p:tavLst>
                                        <p:tav tm="0">
                                          <p:val>
                                            <p:fltVal val="90"/>
                                          </p:val>
                                        </p:tav>
                                        <p:tav tm="100000">
                                          <p:val>
                                            <p:fltVal val="0"/>
                                          </p:val>
                                        </p:tav>
                                      </p:tavLst>
                                    </p:anim>
                                    <p:animEffect transition="in" filter="fade">
                                      <p:cBhvr>
                                        <p:cTn id="14" dur="500"/>
                                        <p:tgtEl>
                                          <p:spTgt spid="15366"/>
                                        </p:tgtEl>
                                      </p:cBhvr>
                                    </p:animEffect>
                                  </p:childTnLst>
                                </p:cTn>
                              </p:par>
                            </p:childTnLst>
                          </p:cTn>
                        </p:par>
                        <p:par>
                          <p:cTn id="15" fill="hold" nodeType="afterGroup">
                            <p:stCondLst>
                              <p:cond delay="2500"/>
                            </p:stCondLst>
                            <p:childTnLst>
                              <p:par>
                                <p:cTn id="16" presetID="1" presetClass="entr" presetSubtype="0" fill="hold" grpId="0" nodeType="afterEffect">
                                  <p:stCondLst>
                                    <p:cond delay="0"/>
                                  </p:stCondLst>
                                  <p:childTnLst>
                                    <p:set>
                                      <p:cBhvr>
                                        <p:cTn id="17" dur="1" fill="hold">
                                          <p:stCondLst>
                                            <p:cond delay="0"/>
                                          </p:stCondLst>
                                        </p:cTn>
                                        <p:tgtEl>
                                          <p:spTgt spid="1536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364"/>
                                        </p:tgtEl>
                                        <p:attrNameLst>
                                          <p:attrName>style.visibility</p:attrName>
                                        </p:attrNameLst>
                                      </p:cBhvr>
                                      <p:to>
                                        <p:strVal val="visible"/>
                                      </p:to>
                                    </p:set>
                                  </p:childTnLst>
                                </p:cTn>
                              </p:par>
                            </p:childTnLst>
                          </p:cTn>
                        </p:par>
                        <p:par>
                          <p:cTn id="20" fill="hold" nodeType="afterGroup">
                            <p:stCondLst>
                              <p:cond delay="2501"/>
                            </p:stCondLst>
                            <p:childTnLst>
                              <p:par>
                                <p:cTn id="21" presetID="37" presetClass="path" presetSubtype="0" accel="50000" decel="50000" fill="hold" grpId="1" nodeType="afterEffect">
                                  <p:stCondLst>
                                    <p:cond delay="0"/>
                                  </p:stCondLst>
                                  <p:childTnLst>
                                    <p:animMotion origin="layout" path="M -3.88889E-6 4.48659E-6 L -0.00434 0.05064 L -0.02378 0.10846 C -0.03593 0.12696 -0.05625 0.15124 -0.07465 0.16396 C -0.09305 0.17668 -0.11302 0.18524 -0.13385 0.18455 C -0.16302 0.19102 -0.18246 0.17183 -0.2 0.16003 C -0.21805 0.14824 -0.23073 0.13159 -0.24166 0.11424 L -0.26562 0.05666 L -0.26961 4.48659E-6 " pathEditMode="relative" rAng="0" ptsTypes="FAfafaFAF">
                                      <p:cBhvr>
                                        <p:cTn id="22" dur="2000" spd="-99800" fill="hold"/>
                                        <p:tgtEl>
                                          <p:spTgt spid="15364"/>
                                        </p:tgtEl>
                                        <p:attrNameLst>
                                          <p:attrName>ppt_x,ppt_y</p:attrName>
                                        </p:attrNameLst>
                                      </p:cBhvr>
                                      <p:rCtr x="-13300" y="9600"/>
                                    </p:animMotion>
                                  </p:childTnLst>
                                </p:cTn>
                              </p:par>
                              <p:par>
                                <p:cTn id="23" presetID="22" presetClass="entr" presetSubtype="8" fill="hold" grpId="0" nodeType="withEffect">
                                  <p:stCondLst>
                                    <p:cond delay="0"/>
                                  </p:stCondLst>
                                  <p:childTnLst>
                                    <p:set>
                                      <p:cBhvr>
                                        <p:cTn id="24" dur="1" fill="hold">
                                          <p:stCondLst>
                                            <p:cond delay="0"/>
                                          </p:stCondLst>
                                        </p:cTn>
                                        <p:tgtEl>
                                          <p:spTgt spid="15363"/>
                                        </p:tgtEl>
                                        <p:attrNameLst>
                                          <p:attrName>style.visibility</p:attrName>
                                        </p:attrNameLst>
                                      </p:cBhvr>
                                      <p:to>
                                        <p:strVal val="visible"/>
                                      </p:to>
                                    </p:set>
                                    <p:animEffect transition="in" filter="wipe(left)">
                                      <p:cBhvr>
                                        <p:cTn id="25" dur="2000"/>
                                        <p:tgtEl>
                                          <p:spTgt spid="15363"/>
                                        </p:tgtEl>
                                      </p:cBhvr>
                                    </p:animEffect>
                                  </p:childTnLst>
                                </p:cTn>
                              </p:par>
                            </p:childTnLst>
                          </p:cTn>
                        </p:par>
                        <p:par>
                          <p:cTn id="26" fill="hold" nodeType="afterGroup">
                            <p:stCondLst>
                              <p:cond delay="4501"/>
                            </p:stCondLst>
                            <p:childTnLst>
                              <p:par>
                                <p:cTn id="27" presetID="31" presetClass="entr" presetSubtype="0" fill="hold" nodeType="afterEffect">
                                  <p:stCondLst>
                                    <p:cond delay="0"/>
                                  </p:stCondLst>
                                  <p:childTnLst>
                                    <p:set>
                                      <p:cBhvr>
                                        <p:cTn id="28" dur="1" fill="hold">
                                          <p:stCondLst>
                                            <p:cond delay="0"/>
                                          </p:stCondLst>
                                        </p:cTn>
                                        <p:tgtEl>
                                          <p:spTgt spid="15367"/>
                                        </p:tgtEl>
                                        <p:attrNameLst>
                                          <p:attrName>style.visibility</p:attrName>
                                        </p:attrNameLst>
                                      </p:cBhvr>
                                      <p:to>
                                        <p:strVal val="visible"/>
                                      </p:to>
                                    </p:set>
                                    <p:anim calcmode="lin" valueType="num">
                                      <p:cBhvr>
                                        <p:cTn id="29" dur="500" fill="hold"/>
                                        <p:tgtEl>
                                          <p:spTgt spid="15367"/>
                                        </p:tgtEl>
                                        <p:attrNameLst>
                                          <p:attrName>ppt_w</p:attrName>
                                        </p:attrNameLst>
                                      </p:cBhvr>
                                      <p:tavLst>
                                        <p:tav tm="0">
                                          <p:val>
                                            <p:fltVal val="0"/>
                                          </p:val>
                                        </p:tav>
                                        <p:tav tm="100000">
                                          <p:val>
                                            <p:strVal val="#ppt_w"/>
                                          </p:val>
                                        </p:tav>
                                      </p:tavLst>
                                    </p:anim>
                                    <p:anim calcmode="lin" valueType="num">
                                      <p:cBhvr>
                                        <p:cTn id="30" dur="500" fill="hold"/>
                                        <p:tgtEl>
                                          <p:spTgt spid="15367"/>
                                        </p:tgtEl>
                                        <p:attrNameLst>
                                          <p:attrName>ppt_h</p:attrName>
                                        </p:attrNameLst>
                                      </p:cBhvr>
                                      <p:tavLst>
                                        <p:tav tm="0">
                                          <p:val>
                                            <p:fltVal val="0"/>
                                          </p:val>
                                        </p:tav>
                                        <p:tav tm="100000">
                                          <p:val>
                                            <p:strVal val="#ppt_h"/>
                                          </p:val>
                                        </p:tav>
                                      </p:tavLst>
                                    </p:anim>
                                    <p:anim calcmode="lin" valueType="num">
                                      <p:cBhvr>
                                        <p:cTn id="31" dur="500" fill="hold"/>
                                        <p:tgtEl>
                                          <p:spTgt spid="15367"/>
                                        </p:tgtEl>
                                        <p:attrNameLst>
                                          <p:attrName>style.rotation</p:attrName>
                                        </p:attrNameLst>
                                      </p:cBhvr>
                                      <p:tavLst>
                                        <p:tav tm="0">
                                          <p:val>
                                            <p:fltVal val="90"/>
                                          </p:val>
                                        </p:tav>
                                        <p:tav tm="100000">
                                          <p:val>
                                            <p:fltVal val="0"/>
                                          </p:val>
                                        </p:tav>
                                      </p:tavLst>
                                    </p:anim>
                                    <p:animEffect transition="in" filter="fade">
                                      <p:cBhvr>
                                        <p:cTn id="32" dur="500"/>
                                        <p:tgtEl>
                                          <p:spTgt spid="15367"/>
                                        </p:tgtEl>
                                      </p:cBhvr>
                                    </p:animEffect>
                                  </p:childTnLst>
                                </p:cTn>
                              </p:par>
                            </p:childTnLst>
                          </p:cTn>
                        </p:par>
                        <p:par>
                          <p:cTn id="33" fill="hold" nodeType="afterGroup">
                            <p:stCondLst>
                              <p:cond delay="5001"/>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5368"/>
                                        </p:tgtEl>
                                        <p:attrNameLst>
                                          <p:attrName>style.visibility</p:attrName>
                                        </p:attrNameLst>
                                      </p:cBhvr>
                                      <p:to>
                                        <p:strVal val="visible"/>
                                      </p:to>
                                    </p:set>
                                    <p:anim calcmode="lin" valueType="num">
                                      <p:cBhvr>
                                        <p:cTn id="36" dur="500" fill="hold"/>
                                        <p:tgtEl>
                                          <p:spTgt spid="15368"/>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5368"/>
                                        </p:tgtEl>
                                        <p:attrNameLst>
                                          <p:attrName>ppt_y</p:attrName>
                                        </p:attrNameLst>
                                      </p:cBhvr>
                                      <p:tavLst>
                                        <p:tav tm="0">
                                          <p:val>
                                            <p:strVal val="#ppt_y"/>
                                          </p:val>
                                        </p:tav>
                                        <p:tav tm="100000">
                                          <p:val>
                                            <p:strVal val="#ppt_y"/>
                                          </p:val>
                                        </p:tav>
                                      </p:tavLst>
                                    </p:anim>
                                    <p:anim calcmode="lin" valueType="num">
                                      <p:cBhvr>
                                        <p:cTn id="38" dur="500" fill="hold"/>
                                        <p:tgtEl>
                                          <p:spTgt spid="15368"/>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5368"/>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5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nimBg="1" autoUpdateAnimBg="0"/>
      <p:bldP spid="15363" grpId="0" animBg="1"/>
      <p:bldP spid="15364" grpId="0" animBg="1" autoUpdateAnimBg="0"/>
      <p:bldP spid="15364" grpId="1" animBg="1" autoUpdateAnimBg="0"/>
      <p:bldP spid="15365" grpId="0" animBg="1" autoUpdateAnimBg="0"/>
      <p:bldP spid="15366" grpId="0" autoUpdateAnimBg="0"/>
      <p:bldP spid="15368"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Group 2">
            <a:extLst>
              <a:ext uri="{FF2B5EF4-FFF2-40B4-BE49-F238E27FC236}">
                <a16:creationId xmlns:a16="http://schemas.microsoft.com/office/drawing/2014/main" id="{D12A9668-BE20-4C6A-B1B5-4D2CEE1CDCD7}"/>
              </a:ext>
            </a:extLst>
          </p:cNvPr>
          <p:cNvGrpSpPr>
            <a:grpSpLocks/>
          </p:cNvGrpSpPr>
          <p:nvPr/>
        </p:nvGrpSpPr>
        <p:grpSpPr bwMode="auto">
          <a:xfrm>
            <a:off x="785897" y="758857"/>
            <a:ext cx="6848475" cy="4410075"/>
            <a:chOff x="720" y="720"/>
            <a:chExt cx="4314" cy="2778"/>
          </a:xfrm>
        </p:grpSpPr>
        <p:sp>
          <p:nvSpPr>
            <p:cNvPr id="48132" name="Freeform 3">
              <a:extLst>
                <a:ext uri="{FF2B5EF4-FFF2-40B4-BE49-F238E27FC236}">
                  <a16:creationId xmlns:a16="http://schemas.microsoft.com/office/drawing/2014/main" id="{2B1C74E2-F32A-4DDB-8433-C4634CE042E0}"/>
                </a:ext>
              </a:extLst>
            </p:cNvPr>
            <p:cNvSpPr>
              <a:spLocks/>
            </p:cNvSpPr>
            <p:nvPr/>
          </p:nvSpPr>
          <p:spPr bwMode="auto">
            <a:xfrm>
              <a:off x="727" y="720"/>
              <a:ext cx="3207" cy="1312"/>
            </a:xfrm>
            <a:custGeom>
              <a:avLst/>
              <a:gdLst>
                <a:gd name="T0" fmla="*/ 2147483646 w 449"/>
                <a:gd name="T1" fmla="*/ 0 h 179"/>
                <a:gd name="T2" fmla="*/ 2147483646 w 449"/>
                <a:gd name="T3" fmla="*/ 0 h 179"/>
                <a:gd name="T4" fmla="*/ 2147483646 w 449"/>
                <a:gd name="T5" fmla="*/ 2147483646 h 179"/>
                <a:gd name="T6" fmla="*/ 2147483646 w 449"/>
                <a:gd name="T7" fmla="*/ 2147483646 h 179"/>
                <a:gd name="T8" fmla="*/ 2147483646 w 449"/>
                <a:gd name="T9" fmla="*/ 2147483646 h 179"/>
                <a:gd name="T10" fmla="*/ 2147483646 w 449"/>
                <a:gd name="T11" fmla="*/ 2147483646 h 179"/>
                <a:gd name="T12" fmla="*/ 0 w 449"/>
                <a:gd name="T13" fmla="*/ 2147483646 h 179"/>
                <a:gd name="T14" fmla="*/ 0 w 449"/>
                <a:gd name="T15" fmla="*/ 2147483646 h 179"/>
                <a:gd name="T16" fmla="*/ 2147483646 w 449"/>
                <a:gd name="T17" fmla="*/ 0 h 1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49" h="179">
                  <a:moveTo>
                    <a:pt x="8" y="0"/>
                  </a:moveTo>
                  <a:lnTo>
                    <a:pt x="440" y="0"/>
                  </a:lnTo>
                  <a:cubicBezTo>
                    <a:pt x="445" y="0"/>
                    <a:pt x="449" y="5"/>
                    <a:pt x="449" y="10"/>
                  </a:cubicBezTo>
                  <a:lnTo>
                    <a:pt x="449" y="169"/>
                  </a:lnTo>
                  <a:cubicBezTo>
                    <a:pt x="449" y="174"/>
                    <a:pt x="445" y="179"/>
                    <a:pt x="440" y="179"/>
                  </a:cubicBezTo>
                  <a:lnTo>
                    <a:pt x="8" y="179"/>
                  </a:lnTo>
                  <a:cubicBezTo>
                    <a:pt x="4" y="179"/>
                    <a:pt x="0" y="174"/>
                    <a:pt x="0" y="169"/>
                  </a:cubicBezTo>
                  <a:lnTo>
                    <a:pt x="0" y="10"/>
                  </a:lnTo>
                  <a:cubicBezTo>
                    <a:pt x="0" y="5"/>
                    <a:pt x="4" y="0"/>
                    <a:pt x="8" y="0"/>
                  </a:cubicBezTo>
                </a:path>
              </a:pathLst>
            </a:custGeom>
            <a:solidFill>
              <a:srgbClr val="FCFE9A"/>
            </a:solidFill>
            <a:ln w="0">
              <a:solidFill>
                <a:schemeClr val="tx1"/>
              </a:solidFill>
              <a:prstDash val="solid"/>
              <a:round/>
              <a:headEnd/>
              <a:tailEnd/>
            </a:ln>
          </p:spPr>
          <p:txBody>
            <a:bodyPr/>
            <a:lstStyle/>
            <a:p>
              <a:endParaRPr lang="zh-CN" altLang="en-US"/>
            </a:p>
          </p:txBody>
        </p:sp>
        <p:grpSp>
          <p:nvGrpSpPr>
            <p:cNvPr id="48133" name="Group 4">
              <a:extLst>
                <a:ext uri="{FF2B5EF4-FFF2-40B4-BE49-F238E27FC236}">
                  <a16:creationId xmlns:a16="http://schemas.microsoft.com/office/drawing/2014/main" id="{E089CD68-8463-439B-BBE9-D4FAF1378967}"/>
                </a:ext>
              </a:extLst>
            </p:cNvPr>
            <p:cNvGrpSpPr>
              <a:grpSpLocks/>
            </p:cNvGrpSpPr>
            <p:nvPr/>
          </p:nvGrpSpPr>
          <p:grpSpPr bwMode="auto">
            <a:xfrm>
              <a:off x="720" y="727"/>
              <a:ext cx="4314" cy="2771"/>
              <a:chOff x="720" y="727"/>
              <a:chExt cx="4314" cy="2771"/>
            </a:xfrm>
          </p:grpSpPr>
          <p:sp>
            <p:nvSpPr>
              <p:cNvPr id="48134" name="Freeform 5">
                <a:extLst>
                  <a:ext uri="{FF2B5EF4-FFF2-40B4-BE49-F238E27FC236}">
                    <a16:creationId xmlns:a16="http://schemas.microsoft.com/office/drawing/2014/main" id="{3629E6EC-D41D-4911-8983-D47DC1F5B5B6}"/>
                  </a:ext>
                </a:extLst>
              </p:cNvPr>
              <p:cNvSpPr>
                <a:spLocks/>
              </p:cNvSpPr>
              <p:nvPr/>
            </p:nvSpPr>
            <p:spPr bwMode="auto">
              <a:xfrm>
                <a:off x="3956" y="2061"/>
                <a:ext cx="1071" cy="1437"/>
              </a:xfrm>
              <a:custGeom>
                <a:avLst/>
                <a:gdLst>
                  <a:gd name="T0" fmla="*/ 0 w 150"/>
                  <a:gd name="T1" fmla="*/ 2147483646 h 196"/>
                  <a:gd name="T2" fmla="*/ 0 w 150"/>
                  <a:gd name="T3" fmla="*/ 2147483646 h 196"/>
                  <a:gd name="T4" fmla="*/ 2147483646 w 150"/>
                  <a:gd name="T5" fmla="*/ 0 h 196"/>
                  <a:gd name="T6" fmla="*/ 2147483646 w 150"/>
                  <a:gd name="T7" fmla="*/ 0 h 196"/>
                  <a:gd name="T8" fmla="*/ 2147483646 w 150"/>
                  <a:gd name="T9" fmla="*/ 2147483646 h 196"/>
                  <a:gd name="T10" fmla="*/ 2147483646 w 150"/>
                  <a:gd name="T11" fmla="*/ 2147483646 h 196"/>
                  <a:gd name="T12" fmla="*/ 2147483646 w 150"/>
                  <a:gd name="T13" fmla="*/ 2147483646 h 196"/>
                  <a:gd name="T14" fmla="*/ 2147483646 w 150"/>
                  <a:gd name="T15" fmla="*/ 2147483646 h 196"/>
                  <a:gd name="T16" fmla="*/ 0 w 150"/>
                  <a:gd name="T17" fmla="*/ 2147483646 h 1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 h="196">
                    <a:moveTo>
                      <a:pt x="0" y="191"/>
                    </a:moveTo>
                    <a:lnTo>
                      <a:pt x="0" y="5"/>
                    </a:lnTo>
                    <a:cubicBezTo>
                      <a:pt x="0" y="2"/>
                      <a:pt x="10" y="0"/>
                      <a:pt x="23" y="0"/>
                    </a:cubicBezTo>
                    <a:lnTo>
                      <a:pt x="127" y="0"/>
                    </a:lnTo>
                    <a:cubicBezTo>
                      <a:pt x="139" y="0"/>
                      <a:pt x="150" y="2"/>
                      <a:pt x="150" y="5"/>
                    </a:cubicBezTo>
                    <a:lnTo>
                      <a:pt x="150" y="191"/>
                    </a:lnTo>
                    <a:cubicBezTo>
                      <a:pt x="150" y="193"/>
                      <a:pt x="139" y="196"/>
                      <a:pt x="127" y="196"/>
                    </a:cubicBezTo>
                    <a:lnTo>
                      <a:pt x="23" y="196"/>
                    </a:lnTo>
                    <a:cubicBezTo>
                      <a:pt x="10" y="196"/>
                      <a:pt x="0" y="193"/>
                      <a:pt x="0" y="191"/>
                    </a:cubicBezTo>
                  </a:path>
                </a:pathLst>
              </a:custGeom>
              <a:solidFill>
                <a:srgbClr val="FCFE9A"/>
              </a:solidFill>
              <a:ln w="0">
                <a:solidFill>
                  <a:srgbClr val="FCFE9A"/>
                </a:solidFill>
                <a:prstDash val="solid"/>
                <a:round/>
                <a:headEnd/>
                <a:tailEnd/>
              </a:ln>
            </p:spPr>
            <p:txBody>
              <a:bodyPr/>
              <a:lstStyle/>
              <a:p>
                <a:endParaRPr lang="zh-CN" altLang="en-US"/>
              </a:p>
            </p:txBody>
          </p:sp>
          <p:sp>
            <p:nvSpPr>
              <p:cNvPr id="48135" name="Freeform 6">
                <a:extLst>
                  <a:ext uri="{FF2B5EF4-FFF2-40B4-BE49-F238E27FC236}">
                    <a16:creationId xmlns:a16="http://schemas.microsoft.com/office/drawing/2014/main" id="{2D87C684-2573-4ABA-843A-146BCCE517F7}"/>
                  </a:ext>
                </a:extLst>
              </p:cNvPr>
              <p:cNvSpPr>
                <a:spLocks/>
              </p:cNvSpPr>
              <p:nvPr/>
            </p:nvSpPr>
            <p:spPr bwMode="auto">
              <a:xfrm>
                <a:off x="3963" y="727"/>
                <a:ext cx="1071" cy="1298"/>
              </a:xfrm>
              <a:custGeom>
                <a:avLst/>
                <a:gdLst>
                  <a:gd name="T0" fmla="*/ 2147483646 w 150"/>
                  <a:gd name="T1" fmla="*/ 0 h 177"/>
                  <a:gd name="T2" fmla="*/ 2147483646 w 150"/>
                  <a:gd name="T3" fmla="*/ 0 h 177"/>
                  <a:gd name="T4" fmla="*/ 2147483646 w 150"/>
                  <a:gd name="T5" fmla="*/ 2147483646 h 177"/>
                  <a:gd name="T6" fmla="*/ 2147483646 w 150"/>
                  <a:gd name="T7" fmla="*/ 2147483646 h 177"/>
                  <a:gd name="T8" fmla="*/ 2147483646 w 150"/>
                  <a:gd name="T9" fmla="*/ 2147483646 h 177"/>
                  <a:gd name="T10" fmla="*/ 2147483646 w 150"/>
                  <a:gd name="T11" fmla="*/ 2147483646 h 177"/>
                  <a:gd name="T12" fmla="*/ 0 w 150"/>
                  <a:gd name="T13" fmla="*/ 2147483646 h 177"/>
                  <a:gd name="T14" fmla="*/ 0 w 150"/>
                  <a:gd name="T15" fmla="*/ 2147483646 h 177"/>
                  <a:gd name="T16" fmla="*/ 2147483646 w 150"/>
                  <a:gd name="T17" fmla="*/ 0 h 1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 h="177">
                    <a:moveTo>
                      <a:pt x="5" y="0"/>
                    </a:moveTo>
                    <a:lnTo>
                      <a:pt x="145" y="0"/>
                    </a:lnTo>
                    <a:cubicBezTo>
                      <a:pt x="148" y="0"/>
                      <a:pt x="150" y="8"/>
                      <a:pt x="150" y="18"/>
                    </a:cubicBezTo>
                    <a:lnTo>
                      <a:pt x="150" y="159"/>
                    </a:lnTo>
                    <a:cubicBezTo>
                      <a:pt x="150" y="169"/>
                      <a:pt x="148" y="177"/>
                      <a:pt x="145" y="177"/>
                    </a:cubicBezTo>
                    <a:lnTo>
                      <a:pt x="5" y="177"/>
                    </a:lnTo>
                    <a:cubicBezTo>
                      <a:pt x="2" y="177"/>
                      <a:pt x="0" y="169"/>
                      <a:pt x="0" y="159"/>
                    </a:cubicBezTo>
                    <a:lnTo>
                      <a:pt x="0" y="18"/>
                    </a:lnTo>
                    <a:cubicBezTo>
                      <a:pt x="0" y="8"/>
                      <a:pt x="2" y="0"/>
                      <a:pt x="5" y="0"/>
                    </a:cubicBezTo>
                  </a:path>
                </a:pathLst>
              </a:custGeom>
              <a:solidFill>
                <a:srgbClr val="FCFE9A"/>
              </a:solidFill>
              <a:ln w="0">
                <a:solidFill>
                  <a:srgbClr val="FCFE9A"/>
                </a:solidFill>
                <a:prstDash val="solid"/>
                <a:round/>
                <a:headEnd/>
                <a:tailEnd/>
              </a:ln>
            </p:spPr>
            <p:txBody>
              <a:bodyPr/>
              <a:lstStyle/>
              <a:p>
                <a:endParaRPr lang="zh-CN" altLang="en-US"/>
              </a:p>
            </p:txBody>
          </p:sp>
          <p:sp>
            <p:nvSpPr>
              <p:cNvPr id="48136" name="Freeform 7">
                <a:extLst>
                  <a:ext uri="{FF2B5EF4-FFF2-40B4-BE49-F238E27FC236}">
                    <a16:creationId xmlns:a16="http://schemas.microsoft.com/office/drawing/2014/main" id="{D3357F98-CBB3-4BD8-AFB7-8286638F35A5}"/>
                  </a:ext>
                </a:extLst>
              </p:cNvPr>
              <p:cNvSpPr>
                <a:spLocks/>
              </p:cNvSpPr>
              <p:nvPr/>
            </p:nvSpPr>
            <p:spPr bwMode="auto">
              <a:xfrm>
                <a:off x="720" y="2076"/>
                <a:ext cx="3214" cy="1422"/>
              </a:xfrm>
              <a:custGeom>
                <a:avLst/>
                <a:gdLst>
                  <a:gd name="T0" fmla="*/ 2147483646 w 450"/>
                  <a:gd name="T1" fmla="*/ 0 h 194"/>
                  <a:gd name="T2" fmla="*/ 2147483646 w 450"/>
                  <a:gd name="T3" fmla="*/ 0 h 194"/>
                  <a:gd name="T4" fmla="*/ 2147483646 w 450"/>
                  <a:gd name="T5" fmla="*/ 2147483646 h 194"/>
                  <a:gd name="T6" fmla="*/ 2147483646 w 450"/>
                  <a:gd name="T7" fmla="*/ 2147483646 h 194"/>
                  <a:gd name="T8" fmla="*/ 2147483646 w 450"/>
                  <a:gd name="T9" fmla="*/ 2147483646 h 194"/>
                  <a:gd name="T10" fmla="*/ 2147483646 w 450"/>
                  <a:gd name="T11" fmla="*/ 2147483646 h 194"/>
                  <a:gd name="T12" fmla="*/ 0 w 450"/>
                  <a:gd name="T13" fmla="*/ 2147483646 h 194"/>
                  <a:gd name="T14" fmla="*/ 0 w 450"/>
                  <a:gd name="T15" fmla="*/ 2147483646 h 194"/>
                  <a:gd name="T16" fmla="*/ 2147483646 w 450"/>
                  <a:gd name="T17" fmla="*/ 0 h 1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0" h="194">
                    <a:moveTo>
                      <a:pt x="5" y="0"/>
                    </a:moveTo>
                    <a:lnTo>
                      <a:pt x="445" y="0"/>
                    </a:lnTo>
                    <a:cubicBezTo>
                      <a:pt x="447" y="0"/>
                      <a:pt x="450" y="6"/>
                      <a:pt x="450" y="12"/>
                    </a:cubicBezTo>
                    <a:lnTo>
                      <a:pt x="450" y="182"/>
                    </a:lnTo>
                    <a:cubicBezTo>
                      <a:pt x="450" y="188"/>
                      <a:pt x="447" y="194"/>
                      <a:pt x="445" y="194"/>
                    </a:cubicBezTo>
                    <a:lnTo>
                      <a:pt x="5" y="194"/>
                    </a:lnTo>
                    <a:cubicBezTo>
                      <a:pt x="2" y="194"/>
                      <a:pt x="0" y="188"/>
                      <a:pt x="0" y="182"/>
                    </a:cubicBezTo>
                    <a:lnTo>
                      <a:pt x="0" y="12"/>
                    </a:lnTo>
                    <a:cubicBezTo>
                      <a:pt x="0" y="6"/>
                      <a:pt x="2" y="0"/>
                      <a:pt x="5" y="0"/>
                    </a:cubicBezTo>
                  </a:path>
                </a:pathLst>
              </a:custGeom>
              <a:solidFill>
                <a:srgbClr val="FCFE9A"/>
              </a:solidFill>
              <a:ln w="19050" cmpd="sng">
                <a:solidFill>
                  <a:schemeClr val="tx1"/>
                </a:solidFill>
                <a:prstDash val="solid"/>
                <a:round/>
                <a:headEnd/>
                <a:tailEnd/>
              </a:ln>
            </p:spPr>
            <p:txBody>
              <a:bodyPr/>
              <a:lstStyle/>
              <a:p>
                <a:endParaRPr lang="zh-CN" altLang="en-US"/>
              </a:p>
            </p:txBody>
          </p:sp>
          <p:sp>
            <p:nvSpPr>
              <p:cNvPr id="48137" name="Oval 8">
                <a:extLst>
                  <a:ext uri="{FF2B5EF4-FFF2-40B4-BE49-F238E27FC236}">
                    <a16:creationId xmlns:a16="http://schemas.microsoft.com/office/drawing/2014/main" id="{BF3B2FE4-10F6-4043-9D1C-232B9677ABD7}"/>
                  </a:ext>
                </a:extLst>
              </p:cNvPr>
              <p:cNvSpPr>
                <a:spLocks noChangeArrowheads="1"/>
              </p:cNvSpPr>
              <p:nvPr/>
            </p:nvSpPr>
            <p:spPr bwMode="auto">
              <a:xfrm>
                <a:off x="984" y="1211"/>
                <a:ext cx="129" cy="132"/>
              </a:xfrm>
              <a:prstGeom prst="ellipse">
                <a:avLst/>
              </a:prstGeom>
              <a:solidFill>
                <a:srgbClr val="A9A8A7"/>
              </a:solidFill>
              <a:ln w="0">
                <a:solidFill>
                  <a:srgbClr val="C2C1C1"/>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48138" name="Freeform 9">
                <a:extLst>
                  <a:ext uri="{FF2B5EF4-FFF2-40B4-BE49-F238E27FC236}">
                    <a16:creationId xmlns:a16="http://schemas.microsoft.com/office/drawing/2014/main" id="{A7435BCE-24FB-405F-B49E-2BC3D4B5912F}"/>
                  </a:ext>
                </a:extLst>
              </p:cNvPr>
              <p:cNvSpPr>
                <a:spLocks/>
              </p:cNvSpPr>
              <p:nvPr/>
            </p:nvSpPr>
            <p:spPr bwMode="auto">
              <a:xfrm>
                <a:off x="899" y="1372"/>
                <a:ext cx="249" cy="206"/>
              </a:xfrm>
              <a:custGeom>
                <a:avLst/>
                <a:gdLst>
                  <a:gd name="T0" fmla="*/ 2147483646 w 35"/>
                  <a:gd name="T1" fmla="*/ 0 h 28"/>
                  <a:gd name="T2" fmla="*/ 2147483646 w 35"/>
                  <a:gd name="T3" fmla="*/ 0 h 28"/>
                  <a:gd name="T4" fmla="*/ 2147483646 w 35"/>
                  <a:gd name="T5" fmla="*/ 2147483646 h 28"/>
                  <a:gd name="T6" fmla="*/ 0 w 35"/>
                  <a:gd name="T7" fmla="*/ 2147483646 h 28"/>
                  <a:gd name="T8" fmla="*/ 2147483646 w 35"/>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8">
                    <a:moveTo>
                      <a:pt x="9" y="0"/>
                    </a:moveTo>
                    <a:lnTo>
                      <a:pt x="35" y="0"/>
                    </a:lnTo>
                    <a:lnTo>
                      <a:pt x="26" y="28"/>
                    </a:lnTo>
                    <a:lnTo>
                      <a:pt x="0" y="28"/>
                    </a:lnTo>
                    <a:lnTo>
                      <a:pt x="9" y="0"/>
                    </a:lnTo>
                  </a:path>
                </a:pathLst>
              </a:custGeom>
              <a:solidFill>
                <a:srgbClr val="A9A8A7"/>
              </a:solidFill>
              <a:ln w="0">
                <a:solidFill>
                  <a:srgbClr val="C2C1C1"/>
                </a:solidFill>
                <a:prstDash val="solid"/>
                <a:round/>
                <a:headEnd/>
                <a:tailEnd/>
              </a:ln>
            </p:spPr>
            <p:txBody>
              <a:bodyPr/>
              <a:lstStyle/>
              <a:p>
                <a:endParaRPr lang="zh-CN" altLang="en-US"/>
              </a:p>
            </p:txBody>
          </p:sp>
          <p:sp>
            <p:nvSpPr>
              <p:cNvPr id="48139" name="Oval 10">
                <a:extLst>
                  <a:ext uri="{FF2B5EF4-FFF2-40B4-BE49-F238E27FC236}">
                    <a16:creationId xmlns:a16="http://schemas.microsoft.com/office/drawing/2014/main" id="{0CA0B9FD-FFEB-47DA-87E6-40869162DB17}"/>
                  </a:ext>
                </a:extLst>
              </p:cNvPr>
              <p:cNvSpPr>
                <a:spLocks noChangeArrowheads="1"/>
              </p:cNvSpPr>
              <p:nvPr/>
            </p:nvSpPr>
            <p:spPr bwMode="auto">
              <a:xfrm>
                <a:off x="963" y="1196"/>
                <a:ext cx="128" cy="132"/>
              </a:xfrm>
              <a:prstGeom prst="ellipse">
                <a:avLst/>
              </a:prstGeom>
              <a:solidFill>
                <a:srgbClr val="FBC88D"/>
              </a:solidFill>
              <a:ln w="0">
                <a:solidFill>
                  <a:srgbClr val="25221E"/>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48140" name="Freeform 11">
                <a:extLst>
                  <a:ext uri="{FF2B5EF4-FFF2-40B4-BE49-F238E27FC236}">
                    <a16:creationId xmlns:a16="http://schemas.microsoft.com/office/drawing/2014/main" id="{1E368878-196F-4A9F-9AA2-2C7E6870B791}"/>
                  </a:ext>
                </a:extLst>
              </p:cNvPr>
              <p:cNvSpPr>
                <a:spLocks/>
              </p:cNvSpPr>
              <p:nvPr/>
            </p:nvSpPr>
            <p:spPr bwMode="auto">
              <a:xfrm>
                <a:off x="877" y="1358"/>
                <a:ext cx="250" cy="205"/>
              </a:xfrm>
              <a:custGeom>
                <a:avLst/>
                <a:gdLst>
                  <a:gd name="T0" fmla="*/ 2147483646 w 35"/>
                  <a:gd name="T1" fmla="*/ 0 h 28"/>
                  <a:gd name="T2" fmla="*/ 2147483646 w 35"/>
                  <a:gd name="T3" fmla="*/ 0 h 28"/>
                  <a:gd name="T4" fmla="*/ 2147483646 w 35"/>
                  <a:gd name="T5" fmla="*/ 2147483646 h 28"/>
                  <a:gd name="T6" fmla="*/ 0 w 35"/>
                  <a:gd name="T7" fmla="*/ 2147483646 h 28"/>
                  <a:gd name="T8" fmla="*/ 2147483646 w 35"/>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8">
                    <a:moveTo>
                      <a:pt x="9" y="0"/>
                    </a:moveTo>
                    <a:lnTo>
                      <a:pt x="35" y="0"/>
                    </a:lnTo>
                    <a:lnTo>
                      <a:pt x="26" y="28"/>
                    </a:lnTo>
                    <a:lnTo>
                      <a:pt x="0" y="28"/>
                    </a:lnTo>
                    <a:lnTo>
                      <a:pt x="9" y="0"/>
                    </a:lnTo>
                  </a:path>
                </a:pathLst>
              </a:custGeom>
              <a:solidFill>
                <a:srgbClr val="FBC88D"/>
              </a:solidFill>
              <a:ln w="0">
                <a:solidFill>
                  <a:srgbClr val="25221E"/>
                </a:solidFill>
                <a:prstDash val="solid"/>
                <a:round/>
                <a:headEnd/>
                <a:tailEnd/>
              </a:ln>
            </p:spPr>
            <p:txBody>
              <a:bodyPr/>
              <a:lstStyle/>
              <a:p>
                <a:endParaRPr lang="zh-CN" altLang="en-US"/>
              </a:p>
            </p:txBody>
          </p:sp>
          <p:sp>
            <p:nvSpPr>
              <p:cNvPr id="48141" name="Rectangle 12">
                <a:extLst>
                  <a:ext uri="{FF2B5EF4-FFF2-40B4-BE49-F238E27FC236}">
                    <a16:creationId xmlns:a16="http://schemas.microsoft.com/office/drawing/2014/main" id="{8224BAE5-4EF3-45D5-B3FE-247258F4940E}"/>
                  </a:ext>
                </a:extLst>
              </p:cNvPr>
              <p:cNvSpPr>
                <a:spLocks noChangeArrowheads="1"/>
              </p:cNvSpPr>
              <p:nvPr/>
            </p:nvSpPr>
            <p:spPr bwMode="auto">
              <a:xfrm>
                <a:off x="826" y="1612"/>
                <a:ext cx="31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Architect</a:t>
                </a:r>
                <a:endParaRPr lang="en-US" altLang="zh-CN" sz="1000">
                  <a:latin typeface="ZapfHumnst BT" pitchFamily="34" charset="0"/>
                  <a:ea typeface="宋体" panose="02010600030101010101" pitchFamily="2" charset="-122"/>
                </a:endParaRPr>
              </a:p>
            </p:txBody>
          </p:sp>
          <p:sp>
            <p:nvSpPr>
              <p:cNvPr id="48142" name="Oval 13">
                <a:extLst>
                  <a:ext uri="{FF2B5EF4-FFF2-40B4-BE49-F238E27FC236}">
                    <a16:creationId xmlns:a16="http://schemas.microsoft.com/office/drawing/2014/main" id="{2ACB001A-0552-4DE7-B545-5003137D8DBB}"/>
                  </a:ext>
                </a:extLst>
              </p:cNvPr>
              <p:cNvSpPr>
                <a:spLocks noChangeArrowheads="1"/>
              </p:cNvSpPr>
              <p:nvPr/>
            </p:nvSpPr>
            <p:spPr bwMode="auto">
              <a:xfrm>
                <a:off x="970" y="2479"/>
                <a:ext cx="128" cy="132"/>
              </a:xfrm>
              <a:prstGeom prst="ellipse">
                <a:avLst/>
              </a:prstGeom>
              <a:solidFill>
                <a:srgbClr val="A9A8A7"/>
              </a:solidFill>
              <a:ln w="0">
                <a:solidFill>
                  <a:srgbClr val="C2C1C1"/>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48143" name="Freeform 14">
                <a:extLst>
                  <a:ext uri="{FF2B5EF4-FFF2-40B4-BE49-F238E27FC236}">
                    <a16:creationId xmlns:a16="http://schemas.microsoft.com/office/drawing/2014/main" id="{7D9CD899-6EC4-4F39-AA46-5082C7F6F9C7}"/>
                  </a:ext>
                </a:extLst>
              </p:cNvPr>
              <p:cNvSpPr>
                <a:spLocks/>
              </p:cNvSpPr>
              <p:nvPr/>
            </p:nvSpPr>
            <p:spPr bwMode="auto">
              <a:xfrm>
                <a:off x="877" y="2640"/>
                <a:ext cx="257" cy="213"/>
              </a:xfrm>
              <a:custGeom>
                <a:avLst/>
                <a:gdLst>
                  <a:gd name="T0" fmla="*/ 2147483646 w 36"/>
                  <a:gd name="T1" fmla="*/ 0 h 29"/>
                  <a:gd name="T2" fmla="*/ 2147483646 w 36"/>
                  <a:gd name="T3" fmla="*/ 0 h 29"/>
                  <a:gd name="T4" fmla="*/ 2147483646 w 36"/>
                  <a:gd name="T5" fmla="*/ 2147483646 h 29"/>
                  <a:gd name="T6" fmla="*/ 0 w 36"/>
                  <a:gd name="T7" fmla="*/ 2147483646 h 29"/>
                  <a:gd name="T8" fmla="*/ 2147483646 w 36"/>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29">
                    <a:moveTo>
                      <a:pt x="9" y="0"/>
                    </a:moveTo>
                    <a:lnTo>
                      <a:pt x="36" y="0"/>
                    </a:lnTo>
                    <a:lnTo>
                      <a:pt x="27" y="29"/>
                    </a:lnTo>
                    <a:lnTo>
                      <a:pt x="0" y="28"/>
                    </a:lnTo>
                    <a:lnTo>
                      <a:pt x="9" y="0"/>
                    </a:lnTo>
                  </a:path>
                </a:pathLst>
              </a:custGeom>
              <a:solidFill>
                <a:srgbClr val="A9A8A7"/>
              </a:solidFill>
              <a:ln w="0">
                <a:solidFill>
                  <a:srgbClr val="C2C1C1"/>
                </a:solidFill>
                <a:prstDash val="solid"/>
                <a:round/>
                <a:headEnd/>
                <a:tailEnd/>
              </a:ln>
            </p:spPr>
            <p:txBody>
              <a:bodyPr/>
              <a:lstStyle/>
              <a:p>
                <a:endParaRPr lang="zh-CN" altLang="en-US"/>
              </a:p>
            </p:txBody>
          </p:sp>
          <p:sp>
            <p:nvSpPr>
              <p:cNvPr id="48144" name="Oval 15">
                <a:extLst>
                  <a:ext uri="{FF2B5EF4-FFF2-40B4-BE49-F238E27FC236}">
                    <a16:creationId xmlns:a16="http://schemas.microsoft.com/office/drawing/2014/main" id="{01C810F1-08C2-466D-BC53-78C8173AD06C}"/>
                  </a:ext>
                </a:extLst>
              </p:cNvPr>
              <p:cNvSpPr>
                <a:spLocks noChangeArrowheads="1"/>
              </p:cNvSpPr>
              <p:nvPr/>
            </p:nvSpPr>
            <p:spPr bwMode="auto">
              <a:xfrm>
                <a:off x="948" y="2464"/>
                <a:ext cx="129" cy="132"/>
              </a:xfrm>
              <a:prstGeom prst="ellipse">
                <a:avLst/>
              </a:prstGeom>
              <a:solidFill>
                <a:srgbClr val="FBC88D"/>
              </a:solidFill>
              <a:ln w="0">
                <a:solidFill>
                  <a:srgbClr val="25221E"/>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48145" name="Freeform 16">
                <a:extLst>
                  <a:ext uri="{FF2B5EF4-FFF2-40B4-BE49-F238E27FC236}">
                    <a16:creationId xmlns:a16="http://schemas.microsoft.com/office/drawing/2014/main" id="{3BF836CE-9A1A-4FA1-9789-F60D8184539A}"/>
                  </a:ext>
                </a:extLst>
              </p:cNvPr>
              <p:cNvSpPr>
                <a:spLocks/>
              </p:cNvSpPr>
              <p:nvPr/>
            </p:nvSpPr>
            <p:spPr bwMode="auto">
              <a:xfrm>
                <a:off x="856" y="2626"/>
                <a:ext cx="257" cy="205"/>
              </a:xfrm>
              <a:custGeom>
                <a:avLst/>
                <a:gdLst>
                  <a:gd name="T0" fmla="*/ 2147483646 w 36"/>
                  <a:gd name="T1" fmla="*/ 0 h 28"/>
                  <a:gd name="T2" fmla="*/ 2147483646 w 36"/>
                  <a:gd name="T3" fmla="*/ 0 h 28"/>
                  <a:gd name="T4" fmla="*/ 2147483646 w 36"/>
                  <a:gd name="T5" fmla="*/ 2147483646 h 28"/>
                  <a:gd name="T6" fmla="*/ 0 w 36"/>
                  <a:gd name="T7" fmla="*/ 2147483646 h 28"/>
                  <a:gd name="T8" fmla="*/ 2147483646 w 36"/>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28">
                    <a:moveTo>
                      <a:pt x="9" y="0"/>
                    </a:moveTo>
                    <a:lnTo>
                      <a:pt x="36" y="0"/>
                    </a:lnTo>
                    <a:lnTo>
                      <a:pt x="27" y="28"/>
                    </a:lnTo>
                    <a:lnTo>
                      <a:pt x="0" y="28"/>
                    </a:lnTo>
                    <a:lnTo>
                      <a:pt x="9" y="0"/>
                    </a:lnTo>
                  </a:path>
                </a:pathLst>
              </a:custGeom>
              <a:solidFill>
                <a:srgbClr val="FBC88D"/>
              </a:solidFill>
              <a:ln w="0">
                <a:solidFill>
                  <a:srgbClr val="25221E"/>
                </a:solidFill>
                <a:prstDash val="solid"/>
                <a:round/>
                <a:headEnd/>
                <a:tailEnd/>
              </a:ln>
            </p:spPr>
            <p:txBody>
              <a:bodyPr/>
              <a:lstStyle/>
              <a:p>
                <a:endParaRPr lang="zh-CN" altLang="en-US"/>
              </a:p>
            </p:txBody>
          </p:sp>
          <p:sp>
            <p:nvSpPr>
              <p:cNvPr id="48146" name="Rectangle 17">
                <a:extLst>
                  <a:ext uri="{FF2B5EF4-FFF2-40B4-BE49-F238E27FC236}">
                    <a16:creationId xmlns:a16="http://schemas.microsoft.com/office/drawing/2014/main" id="{CD5DB8EF-631C-40D6-A309-A0AB8F5A6046}"/>
                  </a:ext>
                </a:extLst>
              </p:cNvPr>
              <p:cNvSpPr>
                <a:spLocks noChangeArrowheads="1"/>
              </p:cNvSpPr>
              <p:nvPr/>
            </p:nvSpPr>
            <p:spPr bwMode="auto">
              <a:xfrm>
                <a:off x="828" y="2864"/>
                <a:ext cx="319"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Designer</a:t>
                </a:r>
                <a:endParaRPr lang="en-US" altLang="zh-CN" sz="1000">
                  <a:latin typeface="ZapfHumnst BT" pitchFamily="34" charset="0"/>
                  <a:ea typeface="宋体" panose="02010600030101010101" pitchFamily="2" charset="-122"/>
                </a:endParaRPr>
              </a:p>
            </p:txBody>
          </p:sp>
          <p:sp>
            <p:nvSpPr>
              <p:cNvPr id="48147" name="Rectangle 18">
                <a:extLst>
                  <a:ext uri="{FF2B5EF4-FFF2-40B4-BE49-F238E27FC236}">
                    <a16:creationId xmlns:a16="http://schemas.microsoft.com/office/drawing/2014/main" id="{7B46283E-6EFA-46AF-8F50-244C7C973539}"/>
                  </a:ext>
                </a:extLst>
              </p:cNvPr>
              <p:cNvSpPr>
                <a:spLocks noChangeArrowheads="1"/>
              </p:cNvSpPr>
              <p:nvPr/>
            </p:nvSpPr>
            <p:spPr bwMode="auto">
              <a:xfrm>
                <a:off x="1566" y="1148"/>
                <a:ext cx="443"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Architectural</a:t>
                </a:r>
                <a:endParaRPr lang="en-US" altLang="zh-CN" sz="1000">
                  <a:latin typeface="ZapfHumnst BT" pitchFamily="34" charset="0"/>
                  <a:ea typeface="宋体" panose="02010600030101010101" pitchFamily="2" charset="-122"/>
                </a:endParaRPr>
              </a:p>
            </p:txBody>
          </p:sp>
          <p:sp>
            <p:nvSpPr>
              <p:cNvPr id="48148" name="Rectangle 19">
                <a:extLst>
                  <a:ext uri="{FF2B5EF4-FFF2-40B4-BE49-F238E27FC236}">
                    <a16:creationId xmlns:a16="http://schemas.microsoft.com/office/drawing/2014/main" id="{2FBAD691-9581-44F7-B313-603D284CB626}"/>
                  </a:ext>
                </a:extLst>
              </p:cNvPr>
              <p:cNvSpPr>
                <a:spLocks noChangeArrowheads="1"/>
              </p:cNvSpPr>
              <p:nvPr/>
            </p:nvSpPr>
            <p:spPr bwMode="auto">
              <a:xfrm>
                <a:off x="1643" y="1234"/>
                <a:ext cx="297"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Analysis</a:t>
                </a:r>
                <a:endParaRPr lang="en-US" altLang="zh-CN" sz="1000">
                  <a:latin typeface="ZapfHumnst BT" pitchFamily="34" charset="0"/>
                  <a:ea typeface="宋体" panose="02010600030101010101" pitchFamily="2" charset="-122"/>
                </a:endParaRPr>
              </a:p>
            </p:txBody>
          </p:sp>
          <p:sp>
            <p:nvSpPr>
              <p:cNvPr id="48149" name="Freeform 20">
                <a:extLst>
                  <a:ext uri="{FF2B5EF4-FFF2-40B4-BE49-F238E27FC236}">
                    <a16:creationId xmlns:a16="http://schemas.microsoft.com/office/drawing/2014/main" id="{53303D91-D089-495D-9194-36F787E263A6}"/>
                  </a:ext>
                </a:extLst>
              </p:cNvPr>
              <p:cNvSpPr>
                <a:spLocks/>
              </p:cNvSpPr>
              <p:nvPr/>
            </p:nvSpPr>
            <p:spPr bwMode="auto">
              <a:xfrm>
                <a:off x="1691" y="955"/>
                <a:ext cx="271" cy="168"/>
              </a:xfrm>
              <a:custGeom>
                <a:avLst/>
                <a:gdLst>
                  <a:gd name="T0" fmla="*/ 0 w 38"/>
                  <a:gd name="T1" fmla="*/ 0 h 23"/>
                  <a:gd name="T2" fmla="*/ 2147483646 w 38"/>
                  <a:gd name="T3" fmla="*/ 0 h 23"/>
                  <a:gd name="T4" fmla="*/ 2147483646 w 38"/>
                  <a:gd name="T5" fmla="*/ 2147483646 h 23"/>
                  <a:gd name="T6" fmla="*/ 2147483646 w 38"/>
                  <a:gd name="T7" fmla="*/ 2147483646 h 23"/>
                  <a:gd name="T8" fmla="*/ 0 w 38"/>
                  <a:gd name="T9" fmla="*/ 2147483646 h 23"/>
                  <a:gd name="T10" fmla="*/ 0 w 38"/>
                  <a:gd name="T11" fmla="*/ 0 h 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3">
                    <a:moveTo>
                      <a:pt x="0" y="0"/>
                    </a:moveTo>
                    <a:lnTo>
                      <a:pt x="26" y="0"/>
                    </a:lnTo>
                    <a:lnTo>
                      <a:pt x="38" y="11"/>
                    </a:lnTo>
                    <a:lnTo>
                      <a:pt x="26" y="23"/>
                    </a:lnTo>
                    <a:lnTo>
                      <a:pt x="0" y="23"/>
                    </a:lnTo>
                    <a:lnTo>
                      <a:pt x="0" y="0"/>
                    </a:lnTo>
                  </a:path>
                </a:pathLst>
              </a:custGeom>
              <a:solidFill>
                <a:srgbClr val="C2C1C1"/>
              </a:solidFill>
              <a:ln w="0">
                <a:solidFill>
                  <a:srgbClr val="C2C1C1"/>
                </a:solidFill>
                <a:prstDash val="solid"/>
                <a:round/>
                <a:headEnd/>
                <a:tailEnd/>
              </a:ln>
            </p:spPr>
            <p:txBody>
              <a:bodyPr/>
              <a:lstStyle/>
              <a:p>
                <a:endParaRPr lang="zh-CN" altLang="en-US"/>
              </a:p>
            </p:txBody>
          </p:sp>
          <p:sp>
            <p:nvSpPr>
              <p:cNvPr id="48150" name="Freeform 21">
                <a:extLst>
                  <a:ext uri="{FF2B5EF4-FFF2-40B4-BE49-F238E27FC236}">
                    <a16:creationId xmlns:a16="http://schemas.microsoft.com/office/drawing/2014/main" id="{5D5B7BA5-A318-46C8-BAC5-BDF35F7F6E87}"/>
                  </a:ext>
                </a:extLst>
              </p:cNvPr>
              <p:cNvSpPr>
                <a:spLocks/>
              </p:cNvSpPr>
              <p:nvPr/>
            </p:nvSpPr>
            <p:spPr bwMode="auto">
              <a:xfrm>
                <a:off x="1677" y="933"/>
                <a:ext cx="271" cy="175"/>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FDFFC7"/>
              </a:solidFill>
              <a:ln w="0">
                <a:solidFill>
                  <a:srgbClr val="25221E"/>
                </a:solidFill>
                <a:prstDash val="solid"/>
                <a:round/>
                <a:headEnd/>
                <a:tailEnd/>
              </a:ln>
            </p:spPr>
            <p:txBody>
              <a:bodyPr/>
              <a:lstStyle/>
              <a:p>
                <a:endParaRPr lang="zh-CN" altLang="en-US"/>
              </a:p>
            </p:txBody>
          </p:sp>
          <p:sp>
            <p:nvSpPr>
              <p:cNvPr id="48151" name="Rectangle 22">
                <a:extLst>
                  <a:ext uri="{FF2B5EF4-FFF2-40B4-BE49-F238E27FC236}">
                    <a16:creationId xmlns:a16="http://schemas.microsoft.com/office/drawing/2014/main" id="{002AEA19-4652-4C05-9EC9-87E735D8E3E8}"/>
                  </a:ext>
                </a:extLst>
              </p:cNvPr>
              <p:cNvSpPr>
                <a:spLocks noChangeArrowheads="1"/>
              </p:cNvSpPr>
              <p:nvPr/>
            </p:nvSpPr>
            <p:spPr bwMode="auto">
              <a:xfrm>
                <a:off x="4512" y="1502"/>
                <a:ext cx="425"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Architecture</a:t>
                </a:r>
                <a:endParaRPr lang="en-US" altLang="zh-CN" sz="1000">
                  <a:latin typeface="ZapfHumnst BT" pitchFamily="34" charset="0"/>
                  <a:ea typeface="宋体" panose="02010600030101010101" pitchFamily="2" charset="-122"/>
                </a:endParaRPr>
              </a:p>
            </p:txBody>
          </p:sp>
          <p:sp>
            <p:nvSpPr>
              <p:cNvPr id="48152" name="Rectangle 23">
                <a:extLst>
                  <a:ext uri="{FF2B5EF4-FFF2-40B4-BE49-F238E27FC236}">
                    <a16:creationId xmlns:a16="http://schemas.microsoft.com/office/drawing/2014/main" id="{C518E2C1-FC46-456C-A45A-C142E4E5D375}"/>
                  </a:ext>
                </a:extLst>
              </p:cNvPr>
              <p:cNvSpPr>
                <a:spLocks noChangeArrowheads="1"/>
              </p:cNvSpPr>
              <p:nvPr/>
            </p:nvSpPr>
            <p:spPr bwMode="auto">
              <a:xfrm>
                <a:off x="4563" y="1587"/>
                <a:ext cx="333"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Reviewer</a:t>
                </a:r>
                <a:endParaRPr lang="en-US" altLang="zh-CN" sz="1000">
                  <a:latin typeface="ZapfHumnst BT" pitchFamily="34" charset="0"/>
                  <a:ea typeface="宋体" panose="02010600030101010101" pitchFamily="2" charset="-122"/>
                </a:endParaRPr>
              </a:p>
            </p:txBody>
          </p:sp>
          <p:sp>
            <p:nvSpPr>
              <p:cNvPr id="48153" name="Oval 24">
                <a:extLst>
                  <a:ext uri="{FF2B5EF4-FFF2-40B4-BE49-F238E27FC236}">
                    <a16:creationId xmlns:a16="http://schemas.microsoft.com/office/drawing/2014/main" id="{DF3DFCCF-0EB4-43EA-88E3-2D42AD7022E9}"/>
                  </a:ext>
                </a:extLst>
              </p:cNvPr>
              <p:cNvSpPr>
                <a:spLocks noChangeArrowheads="1"/>
              </p:cNvSpPr>
              <p:nvPr/>
            </p:nvSpPr>
            <p:spPr bwMode="auto">
              <a:xfrm>
                <a:off x="4713" y="1116"/>
                <a:ext cx="135" cy="132"/>
              </a:xfrm>
              <a:prstGeom prst="ellipse">
                <a:avLst/>
              </a:prstGeom>
              <a:solidFill>
                <a:srgbClr val="A9A8A7"/>
              </a:solidFill>
              <a:ln w="0">
                <a:solidFill>
                  <a:srgbClr val="C2C1C1"/>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48154" name="Freeform 25">
                <a:extLst>
                  <a:ext uri="{FF2B5EF4-FFF2-40B4-BE49-F238E27FC236}">
                    <a16:creationId xmlns:a16="http://schemas.microsoft.com/office/drawing/2014/main" id="{4580FA7D-00C7-4C91-9829-689209459278}"/>
                  </a:ext>
                </a:extLst>
              </p:cNvPr>
              <p:cNvSpPr>
                <a:spLocks/>
              </p:cNvSpPr>
              <p:nvPr/>
            </p:nvSpPr>
            <p:spPr bwMode="auto">
              <a:xfrm>
                <a:off x="4627" y="1284"/>
                <a:ext cx="257" cy="206"/>
              </a:xfrm>
              <a:custGeom>
                <a:avLst/>
                <a:gdLst>
                  <a:gd name="T0" fmla="*/ 2147483646 w 36"/>
                  <a:gd name="T1" fmla="*/ 0 h 28"/>
                  <a:gd name="T2" fmla="*/ 2147483646 w 36"/>
                  <a:gd name="T3" fmla="*/ 0 h 28"/>
                  <a:gd name="T4" fmla="*/ 2147483646 w 36"/>
                  <a:gd name="T5" fmla="*/ 2147483646 h 28"/>
                  <a:gd name="T6" fmla="*/ 0 w 36"/>
                  <a:gd name="T7" fmla="*/ 2147483646 h 28"/>
                  <a:gd name="T8" fmla="*/ 2147483646 w 36"/>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28">
                    <a:moveTo>
                      <a:pt x="9" y="0"/>
                    </a:moveTo>
                    <a:lnTo>
                      <a:pt x="36" y="0"/>
                    </a:lnTo>
                    <a:lnTo>
                      <a:pt x="27" y="28"/>
                    </a:lnTo>
                    <a:lnTo>
                      <a:pt x="0" y="28"/>
                    </a:lnTo>
                    <a:lnTo>
                      <a:pt x="9" y="0"/>
                    </a:lnTo>
                  </a:path>
                </a:pathLst>
              </a:custGeom>
              <a:solidFill>
                <a:srgbClr val="A9A8A7"/>
              </a:solidFill>
              <a:ln w="0">
                <a:solidFill>
                  <a:srgbClr val="C2C1C1"/>
                </a:solidFill>
                <a:prstDash val="solid"/>
                <a:round/>
                <a:headEnd/>
                <a:tailEnd/>
              </a:ln>
            </p:spPr>
            <p:txBody>
              <a:bodyPr/>
              <a:lstStyle/>
              <a:p>
                <a:endParaRPr lang="zh-CN" altLang="en-US"/>
              </a:p>
            </p:txBody>
          </p:sp>
          <p:sp>
            <p:nvSpPr>
              <p:cNvPr id="48155" name="Oval 26">
                <a:extLst>
                  <a:ext uri="{FF2B5EF4-FFF2-40B4-BE49-F238E27FC236}">
                    <a16:creationId xmlns:a16="http://schemas.microsoft.com/office/drawing/2014/main" id="{E4ED5E03-DF52-4385-9351-A177232A8813}"/>
                  </a:ext>
                </a:extLst>
              </p:cNvPr>
              <p:cNvSpPr>
                <a:spLocks noChangeArrowheads="1"/>
              </p:cNvSpPr>
              <p:nvPr/>
            </p:nvSpPr>
            <p:spPr bwMode="auto">
              <a:xfrm>
                <a:off x="4691" y="1101"/>
                <a:ext cx="136" cy="132"/>
              </a:xfrm>
              <a:prstGeom prst="ellipse">
                <a:avLst/>
              </a:prstGeom>
              <a:solidFill>
                <a:srgbClr val="FBC88D"/>
              </a:solidFill>
              <a:ln w="0">
                <a:solidFill>
                  <a:srgbClr val="25221E"/>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48156" name="Freeform 27">
                <a:extLst>
                  <a:ext uri="{FF2B5EF4-FFF2-40B4-BE49-F238E27FC236}">
                    <a16:creationId xmlns:a16="http://schemas.microsoft.com/office/drawing/2014/main" id="{B16674DC-9513-4394-AF5A-E40582D7CFE8}"/>
                  </a:ext>
                </a:extLst>
              </p:cNvPr>
              <p:cNvSpPr>
                <a:spLocks/>
              </p:cNvSpPr>
              <p:nvPr/>
            </p:nvSpPr>
            <p:spPr bwMode="auto">
              <a:xfrm>
                <a:off x="4606" y="1262"/>
                <a:ext cx="257" cy="206"/>
              </a:xfrm>
              <a:custGeom>
                <a:avLst/>
                <a:gdLst>
                  <a:gd name="T0" fmla="*/ 2147483646 w 36"/>
                  <a:gd name="T1" fmla="*/ 0 h 28"/>
                  <a:gd name="T2" fmla="*/ 2147483646 w 36"/>
                  <a:gd name="T3" fmla="*/ 0 h 28"/>
                  <a:gd name="T4" fmla="*/ 2147483646 w 36"/>
                  <a:gd name="T5" fmla="*/ 2147483646 h 28"/>
                  <a:gd name="T6" fmla="*/ 0 w 36"/>
                  <a:gd name="T7" fmla="*/ 2147483646 h 28"/>
                  <a:gd name="T8" fmla="*/ 2147483646 w 36"/>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28">
                    <a:moveTo>
                      <a:pt x="9" y="0"/>
                    </a:moveTo>
                    <a:lnTo>
                      <a:pt x="36" y="0"/>
                    </a:lnTo>
                    <a:lnTo>
                      <a:pt x="27" y="28"/>
                    </a:lnTo>
                    <a:lnTo>
                      <a:pt x="0" y="28"/>
                    </a:lnTo>
                    <a:lnTo>
                      <a:pt x="9" y="0"/>
                    </a:lnTo>
                  </a:path>
                </a:pathLst>
              </a:custGeom>
              <a:solidFill>
                <a:srgbClr val="FBC88D"/>
              </a:solidFill>
              <a:ln w="0">
                <a:solidFill>
                  <a:srgbClr val="25221E"/>
                </a:solidFill>
                <a:prstDash val="solid"/>
                <a:round/>
                <a:headEnd/>
                <a:tailEnd/>
              </a:ln>
            </p:spPr>
            <p:txBody>
              <a:bodyPr/>
              <a:lstStyle/>
              <a:p>
                <a:endParaRPr lang="zh-CN" altLang="en-US"/>
              </a:p>
            </p:txBody>
          </p:sp>
          <p:sp>
            <p:nvSpPr>
              <p:cNvPr id="48157" name="Rectangle 28">
                <a:extLst>
                  <a:ext uri="{FF2B5EF4-FFF2-40B4-BE49-F238E27FC236}">
                    <a16:creationId xmlns:a16="http://schemas.microsoft.com/office/drawing/2014/main" id="{FDB1BE92-8526-4DB8-B6C4-0C83E852B8FE}"/>
                  </a:ext>
                </a:extLst>
              </p:cNvPr>
              <p:cNvSpPr>
                <a:spLocks noChangeArrowheads="1"/>
              </p:cNvSpPr>
              <p:nvPr/>
            </p:nvSpPr>
            <p:spPr bwMode="auto">
              <a:xfrm>
                <a:off x="4170" y="2723"/>
                <a:ext cx="394"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Review the</a:t>
                </a:r>
                <a:endParaRPr lang="en-US" altLang="zh-CN" sz="1000">
                  <a:latin typeface="ZapfHumnst BT" pitchFamily="34" charset="0"/>
                  <a:ea typeface="宋体" panose="02010600030101010101" pitchFamily="2" charset="-122"/>
                </a:endParaRPr>
              </a:p>
            </p:txBody>
          </p:sp>
          <p:sp>
            <p:nvSpPr>
              <p:cNvPr id="48158" name="Rectangle 29">
                <a:extLst>
                  <a:ext uri="{FF2B5EF4-FFF2-40B4-BE49-F238E27FC236}">
                    <a16:creationId xmlns:a16="http://schemas.microsoft.com/office/drawing/2014/main" id="{0883F324-B579-4A17-B0FD-5A37267DB948}"/>
                  </a:ext>
                </a:extLst>
              </p:cNvPr>
              <p:cNvSpPr>
                <a:spLocks noChangeArrowheads="1"/>
              </p:cNvSpPr>
              <p:nvPr/>
            </p:nvSpPr>
            <p:spPr bwMode="auto">
              <a:xfrm>
                <a:off x="4170" y="2809"/>
                <a:ext cx="24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Design</a:t>
                </a:r>
                <a:endParaRPr lang="en-US" altLang="zh-CN" sz="1000">
                  <a:latin typeface="ZapfHumnst BT" pitchFamily="34" charset="0"/>
                  <a:ea typeface="宋体" panose="02010600030101010101" pitchFamily="2" charset="-122"/>
                </a:endParaRPr>
              </a:p>
            </p:txBody>
          </p:sp>
          <p:sp>
            <p:nvSpPr>
              <p:cNvPr id="48159" name="Rectangle 30">
                <a:extLst>
                  <a:ext uri="{FF2B5EF4-FFF2-40B4-BE49-F238E27FC236}">
                    <a16:creationId xmlns:a16="http://schemas.microsoft.com/office/drawing/2014/main" id="{3E7381A4-DFAC-4119-BDFD-1A717A1B0965}"/>
                  </a:ext>
                </a:extLst>
              </p:cNvPr>
              <p:cNvSpPr>
                <a:spLocks noChangeArrowheads="1"/>
              </p:cNvSpPr>
              <p:nvPr/>
            </p:nvSpPr>
            <p:spPr bwMode="auto">
              <a:xfrm>
                <a:off x="4082" y="1488"/>
                <a:ext cx="394"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Review the</a:t>
                </a:r>
                <a:endParaRPr lang="en-US" altLang="zh-CN" sz="1000">
                  <a:latin typeface="ZapfHumnst BT" pitchFamily="34" charset="0"/>
                  <a:ea typeface="宋体" panose="02010600030101010101" pitchFamily="2" charset="-122"/>
                </a:endParaRPr>
              </a:p>
            </p:txBody>
          </p:sp>
          <p:sp>
            <p:nvSpPr>
              <p:cNvPr id="48160" name="Rectangle 31">
                <a:extLst>
                  <a:ext uri="{FF2B5EF4-FFF2-40B4-BE49-F238E27FC236}">
                    <a16:creationId xmlns:a16="http://schemas.microsoft.com/office/drawing/2014/main" id="{BC6C7F03-06AB-490B-AB95-016940AC0592}"/>
                  </a:ext>
                </a:extLst>
              </p:cNvPr>
              <p:cNvSpPr>
                <a:spLocks noChangeArrowheads="1"/>
              </p:cNvSpPr>
              <p:nvPr/>
            </p:nvSpPr>
            <p:spPr bwMode="auto">
              <a:xfrm>
                <a:off x="4063" y="1568"/>
                <a:ext cx="425"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Architecture</a:t>
                </a:r>
                <a:endParaRPr lang="en-US" altLang="zh-CN" sz="1000">
                  <a:latin typeface="ZapfHumnst BT" pitchFamily="34" charset="0"/>
                  <a:ea typeface="宋体" panose="02010600030101010101" pitchFamily="2" charset="-122"/>
                </a:endParaRPr>
              </a:p>
            </p:txBody>
          </p:sp>
          <p:sp>
            <p:nvSpPr>
              <p:cNvPr id="48161" name="Freeform 32">
                <a:extLst>
                  <a:ext uri="{FF2B5EF4-FFF2-40B4-BE49-F238E27FC236}">
                    <a16:creationId xmlns:a16="http://schemas.microsoft.com/office/drawing/2014/main" id="{C4352263-0982-4723-ADFD-DBD624770D71}"/>
                  </a:ext>
                </a:extLst>
              </p:cNvPr>
              <p:cNvSpPr>
                <a:spLocks/>
              </p:cNvSpPr>
              <p:nvPr/>
            </p:nvSpPr>
            <p:spPr bwMode="auto">
              <a:xfrm>
                <a:off x="4170" y="1314"/>
                <a:ext cx="271" cy="168"/>
              </a:xfrm>
              <a:custGeom>
                <a:avLst/>
                <a:gdLst>
                  <a:gd name="T0" fmla="*/ 0 w 38"/>
                  <a:gd name="T1" fmla="*/ 0 h 23"/>
                  <a:gd name="T2" fmla="*/ 2147483646 w 38"/>
                  <a:gd name="T3" fmla="*/ 0 h 23"/>
                  <a:gd name="T4" fmla="*/ 2147483646 w 38"/>
                  <a:gd name="T5" fmla="*/ 2147483646 h 23"/>
                  <a:gd name="T6" fmla="*/ 2147483646 w 38"/>
                  <a:gd name="T7" fmla="*/ 2147483646 h 23"/>
                  <a:gd name="T8" fmla="*/ 0 w 38"/>
                  <a:gd name="T9" fmla="*/ 2147483646 h 23"/>
                  <a:gd name="T10" fmla="*/ 0 w 38"/>
                  <a:gd name="T11" fmla="*/ 0 h 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3">
                    <a:moveTo>
                      <a:pt x="0" y="0"/>
                    </a:moveTo>
                    <a:lnTo>
                      <a:pt x="26" y="0"/>
                    </a:lnTo>
                    <a:lnTo>
                      <a:pt x="38" y="11"/>
                    </a:lnTo>
                    <a:lnTo>
                      <a:pt x="26" y="23"/>
                    </a:lnTo>
                    <a:lnTo>
                      <a:pt x="0" y="23"/>
                    </a:lnTo>
                    <a:lnTo>
                      <a:pt x="0" y="0"/>
                    </a:lnTo>
                  </a:path>
                </a:pathLst>
              </a:custGeom>
              <a:solidFill>
                <a:srgbClr val="C2C1C1"/>
              </a:solidFill>
              <a:ln w="0">
                <a:solidFill>
                  <a:srgbClr val="C2C1C1"/>
                </a:solidFill>
                <a:prstDash val="solid"/>
                <a:round/>
                <a:headEnd/>
                <a:tailEnd/>
              </a:ln>
            </p:spPr>
            <p:txBody>
              <a:bodyPr/>
              <a:lstStyle/>
              <a:p>
                <a:endParaRPr lang="zh-CN" altLang="en-US"/>
              </a:p>
            </p:txBody>
          </p:sp>
          <p:sp>
            <p:nvSpPr>
              <p:cNvPr id="48162" name="Freeform 33">
                <a:extLst>
                  <a:ext uri="{FF2B5EF4-FFF2-40B4-BE49-F238E27FC236}">
                    <a16:creationId xmlns:a16="http://schemas.microsoft.com/office/drawing/2014/main" id="{899B3912-A138-4100-89A3-A3D78C808133}"/>
                  </a:ext>
                </a:extLst>
              </p:cNvPr>
              <p:cNvSpPr>
                <a:spLocks/>
              </p:cNvSpPr>
              <p:nvPr/>
            </p:nvSpPr>
            <p:spPr bwMode="auto">
              <a:xfrm>
                <a:off x="4156" y="1292"/>
                <a:ext cx="271"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FDFFC7"/>
              </a:solidFill>
              <a:ln w="0">
                <a:solidFill>
                  <a:srgbClr val="25221E"/>
                </a:solidFill>
                <a:prstDash val="solid"/>
                <a:round/>
                <a:headEnd/>
                <a:tailEnd/>
              </a:ln>
            </p:spPr>
            <p:txBody>
              <a:bodyPr/>
              <a:lstStyle/>
              <a:p>
                <a:endParaRPr lang="zh-CN" altLang="en-US"/>
              </a:p>
            </p:txBody>
          </p:sp>
          <p:sp>
            <p:nvSpPr>
              <p:cNvPr id="48163" name="Rectangle 34">
                <a:extLst>
                  <a:ext uri="{FF2B5EF4-FFF2-40B4-BE49-F238E27FC236}">
                    <a16:creationId xmlns:a16="http://schemas.microsoft.com/office/drawing/2014/main" id="{A61A1B35-D03B-4AEE-817B-C13AE1A7C6B3}"/>
                  </a:ext>
                </a:extLst>
              </p:cNvPr>
              <p:cNvSpPr>
                <a:spLocks noChangeArrowheads="1"/>
              </p:cNvSpPr>
              <p:nvPr/>
            </p:nvSpPr>
            <p:spPr bwMode="auto">
              <a:xfrm>
                <a:off x="1759" y="2538"/>
                <a:ext cx="355"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dirty="0">
                    <a:solidFill>
                      <a:srgbClr val="25221E"/>
                    </a:solidFill>
                    <a:latin typeface="Arial" panose="020B0604020202020204" pitchFamily="34" charset="0"/>
                    <a:ea typeface="宋体" panose="02010600030101010101" pitchFamily="2" charset="-122"/>
                  </a:rPr>
                  <a:t>Use-Case</a:t>
                </a:r>
                <a:endParaRPr lang="en-US" altLang="zh-CN" sz="1000" dirty="0">
                  <a:latin typeface="ZapfHumnst BT" pitchFamily="34" charset="0"/>
                  <a:ea typeface="宋体" panose="02010600030101010101" pitchFamily="2" charset="-122"/>
                </a:endParaRPr>
              </a:p>
            </p:txBody>
          </p:sp>
          <p:sp>
            <p:nvSpPr>
              <p:cNvPr id="48164" name="Rectangle 35">
                <a:extLst>
                  <a:ext uri="{FF2B5EF4-FFF2-40B4-BE49-F238E27FC236}">
                    <a16:creationId xmlns:a16="http://schemas.microsoft.com/office/drawing/2014/main" id="{DDCAD67E-DE5F-4CE0-AC7C-5733B72814A0}"/>
                  </a:ext>
                </a:extLst>
              </p:cNvPr>
              <p:cNvSpPr>
                <a:spLocks noChangeArrowheads="1"/>
              </p:cNvSpPr>
              <p:nvPr/>
            </p:nvSpPr>
            <p:spPr bwMode="auto">
              <a:xfrm>
                <a:off x="1791" y="2631"/>
                <a:ext cx="297"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Analysis</a:t>
                </a:r>
                <a:endParaRPr lang="en-US" altLang="zh-CN" sz="1000">
                  <a:latin typeface="ZapfHumnst BT" pitchFamily="34" charset="0"/>
                  <a:ea typeface="宋体" panose="02010600030101010101" pitchFamily="2" charset="-122"/>
                </a:endParaRPr>
              </a:p>
            </p:txBody>
          </p:sp>
          <p:sp>
            <p:nvSpPr>
              <p:cNvPr id="48165" name="Freeform 36">
                <a:extLst>
                  <a:ext uri="{FF2B5EF4-FFF2-40B4-BE49-F238E27FC236}">
                    <a16:creationId xmlns:a16="http://schemas.microsoft.com/office/drawing/2014/main" id="{2EF616C5-AF7D-4213-9631-E3EFB8AB5DC1}"/>
                  </a:ext>
                </a:extLst>
              </p:cNvPr>
              <p:cNvSpPr>
                <a:spLocks/>
              </p:cNvSpPr>
              <p:nvPr/>
            </p:nvSpPr>
            <p:spPr bwMode="auto">
              <a:xfrm>
                <a:off x="2471" y="1306"/>
                <a:ext cx="271"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C2C1C1"/>
              </a:solidFill>
              <a:ln w="0">
                <a:solidFill>
                  <a:srgbClr val="C2C1C1"/>
                </a:solidFill>
                <a:prstDash val="solid"/>
                <a:round/>
                <a:headEnd/>
                <a:tailEnd/>
              </a:ln>
            </p:spPr>
            <p:txBody>
              <a:bodyPr/>
              <a:lstStyle/>
              <a:p>
                <a:endParaRPr lang="zh-CN" altLang="en-US"/>
              </a:p>
            </p:txBody>
          </p:sp>
          <p:sp>
            <p:nvSpPr>
              <p:cNvPr id="48166" name="Freeform 37">
                <a:extLst>
                  <a:ext uri="{FF2B5EF4-FFF2-40B4-BE49-F238E27FC236}">
                    <a16:creationId xmlns:a16="http://schemas.microsoft.com/office/drawing/2014/main" id="{6C704611-B1AF-43AE-BCFF-F0A43BF0E8B6}"/>
                  </a:ext>
                </a:extLst>
              </p:cNvPr>
              <p:cNvSpPr>
                <a:spLocks/>
              </p:cNvSpPr>
              <p:nvPr/>
            </p:nvSpPr>
            <p:spPr bwMode="auto">
              <a:xfrm>
                <a:off x="2456" y="1292"/>
                <a:ext cx="272"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FDFFC7"/>
              </a:solidFill>
              <a:ln w="0">
                <a:solidFill>
                  <a:srgbClr val="25221E"/>
                </a:solidFill>
                <a:prstDash val="solid"/>
                <a:round/>
                <a:headEnd/>
                <a:tailEnd/>
              </a:ln>
            </p:spPr>
            <p:txBody>
              <a:bodyPr/>
              <a:lstStyle/>
              <a:p>
                <a:endParaRPr lang="zh-CN" altLang="en-US"/>
              </a:p>
            </p:txBody>
          </p:sp>
          <p:sp>
            <p:nvSpPr>
              <p:cNvPr id="48167" name="Rectangle 38">
                <a:extLst>
                  <a:ext uri="{FF2B5EF4-FFF2-40B4-BE49-F238E27FC236}">
                    <a16:creationId xmlns:a16="http://schemas.microsoft.com/office/drawing/2014/main" id="{1E3CED55-96ED-44FC-A7C3-90DFF12E85D9}"/>
                  </a:ext>
                </a:extLst>
              </p:cNvPr>
              <p:cNvSpPr>
                <a:spLocks noChangeArrowheads="1"/>
              </p:cNvSpPr>
              <p:nvPr/>
            </p:nvSpPr>
            <p:spPr bwMode="auto">
              <a:xfrm>
                <a:off x="2356" y="1520"/>
                <a:ext cx="443"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Architectural</a:t>
                </a:r>
                <a:endParaRPr lang="en-US" altLang="zh-CN" sz="1000">
                  <a:latin typeface="ZapfHumnst BT" pitchFamily="34" charset="0"/>
                  <a:ea typeface="宋体" panose="02010600030101010101" pitchFamily="2" charset="-122"/>
                </a:endParaRPr>
              </a:p>
            </p:txBody>
          </p:sp>
          <p:sp>
            <p:nvSpPr>
              <p:cNvPr id="48168" name="Rectangle 39">
                <a:extLst>
                  <a:ext uri="{FF2B5EF4-FFF2-40B4-BE49-F238E27FC236}">
                    <a16:creationId xmlns:a16="http://schemas.microsoft.com/office/drawing/2014/main" id="{9A4CBD36-FE97-40D4-8525-01C013A6F275}"/>
                  </a:ext>
                </a:extLst>
              </p:cNvPr>
              <p:cNvSpPr>
                <a:spLocks noChangeArrowheads="1"/>
              </p:cNvSpPr>
              <p:nvPr/>
            </p:nvSpPr>
            <p:spPr bwMode="auto">
              <a:xfrm>
                <a:off x="2466" y="1613"/>
                <a:ext cx="24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Design</a:t>
                </a:r>
                <a:endParaRPr lang="en-US" altLang="zh-CN" sz="1000">
                  <a:latin typeface="ZapfHumnst BT" pitchFamily="34" charset="0"/>
                  <a:ea typeface="宋体" panose="02010600030101010101" pitchFamily="2" charset="-122"/>
                </a:endParaRPr>
              </a:p>
            </p:txBody>
          </p:sp>
          <p:sp>
            <p:nvSpPr>
              <p:cNvPr id="48169" name="Freeform 40">
                <a:extLst>
                  <a:ext uri="{FF2B5EF4-FFF2-40B4-BE49-F238E27FC236}">
                    <a16:creationId xmlns:a16="http://schemas.microsoft.com/office/drawing/2014/main" id="{7379076F-70C6-4D4C-B599-CE8AC0DA3199}"/>
                  </a:ext>
                </a:extLst>
              </p:cNvPr>
              <p:cNvSpPr>
                <a:spLocks/>
              </p:cNvSpPr>
              <p:nvPr/>
            </p:nvSpPr>
            <p:spPr bwMode="auto">
              <a:xfrm>
                <a:off x="2985" y="1321"/>
                <a:ext cx="271"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C2C1C1"/>
              </a:solidFill>
              <a:ln w="0">
                <a:solidFill>
                  <a:srgbClr val="C2C1C1"/>
                </a:solidFill>
                <a:prstDash val="solid"/>
                <a:round/>
                <a:headEnd/>
                <a:tailEnd/>
              </a:ln>
            </p:spPr>
            <p:txBody>
              <a:bodyPr/>
              <a:lstStyle/>
              <a:p>
                <a:endParaRPr lang="zh-CN" altLang="en-US"/>
              </a:p>
            </p:txBody>
          </p:sp>
          <p:sp>
            <p:nvSpPr>
              <p:cNvPr id="48170" name="Freeform 41">
                <a:extLst>
                  <a:ext uri="{FF2B5EF4-FFF2-40B4-BE49-F238E27FC236}">
                    <a16:creationId xmlns:a16="http://schemas.microsoft.com/office/drawing/2014/main" id="{A7C8C67D-80A2-4D20-BE3F-2737701E9220}"/>
                  </a:ext>
                </a:extLst>
              </p:cNvPr>
              <p:cNvSpPr>
                <a:spLocks/>
              </p:cNvSpPr>
              <p:nvPr/>
            </p:nvSpPr>
            <p:spPr bwMode="auto">
              <a:xfrm>
                <a:off x="2970" y="1306"/>
                <a:ext cx="272"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FDFFC7"/>
              </a:solidFill>
              <a:ln w="0">
                <a:solidFill>
                  <a:srgbClr val="25221E"/>
                </a:solidFill>
                <a:prstDash val="solid"/>
                <a:round/>
                <a:headEnd/>
                <a:tailEnd/>
              </a:ln>
            </p:spPr>
            <p:txBody>
              <a:bodyPr/>
              <a:lstStyle/>
              <a:p>
                <a:endParaRPr lang="zh-CN" altLang="en-US"/>
              </a:p>
            </p:txBody>
          </p:sp>
          <p:sp>
            <p:nvSpPr>
              <p:cNvPr id="48171" name="Rectangle 42">
                <a:extLst>
                  <a:ext uri="{FF2B5EF4-FFF2-40B4-BE49-F238E27FC236}">
                    <a16:creationId xmlns:a16="http://schemas.microsoft.com/office/drawing/2014/main" id="{F31F6AD5-E5C2-4C13-9F18-3F215D11A50B}"/>
                  </a:ext>
                </a:extLst>
              </p:cNvPr>
              <p:cNvSpPr>
                <a:spLocks noChangeArrowheads="1"/>
              </p:cNvSpPr>
              <p:nvPr/>
            </p:nvSpPr>
            <p:spPr bwMode="auto">
              <a:xfrm>
                <a:off x="2924" y="1519"/>
                <a:ext cx="315"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Describe</a:t>
                </a:r>
                <a:endParaRPr lang="en-US" altLang="zh-CN" sz="1000">
                  <a:latin typeface="ZapfHumnst BT" pitchFamily="34" charset="0"/>
                  <a:ea typeface="宋体" panose="02010600030101010101" pitchFamily="2" charset="-122"/>
                </a:endParaRPr>
              </a:p>
            </p:txBody>
          </p:sp>
          <p:sp>
            <p:nvSpPr>
              <p:cNvPr id="48172" name="Rectangle 43">
                <a:extLst>
                  <a:ext uri="{FF2B5EF4-FFF2-40B4-BE49-F238E27FC236}">
                    <a16:creationId xmlns:a16="http://schemas.microsoft.com/office/drawing/2014/main" id="{7D2EBAF8-BFF8-43EC-91B4-91E17ABE7AC1}"/>
                  </a:ext>
                </a:extLst>
              </p:cNvPr>
              <p:cNvSpPr>
                <a:spLocks noChangeArrowheads="1"/>
              </p:cNvSpPr>
              <p:nvPr/>
            </p:nvSpPr>
            <p:spPr bwMode="auto">
              <a:xfrm>
                <a:off x="2853" y="1612"/>
                <a:ext cx="45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Concurrency</a:t>
                </a:r>
                <a:endParaRPr lang="en-US" altLang="zh-CN" sz="1000">
                  <a:latin typeface="ZapfHumnst BT" pitchFamily="34" charset="0"/>
                  <a:ea typeface="宋体" panose="02010600030101010101" pitchFamily="2" charset="-122"/>
                </a:endParaRPr>
              </a:p>
            </p:txBody>
          </p:sp>
          <p:sp>
            <p:nvSpPr>
              <p:cNvPr id="48173" name="Freeform 44">
                <a:extLst>
                  <a:ext uri="{FF2B5EF4-FFF2-40B4-BE49-F238E27FC236}">
                    <a16:creationId xmlns:a16="http://schemas.microsoft.com/office/drawing/2014/main" id="{9707C9C1-761C-4A86-A8D3-AB35DEF2638E}"/>
                  </a:ext>
                </a:extLst>
              </p:cNvPr>
              <p:cNvSpPr>
                <a:spLocks/>
              </p:cNvSpPr>
              <p:nvPr/>
            </p:nvSpPr>
            <p:spPr bwMode="auto">
              <a:xfrm>
                <a:off x="3527" y="1321"/>
                <a:ext cx="272" cy="169"/>
              </a:xfrm>
              <a:custGeom>
                <a:avLst/>
                <a:gdLst>
                  <a:gd name="T0" fmla="*/ 0 w 38"/>
                  <a:gd name="T1" fmla="*/ 0 h 23"/>
                  <a:gd name="T2" fmla="*/ 2147483646 w 38"/>
                  <a:gd name="T3" fmla="*/ 0 h 23"/>
                  <a:gd name="T4" fmla="*/ 2147483646 w 38"/>
                  <a:gd name="T5" fmla="*/ 2147483646 h 23"/>
                  <a:gd name="T6" fmla="*/ 2147483646 w 38"/>
                  <a:gd name="T7" fmla="*/ 2147483646 h 23"/>
                  <a:gd name="T8" fmla="*/ 0 w 38"/>
                  <a:gd name="T9" fmla="*/ 2147483646 h 23"/>
                  <a:gd name="T10" fmla="*/ 0 w 38"/>
                  <a:gd name="T11" fmla="*/ 0 h 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3">
                    <a:moveTo>
                      <a:pt x="0" y="0"/>
                    </a:moveTo>
                    <a:lnTo>
                      <a:pt x="26" y="0"/>
                    </a:lnTo>
                    <a:lnTo>
                      <a:pt x="38" y="11"/>
                    </a:lnTo>
                    <a:lnTo>
                      <a:pt x="26" y="23"/>
                    </a:lnTo>
                    <a:lnTo>
                      <a:pt x="0" y="23"/>
                    </a:lnTo>
                    <a:lnTo>
                      <a:pt x="0" y="0"/>
                    </a:lnTo>
                  </a:path>
                </a:pathLst>
              </a:custGeom>
              <a:solidFill>
                <a:srgbClr val="C2C1C1"/>
              </a:solidFill>
              <a:ln w="0">
                <a:solidFill>
                  <a:srgbClr val="C2C1C1"/>
                </a:solidFill>
                <a:prstDash val="solid"/>
                <a:round/>
                <a:headEnd/>
                <a:tailEnd/>
              </a:ln>
            </p:spPr>
            <p:txBody>
              <a:bodyPr/>
              <a:lstStyle/>
              <a:p>
                <a:endParaRPr lang="zh-CN" altLang="en-US"/>
              </a:p>
            </p:txBody>
          </p:sp>
          <p:sp>
            <p:nvSpPr>
              <p:cNvPr id="48174" name="Freeform 45">
                <a:extLst>
                  <a:ext uri="{FF2B5EF4-FFF2-40B4-BE49-F238E27FC236}">
                    <a16:creationId xmlns:a16="http://schemas.microsoft.com/office/drawing/2014/main" id="{B4F44E8A-A7A7-4FEA-A355-05802D524F0D}"/>
                  </a:ext>
                </a:extLst>
              </p:cNvPr>
              <p:cNvSpPr>
                <a:spLocks/>
              </p:cNvSpPr>
              <p:nvPr/>
            </p:nvSpPr>
            <p:spPr bwMode="auto">
              <a:xfrm>
                <a:off x="3513" y="1299"/>
                <a:ext cx="271"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FDFFC7"/>
              </a:solidFill>
              <a:ln w="0">
                <a:solidFill>
                  <a:srgbClr val="25221E"/>
                </a:solidFill>
                <a:prstDash val="solid"/>
                <a:round/>
                <a:headEnd/>
                <a:tailEnd/>
              </a:ln>
            </p:spPr>
            <p:txBody>
              <a:bodyPr/>
              <a:lstStyle/>
              <a:p>
                <a:endParaRPr lang="zh-CN" altLang="en-US"/>
              </a:p>
            </p:txBody>
          </p:sp>
          <p:sp>
            <p:nvSpPr>
              <p:cNvPr id="48175" name="Rectangle 46">
                <a:extLst>
                  <a:ext uri="{FF2B5EF4-FFF2-40B4-BE49-F238E27FC236}">
                    <a16:creationId xmlns:a16="http://schemas.microsoft.com/office/drawing/2014/main" id="{D35666AD-9960-46C7-84AC-2092DC2A6E5F}"/>
                  </a:ext>
                </a:extLst>
              </p:cNvPr>
              <p:cNvSpPr>
                <a:spLocks noChangeArrowheads="1"/>
              </p:cNvSpPr>
              <p:nvPr/>
            </p:nvSpPr>
            <p:spPr bwMode="auto">
              <a:xfrm>
                <a:off x="3473" y="1530"/>
                <a:ext cx="315"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Describe</a:t>
                </a:r>
                <a:endParaRPr lang="en-US" altLang="zh-CN" sz="1000">
                  <a:latin typeface="ZapfHumnst BT" pitchFamily="34" charset="0"/>
                  <a:ea typeface="宋体" panose="02010600030101010101" pitchFamily="2" charset="-122"/>
                </a:endParaRPr>
              </a:p>
            </p:txBody>
          </p:sp>
          <p:sp>
            <p:nvSpPr>
              <p:cNvPr id="48176" name="Rectangle 47">
                <a:extLst>
                  <a:ext uri="{FF2B5EF4-FFF2-40B4-BE49-F238E27FC236}">
                    <a16:creationId xmlns:a16="http://schemas.microsoft.com/office/drawing/2014/main" id="{A23EDFEE-BE30-4B80-B15B-B5700017EB00}"/>
                  </a:ext>
                </a:extLst>
              </p:cNvPr>
              <p:cNvSpPr>
                <a:spLocks noChangeArrowheads="1"/>
              </p:cNvSpPr>
              <p:nvPr/>
            </p:nvSpPr>
            <p:spPr bwMode="auto">
              <a:xfrm>
                <a:off x="3427" y="1615"/>
                <a:ext cx="399"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Distribution</a:t>
                </a:r>
                <a:endParaRPr lang="en-US" altLang="zh-CN" sz="1000">
                  <a:latin typeface="ZapfHumnst BT" pitchFamily="34" charset="0"/>
                  <a:ea typeface="宋体" panose="02010600030101010101" pitchFamily="2" charset="-122"/>
                </a:endParaRPr>
              </a:p>
            </p:txBody>
          </p:sp>
          <p:sp>
            <p:nvSpPr>
              <p:cNvPr id="48177" name="Freeform 48">
                <a:extLst>
                  <a:ext uri="{FF2B5EF4-FFF2-40B4-BE49-F238E27FC236}">
                    <a16:creationId xmlns:a16="http://schemas.microsoft.com/office/drawing/2014/main" id="{FB545B1E-D0CA-49B0-BBF7-6B617E40B814}"/>
                  </a:ext>
                </a:extLst>
              </p:cNvPr>
              <p:cNvSpPr>
                <a:spLocks/>
              </p:cNvSpPr>
              <p:nvPr/>
            </p:nvSpPr>
            <p:spPr bwMode="auto">
              <a:xfrm>
                <a:off x="1870" y="2296"/>
                <a:ext cx="271" cy="168"/>
              </a:xfrm>
              <a:custGeom>
                <a:avLst/>
                <a:gdLst>
                  <a:gd name="T0" fmla="*/ 0 w 38"/>
                  <a:gd name="T1" fmla="*/ 0 h 23"/>
                  <a:gd name="T2" fmla="*/ 2147483646 w 38"/>
                  <a:gd name="T3" fmla="*/ 0 h 23"/>
                  <a:gd name="T4" fmla="*/ 2147483646 w 38"/>
                  <a:gd name="T5" fmla="*/ 2147483646 h 23"/>
                  <a:gd name="T6" fmla="*/ 2147483646 w 38"/>
                  <a:gd name="T7" fmla="*/ 2147483646 h 23"/>
                  <a:gd name="T8" fmla="*/ 0 w 38"/>
                  <a:gd name="T9" fmla="*/ 2147483646 h 23"/>
                  <a:gd name="T10" fmla="*/ 0 w 38"/>
                  <a:gd name="T11" fmla="*/ 0 h 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3">
                    <a:moveTo>
                      <a:pt x="0" y="0"/>
                    </a:moveTo>
                    <a:lnTo>
                      <a:pt x="26" y="0"/>
                    </a:lnTo>
                    <a:lnTo>
                      <a:pt x="38" y="11"/>
                    </a:lnTo>
                    <a:lnTo>
                      <a:pt x="26" y="23"/>
                    </a:lnTo>
                    <a:lnTo>
                      <a:pt x="0" y="23"/>
                    </a:lnTo>
                    <a:lnTo>
                      <a:pt x="0" y="0"/>
                    </a:lnTo>
                  </a:path>
                </a:pathLst>
              </a:custGeom>
              <a:solidFill>
                <a:srgbClr val="C2C1C1"/>
              </a:solidFill>
              <a:ln w="0">
                <a:solidFill>
                  <a:srgbClr val="C2C1C1"/>
                </a:solidFill>
                <a:prstDash val="solid"/>
                <a:round/>
                <a:headEnd/>
                <a:tailEnd/>
              </a:ln>
            </p:spPr>
            <p:txBody>
              <a:bodyPr/>
              <a:lstStyle/>
              <a:p>
                <a:endParaRPr lang="zh-CN" altLang="en-US"/>
              </a:p>
            </p:txBody>
          </p:sp>
          <p:sp>
            <p:nvSpPr>
              <p:cNvPr id="48178" name="Freeform 49">
                <a:extLst>
                  <a:ext uri="{FF2B5EF4-FFF2-40B4-BE49-F238E27FC236}">
                    <a16:creationId xmlns:a16="http://schemas.microsoft.com/office/drawing/2014/main" id="{83D2262A-CA84-462A-B2BA-CD9EEA9CEDDF}"/>
                  </a:ext>
                </a:extLst>
              </p:cNvPr>
              <p:cNvSpPr>
                <a:spLocks/>
              </p:cNvSpPr>
              <p:nvPr/>
            </p:nvSpPr>
            <p:spPr bwMode="auto">
              <a:xfrm>
                <a:off x="1855" y="2274"/>
                <a:ext cx="272"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FDFFC7"/>
              </a:solidFill>
              <a:ln w="0">
                <a:solidFill>
                  <a:srgbClr val="25221E"/>
                </a:solidFill>
                <a:prstDash val="solid"/>
                <a:round/>
                <a:headEnd/>
                <a:tailEnd/>
              </a:ln>
            </p:spPr>
            <p:txBody>
              <a:bodyPr/>
              <a:lstStyle/>
              <a:p>
                <a:endParaRPr lang="zh-CN" altLang="en-US"/>
              </a:p>
            </p:txBody>
          </p:sp>
          <p:sp>
            <p:nvSpPr>
              <p:cNvPr id="48179" name="Freeform 50">
                <a:extLst>
                  <a:ext uri="{FF2B5EF4-FFF2-40B4-BE49-F238E27FC236}">
                    <a16:creationId xmlns:a16="http://schemas.microsoft.com/office/drawing/2014/main" id="{7F0DF1E1-ED8E-434C-A0EE-21917E031C4F}"/>
                  </a:ext>
                </a:extLst>
              </p:cNvPr>
              <p:cNvSpPr>
                <a:spLocks/>
              </p:cNvSpPr>
              <p:nvPr/>
            </p:nvSpPr>
            <p:spPr bwMode="auto">
              <a:xfrm>
                <a:off x="1862" y="2318"/>
                <a:ext cx="272"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C2C1C1"/>
              </a:solidFill>
              <a:ln w="0">
                <a:solidFill>
                  <a:srgbClr val="C2C1C1"/>
                </a:solidFill>
                <a:prstDash val="solid"/>
                <a:round/>
                <a:headEnd/>
                <a:tailEnd/>
              </a:ln>
            </p:spPr>
            <p:txBody>
              <a:bodyPr/>
              <a:lstStyle/>
              <a:p>
                <a:endParaRPr lang="zh-CN" altLang="en-US"/>
              </a:p>
            </p:txBody>
          </p:sp>
          <p:sp>
            <p:nvSpPr>
              <p:cNvPr id="48180" name="Freeform 51">
                <a:extLst>
                  <a:ext uri="{FF2B5EF4-FFF2-40B4-BE49-F238E27FC236}">
                    <a16:creationId xmlns:a16="http://schemas.microsoft.com/office/drawing/2014/main" id="{1476FEC3-378C-413D-8CE3-7D65CD15D35D}"/>
                  </a:ext>
                </a:extLst>
              </p:cNvPr>
              <p:cNvSpPr>
                <a:spLocks/>
              </p:cNvSpPr>
              <p:nvPr/>
            </p:nvSpPr>
            <p:spPr bwMode="auto">
              <a:xfrm>
                <a:off x="1848" y="2303"/>
                <a:ext cx="272"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FDFFC7"/>
              </a:solidFill>
              <a:ln w="0">
                <a:solidFill>
                  <a:srgbClr val="25221E"/>
                </a:solidFill>
                <a:prstDash val="solid"/>
                <a:round/>
                <a:headEnd/>
                <a:tailEnd/>
              </a:ln>
            </p:spPr>
            <p:txBody>
              <a:bodyPr/>
              <a:lstStyle/>
              <a:p>
                <a:endParaRPr lang="zh-CN" altLang="en-US"/>
              </a:p>
            </p:txBody>
          </p:sp>
          <p:sp>
            <p:nvSpPr>
              <p:cNvPr id="48181" name="Freeform 52">
                <a:extLst>
                  <a:ext uri="{FF2B5EF4-FFF2-40B4-BE49-F238E27FC236}">
                    <a16:creationId xmlns:a16="http://schemas.microsoft.com/office/drawing/2014/main" id="{A6585CD7-557D-40F3-9368-A630747CE57E}"/>
                  </a:ext>
                </a:extLst>
              </p:cNvPr>
              <p:cNvSpPr>
                <a:spLocks/>
              </p:cNvSpPr>
              <p:nvPr/>
            </p:nvSpPr>
            <p:spPr bwMode="auto">
              <a:xfrm>
                <a:off x="1848" y="2340"/>
                <a:ext cx="272"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C2C1C1"/>
              </a:solidFill>
              <a:ln w="0">
                <a:solidFill>
                  <a:srgbClr val="C2C1C1"/>
                </a:solidFill>
                <a:prstDash val="solid"/>
                <a:round/>
                <a:headEnd/>
                <a:tailEnd/>
              </a:ln>
            </p:spPr>
            <p:txBody>
              <a:bodyPr/>
              <a:lstStyle/>
              <a:p>
                <a:endParaRPr lang="zh-CN" altLang="en-US"/>
              </a:p>
            </p:txBody>
          </p:sp>
          <p:sp>
            <p:nvSpPr>
              <p:cNvPr id="48182" name="Freeform 53">
                <a:extLst>
                  <a:ext uri="{FF2B5EF4-FFF2-40B4-BE49-F238E27FC236}">
                    <a16:creationId xmlns:a16="http://schemas.microsoft.com/office/drawing/2014/main" id="{B9140FC8-7F9C-4527-87BE-86C3CCA5F9F3}"/>
                  </a:ext>
                </a:extLst>
              </p:cNvPr>
              <p:cNvSpPr>
                <a:spLocks/>
              </p:cNvSpPr>
              <p:nvPr/>
            </p:nvSpPr>
            <p:spPr bwMode="auto">
              <a:xfrm>
                <a:off x="1827" y="2325"/>
                <a:ext cx="271"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FDFFC7"/>
              </a:solidFill>
              <a:ln w="0">
                <a:solidFill>
                  <a:srgbClr val="25221E"/>
                </a:solidFill>
                <a:prstDash val="solid"/>
                <a:round/>
                <a:headEnd/>
                <a:tailEnd/>
              </a:ln>
            </p:spPr>
            <p:txBody>
              <a:bodyPr/>
              <a:lstStyle/>
              <a:p>
                <a:endParaRPr lang="zh-CN" altLang="en-US"/>
              </a:p>
            </p:txBody>
          </p:sp>
          <p:sp>
            <p:nvSpPr>
              <p:cNvPr id="48183" name="Rectangle 54">
                <a:extLst>
                  <a:ext uri="{FF2B5EF4-FFF2-40B4-BE49-F238E27FC236}">
                    <a16:creationId xmlns:a16="http://schemas.microsoft.com/office/drawing/2014/main" id="{972B2205-8116-404A-8A4D-7AE3A6BDA864}"/>
                  </a:ext>
                </a:extLst>
              </p:cNvPr>
              <p:cNvSpPr>
                <a:spLocks noChangeArrowheads="1"/>
              </p:cNvSpPr>
              <p:nvPr/>
            </p:nvSpPr>
            <p:spPr bwMode="auto">
              <a:xfrm>
                <a:off x="3216" y="3167"/>
                <a:ext cx="20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Class</a:t>
                </a:r>
                <a:endParaRPr lang="en-US" altLang="zh-CN" sz="1000">
                  <a:latin typeface="ZapfHumnst BT" pitchFamily="34" charset="0"/>
                  <a:ea typeface="宋体" panose="02010600030101010101" pitchFamily="2" charset="-122"/>
                </a:endParaRPr>
              </a:p>
            </p:txBody>
          </p:sp>
          <p:sp>
            <p:nvSpPr>
              <p:cNvPr id="48184" name="Rectangle 55">
                <a:extLst>
                  <a:ext uri="{FF2B5EF4-FFF2-40B4-BE49-F238E27FC236}">
                    <a16:creationId xmlns:a16="http://schemas.microsoft.com/office/drawing/2014/main" id="{ACED7894-64A7-4A2E-88D9-34460F366EDF}"/>
                  </a:ext>
                </a:extLst>
              </p:cNvPr>
              <p:cNvSpPr>
                <a:spLocks noChangeArrowheads="1"/>
              </p:cNvSpPr>
              <p:nvPr/>
            </p:nvSpPr>
            <p:spPr bwMode="auto">
              <a:xfrm>
                <a:off x="3189" y="3254"/>
                <a:ext cx="24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Design</a:t>
                </a:r>
                <a:endParaRPr lang="en-US" altLang="zh-CN" sz="1000">
                  <a:latin typeface="ZapfHumnst BT" pitchFamily="34" charset="0"/>
                  <a:ea typeface="宋体" panose="02010600030101010101" pitchFamily="2" charset="-122"/>
                </a:endParaRPr>
              </a:p>
            </p:txBody>
          </p:sp>
          <p:sp>
            <p:nvSpPr>
              <p:cNvPr id="48185" name="Freeform 56">
                <a:extLst>
                  <a:ext uri="{FF2B5EF4-FFF2-40B4-BE49-F238E27FC236}">
                    <a16:creationId xmlns:a16="http://schemas.microsoft.com/office/drawing/2014/main" id="{B384C1BF-3E2B-4713-ADBD-ED1F783E3161}"/>
                  </a:ext>
                </a:extLst>
              </p:cNvPr>
              <p:cNvSpPr>
                <a:spLocks/>
              </p:cNvSpPr>
              <p:nvPr/>
            </p:nvSpPr>
            <p:spPr bwMode="auto">
              <a:xfrm>
                <a:off x="3227" y="2934"/>
                <a:ext cx="272"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C2C1C1"/>
              </a:solidFill>
              <a:ln w="0">
                <a:solidFill>
                  <a:srgbClr val="C2C1C1"/>
                </a:solidFill>
                <a:prstDash val="solid"/>
                <a:round/>
                <a:headEnd/>
                <a:tailEnd/>
              </a:ln>
            </p:spPr>
            <p:txBody>
              <a:bodyPr/>
              <a:lstStyle/>
              <a:p>
                <a:endParaRPr lang="zh-CN" altLang="en-US"/>
              </a:p>
            </p:txBody>
          </p:sp>
          <p:sp>
            <p:nvSpPr>
              <p:cNvPr id="48186" name="Freeform 57">
                <a:extLst>
                  <a:ext uri="{FF2B5EF4-FFF2-40B4-BE49-F238E27FC236}">
                    <a16:creationId xmlns:a16="http://schemas.microsoft.com/office/drawing/2014/main" id="{121B40DD-E87F-4572-ADFC-9F55DED545C0}"/>
                  </a:ext>
                </a:extLst>
              </p:cNvPr>
              <p:cNvSpPr>
                <a:spLocks/>
              </p:cNvSpPr>
              <p:nvPr/>
            </p:nvSpPr>
            <p:spPr bwMode="auto">
              <a:xfrm>
                <a:off x="3213" y="2919"/>
                <a:ext cx="272"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FDFFC7"/>
              </a:solidFill>
              <a:ln w="0">
                <a:solidFill>
                  <a:srgbClr val="25221E"/>
                </a:solidFill>
                <a:prstDash val="solid"/>
                <a:round/>
                <a:headEnd/>
                <a:tailEnd/>
              </a:ln>
            </p:spPr>
            <p:txBody>
              <a:bodyPr/>
              <a:lstStyle/>
              <a:p>
                <a:endParaRPr lang="zh-CN" altLang="en-US"/>
              </a:p>
            </p:txBody>
          </p:sp>
          <p:sp>
            <p:nvSpPr>
              <p:cNvPr id="48187" name="Freeform 58">
                <a:extLst>
                  <a:ext uri="{FF2B5EF4-FFF2-40B4-BE49-F238E27FC236}">
                    <a16:creationId xmlns:a16="http://schemas.microsoft.com/office/drawing/2014/main" id="{F579304A-5DCD-4624-BE47-E4A5B91E972F}"/>
                  </a:ext>
                </a:extLst>
              </p:cNvPr>
              <p:cNvSpPr>
                <a:spLocks/>
              </p:cNvSpPr>
              <p:nvPr/>
            </p:nvSpPr>
            <p:spPr bwMode="auto">
              <a:xfrm>
                <a:off x="3220" y="2956"/>
                <a:ext cx="272"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C2C1C1"/>
              </a:solidFill>
              <a:ln w="0">
                <a:solidFill>
                  <a:srgbClr val="C2C1C1"/>
                </a:solidFill>
                <a:prstDash val="solid"/>
                <a:round/>
                <a:headEnd/>
                <a:tailEnd/>
              </a:ln>
            </p:spPr>
            <p:txBody>
              <a:bodyPr/>
              <a:lstStyle/>
              <a:p>
                <a:endParaRPr lang="zh-CN" altLang="en-US"/>
              </a:p>
            </p:txBody>
          </p:sp>
          <p:sp>
            <p:nvSpPr>
              <p:cNvPr id="48188" name="Freeform 59">
                <a:extLst>
                  <a:ext uri="{FF2B5EF4-FFF2-40B4-BE49-F238E27FC236}">
                    <a16:creationId xmlns:a16="http://schemas.microsoft.com/office/drawing/2014/main" id="{B7CBE9C4-3A94-4FBE-BBCF-16A4AF414739}"/>
                  </a:ext>
                </a:extLst>
              </p:cNvPr>
              <p:cNvSpPr>
                <a:spLocks/>
              </p:cNvSpPr>
              <p:nvPr/>
            </p:nvSpPr>
            <p:spPr bwMode="auto">
              <a:xfrm>
                <a:off x="3206" y="2941"/>
                <a:ext cx="271"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FDFFC7"/>
              </a:solidFill>
              <a:ln w="0">
                <a:solidFill>
                  <a:srgbClr val="25221E"/>
                </a:solidFill>
                <a:prstDash val="solid"/>
                <a:round/>
                <a:headEnd/>
                <a:tailEnd/>
              </a:ln>
            </p:spPr>
            <p:txBody>
              <a:bodyPr/>
              <a:lstStyle/>
              <a:p>
                <a:endParaRPr lang="zh-CN" altLang="en-US"/>
              </a:p>
            </p:txBody>
          </p:sp>
          <p:sp>
            <p:nvSpPr>
              <p:cNvPr id="48189" name="Freeform 60">
                <a:extLst>
                  <a:ext uri="{FF2B5EF4-FFF2-40B4-BE49-F238E27FC236}">
                    <a16:creationId xmlns:a16="http://schemas.microsoft.com/office/drawing/2014/main" id="{E172B9DD-11B0-414A-9128-4849958104C2}"/>
                  </a:ext>
                </a:extLst>
              </p:cNvPr>
              <p:cNvSpPr>
                <a:spLocks/>
              </p:cNvSpPr>
              <p:nvPr/>
            </p:nvSpPr>
            <p:spPr bwMode="auto">
              <a:xfrm>
                <a:off x="3206" y="2985"/>
                <a:ext cx="271"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C2C1C1"/>
              </a:solidFill>
              <a:ln w="0">
                <a:solidFill>
                  <a:srgbClr val="C2C1C1"/>
                </a:solidFill>
                <a:prstDash val="solid"/>
                <a:round/>
                <a:headEnd/>
                <a:tailEnd/>
              </a:ln>
            </p:spPr>
            <p:txBody>
              <a:bodyPr/>
              <a:lstStyle/>
              <a:p>
                <a:endParaRPr lang="zh-CN" altLang="en-US"/>
              </a:p>
            </p:txBody>
          </p:sp>
          <p:sp>
            <p:nvSpPr>
              <p:cNvPr id="48190" name="Freeform 61">
                <a:extLst>
                  <a:ext uri="{FF2B5EF4-FFF2-40B4-BE49-F238E27FC236}">
                    <a16:creationId xmlns:a16="http://schemas.microsoft.com/office/drawing/2014/main" id="{7EE8BFA5-52BB-42F9-A332-5FE962AFE3EC}"/>
                  </a:ext>
                </a:extLst>
              </p:cNvPr>
              <p:cNvSpPr>
                <a:spLocks/>
              </p:cNvSpPr>
              <p:nvPr/>
            </p:nvSpPr>
            <p:spPr bwMode="auto">
              <a:xfrm>
                <a:off x="3192" y="2970"/>
                <a:ext cx="271" cy="169"/>
              </a:xfrm>
              <a:custGeom>
                <a:avLst/>
                <a:gdLst>
                  <a:gd name="T0" fmla="*/ 0 w 38"/>
                  <a:gd name="T1" fmla="*/ 0 h 23"/>
                  <a:gd name="T2" fmla="*/ 2147483646 w 38"/>
                  <a:gd name="T3" fmla="*/ 0 h 23"/>
                  <a:gd name="T4" fmla="*/ 2147483646 w 38"/>
                  <a:gd name="T5" fmla="*/ 2147483646 h 23"/>
                  <a:gd name="T6" fmla="*/ 2147483646 w 38"/>
                  <a:gd name="T7" fmla="*/ 2147483646 h 23"/>
                  <a:gd name="T8" fmla="*/ 0 w 38"/>
                  <a:gd name="T9" fmla="*/ 2147483646 h 23"/>
                  <a:gd name="T10" fmla="*/ 0 w 38"/>
                  <a:gd name="T11" fmla="*/ 0 h 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3">
                    <a:moveTo>
                      <a:pt x="0" y="0"/>
                    </a:moveTo>
                    <a:lnTo>
                      <a:pt x="26" y="0"/>
                    </a:lnTo>
                    <a:lnTo>
                      <a:pt x="38" y="11"/>
                    </a:lnTo>
                    <a:lnTo>
                      <a:pt x="26" y="23"/>
                    </a:lnTo>
                    <a:lnTo>
                      <a:pt x="0" y="23"/>
                    </a:lnTo>
                    <a:lnTo>
                      <a:pt x="0" y="0"/>
                    </a:lnTo>
                  </a:path>
                </a:pathLst>
              </a:custGeom>
              <a:solidFill>
                <a:srgbClr val="FDFFC7"/>
              </a:solidFill>
              <a:ln w="0">
                <a:solidFill>
                  <a:srgbClr val="25221E"/>
                </a:solidFill>
                <a:prstDash val="solid"/>
                <a:round/>
                <a:headEnd/>
                <a:tailEnd/>
              </a:ln>
            </p:spPr>
            <p:txBody>
              <a:bodyPr/>
              <a:lstStyle/>
              <a:p>
                <a:endParaRPr lang="zh-CN" altLang="en-US"/>
              </a:p>
            </p:txBody>
          </p:sp>
          <p:sp>
            <p:nvSpPr>
              <p:cNvPr id="48191" name="Rectangle 62">
                <a:extLst>
                  <a:ext uri="{FF2B5EF4-FFF2-40B4-BE49-F238E27FC236}">
                    <a16:creationId xmlns:a16="http://schemas.microsoft.com/office/drawing/2014/main" id="{015BF6B3-F84B-451D-AAD2-D3FB48365C6C}"/>
                  </a:ext>
                </a:extLst>
              </p:cNvPr>
              <p:cNvSpPr>
                <a:spLocks noChangeArrowheads="1"/>
              </p:cNvSpPr>
              <p:nvPr/>
            </p:nvSpPr>
            <p:spPr bwMode="auto">
              <a:xfrm>
                <a:off x="2948" y="2480"/>
                <a:ext cx="664"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Subsystem Design</a:t>
                </a:r>
                <a:endParaRPr lang="en-US" altLang="zh-CN" sz="1000">
                  <a:latin typeface="ZapfHumnst BT" pitchFamily="34" charset="0"/>
                  <a:ea typeface="宋体" panose="02010600030101010101" pitchFamily="2" charset="-122"/>
                </a:endParaRPr>
              </a:p>
            </p:txBody>
          </p:sp>
          <p:sp>
            <p:nvSpPr>
              <p:cNvPr id="48192" name="Freeform 63">
                <a:extLst>
                  <a:ext uri="{FF2B5EF4-FFF2-40B4-BE49-F238E27FC236}">
                    <a16:creationId xmlns:a16="http://schemas.microsoft.com/office/drawing/2014/main" id="{FE9324FB-B7F9-48CC-A77E-13C04F6802BE}"/>
                  </a:ext>
                </a:extLst>
              </p:cNvPr>
              <p:cNvSpPr>
                <a:spLocks/>
              </p:cNvSpPr>
              <p:nvPr/>
            </p:nvSpPr>
            <p:spPr bwMode="auto">
              <a:xfrm>
                <a:off x="3199" y="2252"/>
                <a:ext cx="271"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C2C1C1"/>
              </a:solidFill>
              <a:ln w="0">
                <a:solidFill>
                  <a:srgbClr val="C2C1C1"/>
                </a:solidFill>
                <a:prstDash val="solid"/>
                <a:round/>
                <a:headEnd/>
                <a:tailEnd/>
              </a:ln>
            </p:spPr>
            <p:txBody>
              <a:bodyPr/>
              <a:lstStyle/>
              <a:p>
                <a:endParaRPr lang="zh-CN" altLang="en-US"/>
              </a:p>
            </p:txBody>
          </p:sp>
          <p:sp>
            <p:nvSpPr>
              <p:cNvPr id="48193" name="Freeform 64">
                <a:extLst>
                  <a:ext uri="{FF2B5EF4-FFF2-40B4-BE49-F238E27FC236}">
                    <a16:creationId xmlns:a16="http://schemas.microsoft.com/office/drawing/2014/main" id="{3BC2910D-3615-4CAA-90EC-4E554D583923}"/>
                  </a:ext>
                </a:extLst>
              </p:cNvPr>
              <p:cNvSpPr>
                <a:spLocks/>
              </p:cNvSpPr>
              <p:nvPr/>
            </p:nvSpPr>
            <p:spPr bwMode="auto">
              <a:xfrm>
                <a:off x="3185" y="2237"/>
                <a:ext cx="271"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FDFFC7"/>
              </a:solidFill>
              <a:ln w="0">
                <a:solidFill>
                  <a:srgbClr val="25221E"/>
                </a:solidFill>
                <a:prstDash val="solid"/>
                <a:round/>
                <a:headEnd/>
                <a:tailEnd/>
              </a:ln>
            </p:spPr>
            <p:txBody>
              <a:bodyPr/>
              <a:lstStyle/>
              <a:p>
                <a:endParaRPr lang="zh-CN" altLang="en-US"/>
              </a:p>
            </p:txBody>
          </p:sp>
          <p:sp>
            <p:nvSpPr>
              <p:cNvPr id="48194" name="Freeform 65">
                <a:extLst>
                  <a:ext uri="{FF2B5EF4-FFF2-40B4-BE49-F238E27FC236}">
                    <a16:creationId xmlns:a16="http://schemas.microsoft.com/office/drawing/2014/main" id="{058E4782-302F-4ACE-A785-FE16162F80F9}"/>
                  </a:ext>
                </a:extLst>
              </p:cNvPr>
              <p:cNvSpPr>
                <a:spLocks/>
              </p:cNvSpPr>
              <p:nvPr/>
            </p:nvSpPr>
            <p:spPr bwMode="auto">
              <a:xfrm>
                <a:off x="3192" y="2274"/>
                <a:ext cx="271"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C2C1C1"/>
              </a:solidFill>
              <a:ln w="0">
                <a:solidFill>
                  <a:srgbClr val="C2C1C1"/>
                </a:solidFill>
                <a:prstDash val="solid"/>
                <a:round/>
                <a:headEnd/>
                <a:tailEnd/>
              </a:ln>
            </p:spPr>
            <p:txBody>
              <a:bodyPr/>
              <a:lstStyle/>
              <a:p>
                <a:endParaRPr lang="zh-CN" altLang="en-US"/>
              </a:p>
            </p:txBody>
          </p:sp>
          <p:sp>
            <p:nvSpPr>
              <p:cNvPr id="48195" name="Freeform 66">
                <a:extLst>
                  <a:ext uri="{FF2B5EF4-FFF2-40B4-BE49-F238E27FC236}">
                    <a16:creationId xmlns:a16="http://schemas.microsoft.com/office/drawing/2014/main" id="{46D3E1E3-020B-4175-AA18-06E07EB32D86}"/>
                  </a:ext>
                </a:extLst>
              </p:cNvPr>
              <p:cNvSpPr>
                <a:spLocks/>
              </p:cNvSpPr>
              <p:nvPr/>
            </p:nvSpPr>
            <p:spPr bwMode="auto">
              <a:xfrm>
                <a:off x="3177" y="2259"/>
                <a:ext cx="272"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FDFFC7"/>
              </a:solidFill>
              <a:ln w="0">
                <a:solidFill>
                  <a:srgbClr val="25221E"/>
                </a:solidFill>
                <a:prstDash val="solid"/>
                <a:round/>
                <a:headEnd/>
                <a:tailEnd/>
              </a:ln>
            </p:spPr>
            <p:txBody>
              <a:bodyPr/>
              <a:lstStyle/>
              <a:p>
                <a:endParaRPr lang="zh-CN" altLang="en-US"/>
              </a:p>
            </p:txBody>
          </p:sp>
          <p:sp>
            <p:nvSpPr>
              <p:cNvPr id="48196" name="Freeform 67">
                <a:extLst>
                  <a:ext uri="{FF2B5EF4-FFF2-40B4-BE49-F238E27FC236}">
                    <a16:creationId xmlns:a16="http://schemas.microsoft.com/office/drawing/2014/main" id="{E1711DB3-2BD4-4DEC-99BB-9921FDB5D7A9}"/>
                  </a:ext>
                </a:extLst>
              </p:cNvPr>
              <p:cNvSpPr>
                <a:spLocks/>
              </p:cNvSpPr>
              <p:nvPr/>
            </p:nvSpPr>
            <p:spPr bwMode="auto">
              <a:xfrm>
                <a:off x="3177" y="2303"/>
                <a:ext cx="272"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C2C1C1"/>
              </a:solidFill>
              <a:ln w="0">
                <a:solidFill>
                  <a:srgbClr val="C2C1C1"/>
                </a:solidFill>
                <a:prstDash val="solid"/>
                <a:round/>
                <a:headEnd/>
                <a:tailEnd/>
              </a:ln>
            </p:spPr>
            <p:txBody>
              <a:bodyPr/>
              <a:lstStyle/>
              <a:p>
                <a:endParaRPr lang="zh-CN" altLang="en-US"/>
              </a:p>
            </p:txBody>
          </p:sp>
          <p:sp>
            <p:nvSpPr>
              <p:cNvPr id="48197" name="Freeform 68">
                <a:extLst>
                  <a:ext uri="{FF2B5EF4-FFF2-40B4-BE49-F238E27FC236}">
                    <a16:creationId xmlns:a16="http://schemas.microsoft.com/office/drawing/2014/main" id="{1668CE8F-F1A5-4192-AEF4-6D5850FB4755}"/>
                  </a:ext>
                </a:extLst>
              </p:cNvPr>
              <p:cNvSpPr>
                <a:spLocks/>
              </p:cNvSpPr>
              <p:nvPr/>
            </p:nvSpPr>
            <p:spPr bwMode="auto">
              <a:xfrm>
                <a:off x="3163" y="2289"/>
                <a:ext cx="272" cy="168"/>
              </a:xfrm>
              <a:custGeom>
                <a:avLst/>
                <a:gdLst>
                  <a:gd name="T0" fmla="*/ 0 w 38"/>
                  <a:gd name="T1" fmla="*/ 0 h 23"/>
                  <a:gd name="T2" fmla="*/ 2147483646 w 38"/>
                  <a:gd name="T3" fmla="*/ 0 h 23"/>
                  <a:gd name="T4" fmla="*/ 2147483646 w 38"/>
                  <a:gd name="T5" fmla="*/ 2147483646 h 23"/>
                  <a:gd name="T6" fmla="*/ 2147483646 w 38"/>
                  <a:gd name="T7" fmla="*/ 2147483646 h 23"/>
                  <a:gd name="T8" fmla="*/ 0 w 38"/>
                  <a:gd name="T9" fmla="*/ 2147483646 h 23"/>
                  <a:gd name="T10" fmla="*/ 0 w 38"/>
                  <a:gd name="T11" fmla="*/ 0 h 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3">
                    <a:moveTo>
                      <a:pt x="0" y="0"/>
                    </a:moveTo>
                    <a:lnTo>
                      <a:pt x="26" y="0"/>
                    </a:lnTo>
                    <a:lnTo>
                      <a:pt x="38" y="12"/>
                    </a:lnTo>
                    <a:lnTo>
                      <a:pt x="26" y="23"/>
                    </a:lnTo>
                    <a:lnTo>
                      <a:pt x="0" y="23"/>
                    </a:lnTo>
                    <a:lnTo>
                      <a:pt x="0" y="0"/>
                    </a:lnTo>
                  </a:path>
                </a:pathLst>
              </a:custGeom>
              <a:solidFill>
                <a:srgbClr val="FDFFC7"/>
              </a:solidFill>
              <a:ln w="0">
                <a:solidFill>
                  <a:srgbClr val="25221E"/>
                </a:solidFill>
                <a:prstDash val="solid"/>
                <a:round/>
                <a:headEnd/>
                <a:tailEnd/>
              </a:ln>
            </p:spPr>
            <p:txBody>
              <a:bodyPr/>
              <a:lstStyle/>
              <a:p>
                <a:endParaRPr lang="zh-CN" altLang="en-US"/>
              </a:p>
            </p:txBody>
          </p:sp>
          <p:sp>
            <p:nvSpPr>
              <p:cNvPr id="48198" name="Freeform 69">
                <a:extLst>
                  <a:ext uri="{FF2B5EF4-FFF2-40B4-BE49-F238E27FC236}">
                    <a16:creationId xmlns:a16="http://schemas.microsoft.com/office/drawing/2014/main" id="{04078EB5-2F6D-42C3-833B-154FB5D4C087}"/>
                  </a:ext>
                </a:extLst>
              </p:cNvPr>
              <p:cNvSpPr>
                <a:spLocks/>
              </p:cNvSpPr>
              <p:nvPr/>
            </p:nvSpPr>
            <p:spPr bwMode="auto">
              <a:xfrm>
                <a:off x="1655" y="1021"/>
                <a:ext cx="450" cy="1275"/>
              </a:xfrm>
              <a:custGeom>
                <a:avLst/>
                <a:gdLst>
                  <a:gd name="T0" fmla="*/ 2147483646 w 63"/>
                  <a:gd name="T1" fmla="*/ 0 h 174"/>
                  <a:gd name="T2" fmla="*/ 2147483646 w 63"/>
                  <a:gd name="T3" fmla="*/ 2147483646 h 174"/>
                  <a:gd name="T4" fmla="*/ 2147483646 w 63"/>
                  <a:gd name="T5" fmla="*/ 2147483646 h 174"/>
                  <a:gd name="T6" fmla="*/ 2147483646 w 63"/>
                  <a:gd name="T7" fmla="*/ 2147483646 h 174"/>
                  <a:gd name="T8" fmla="*/ 2147483646 w 63"/>
                  <a:gd name="T9" fmla="*/ 2147483646 h 174"/>
                  <a:gd name="T10" fmla="*/ 2147483646 w 63"/>
                  <a:gd name="T11" fmla="*/ 2147483646 h 174"/>
                  <a:gd name="T12" fmla="*/ 2147483646 w 63"/>
                  <a:gd name="T13" fmla="*/ 2147483646 h 174"/>
                  <a:gd name="T14" fmla="*/ 2147483646 w 63"/>
                  <a:gd name="T15" fmla="*/ 2147483646 h 174"/>
                  <a:gd name="T16" fmla="*/ 2147483646 w 63"/>
                  <a:gd name="T17" fmla="*/ 2147483646 h 174"/>
                  <a:gd name="T18" fmla="*/ 2147483646 w 63"/>
                  <a:gd name="T19" fmla="*/ 2147483646 h 174"/>
                  <a:gd name="T20" fmla="*/ 2147483646 w 63"/>
                  <a:gd name="T21" fmla="*/ 2147483646 h 174"/>
                  <a:gd name="T22" fmla="*/ 2147483646 w 63"/>
                  <a:gd name="T23" fmla="*/ 2147483646 h 174"/>
                  <a:gd name="T24" fmla="*/ 2147483646 w 63"/>
                  <a:gd name="T25" fmla="*/ 2147483646 h 174"/>
                  <a:gd name="T26" fmla="*/ 2147483646 w 63"/>
                  <a:gd name="T27" fmla="*/ 2147483646 h 174"/>
                  <a:gd name="T28" fmla="*/ 2147483646 w 63"/>
                  <a:gd name="T29" fmla="*/ 2147483646 h 174"/>
                  <a:gd name="T30" fmla="*/ 2147483646 w 63"/>
                  <a:gd name="T31" fmla="*/ 2147483646 h 174"/>
                  <a:gd name="T32" fmla="*/ 2147483646 w 63"/>
                  <a:gd name="T33" fmla="*/ 2147483646 h 174"/>
                  <a:gd name="T34" fmla="*/ 2147483646 w 63"/>
                  <a:gd name="T35" fmla="*/ 2147483646 h 174"/>
                  <a:gd name="T36" fmla="*/ 2147483646 w 63"/>
                  <a:gd name="T37" fmla="*/ 2147483646 h 174"/>
                  <a:gd name="T38" fmla="*/ 0 w 63"/>
                  <a:gd name="T39" fmla="*/ 2147483646 h 174"/>
                  <a:gd name="T40" fmla="*/ 0 w 63"/>
                  <a:gd name="T41" fmla="*/ 2147483646 h 174"/>
                  <a:gd name="T42" fmla="*/ 2147483646 w 63"/>
                  <a:gd name="T43" fmla="*/ 2147483646 h 174"/>
                  <a:gd name="T44" fmla="*/ 2147483646 w 63"/>
                  <a:gd name="T45" fmla="*/ 2147483646 h 174"/>
                  <a:gd name="T46" fmla="*/ 2147483646 w 63"/>
                  <a:gd name="T47" fmla="*/ 2147483646 h 174"/>
                  <a:gd name="T48" fmla="*/ 2147483646 w 63"/>
                  <a:gd name="T49" fmla="*/ 2147483646 h 174"/>
                  <a:gd name="T50" fmla="*/ 2147483646 w 63"/>
                  <a:gd name="T51" fmla="*/ 2147483646 h 1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3" h="174">
                    <a:moveTo>
                      <a:pt x="45" y="0"/>
                    </a:moveTo>
                    <a:lnTo>
                      <a:pt x="53" y="4"/>
                    </a:lnTo>
                    <a:lnTo>
                      <a:pt x="57" y="10"/>
                    </a:lnTo>
                    <a:lnTo>
                      <a:pt x="60" y="18"/>
                    </a:lnTo>
                    <a:lnTo>
                      <a:pt x="63" y="26"/>
                    </a:lnTo>
                    <a:lnTo>
                      <a:pt x="62" y="33"/>
                    </a:lnTo>
                    <a:lnTo>
                      <a:pt x="60" y="40"/>
                    </a:lnTo>
                    <a:lnTo>
                      <a:pt x="54" y="44"/>
                    </a:lnTo>
                    <a:lnTo>
                      <a:pt x="51" y="49"/>
                    </a:lnTo>
                    <a:lnTo>
                      <a:pt x="45" y="54"/>
                    </a:lnTo>
                    <a:lnTo>
                      <a:pt x="40" y="59"/>
                    </a:lnTo>
                    <a:lnTo>
                      <a:pt x="32" y="63"/>
                    </a:lnTo>
                    <a:lnTo>
                      <a:pt x="25" y="67"/>
                    </a:lnTo>
                    <a:lnTo>
                      <a:pt x="19" y="76"/>
                    </a:lnTo>
                    <a:lnTo>
                      <a:pt x="13" y="80"/>
                    </a:lnTo>
                    <a:lnTo>
                      <a:pt x="9" y="89"/>
                    </a:lnTo>
                    <a:lnTo>
                      <a:pt x="5" y="98"/>
                    </a:lnTo>
                    <a:lnTo>
                      <a:pt x="3" y="107"/>
                    </a:lnTo>
                    <a:lnTo>
                      <a:pt x="1" y="116"/>
                    </a:lnTo>
                    <a:lnTo>
                      <a:pt x="0" y="125"/>
                    </a:lnTo>
                    <a:lnTo>
                      <a:pt x="0" y="140"/>
                    </a:lnTo>
                    <a:lnTo>
                      <a:pt x="2" y="148"/>
                    </a:lnTo>
                    <a:lnTo>
                      <a:pt x="5" y="154"/>
                    </a:lnTo>
                    <a:lnTo>
                      <a:pt x="9" y="161"/>
                    </a:lnTo>
                    <a:lnTo>
                      <a:pt x="15" y="167"/>
                    </a:lnTo>
                    <a:lnTo>
                      <a:pt x="20" y="174"/>
                    </a:lnTo>
                  </a:path>
                </a:pathLst>
              </a:custGeom>
              <a:noFill/>
              <a:ln w="0">
                <a:solidFill>
                  <a:srgbClr val="25221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99" name="Freeform 70">
                <a:extLst>
                  <a:ext uri="{FF2B5EF4-FFF2-40B4-BE49-F238E27FC236}">
                    <a16:creationId xmlns:a16="http://schemas.microsoft.com/office/drawing/2014/main" id="{D1C9D8AE-770C-4F32-ABC7-FB3922284B5D}"/>
                  </a:ext>
                </a:extLst>
              </p:cNvPr>
              <p:cNvSpPr>
                <a:spLocks/>
              </p:cNvSpPr>
              <p:nvPr/>
            </p:nvSpPr>
            <p:spPr bwMode="auto">
              <a:xfrm>
                <a:off x="2134" y="1394"/>
                <a:ext cx="265" cy="1005"/>
              </a:xfrm>
              <a:custGeom>
                <a:avLst/>
                <a:gdLst>
                  <a:gd name="T0" fmla="*/ 0 w 37"/>
                  <a:gd name="T1" fmla="*/ 2147483646 h 137"/>
                  <a:gd name="T2" fmla="*/ 2147483646 w 37"/>
                  <a:gd name="T3" fmla="*/ 2147483646 h 137"/>
                  <a:gd name="T4" fmla="*/ 2147483646 w 37"/>
                  <a:gd name="T5" fmla="*/ 2147483646 h 137"/>
                  <a:gd name="T6" fmla="*/ 2147483646 w 37"/>
                  <a:gd name="T7" fmla="*/ 2147483646 h 137"/>
                  <a:gd name="T8" fmla="*/ 2147483646 w 37"/>
                  <a:gd name="T9" fmla="*/ 2147483646 h 137"/>
                  <a:gd name="T10" fmla="*/ 2147483646 w 37"/>
                  <a:gd name="T11" fmla="*/ 2147483646 h 137"/>
                  <a:gd name="T12" fmla="*/ 2147483646 w 37"/>
                  <a:gd name="T13" fmla="*/ 2147483646 h 137"/>
                  <a:gd name="T14" fmla="*/ 2147483646 w 37"/>
                  <a:gd name="T15" fmla="*/ 2147483646 h 137"/>
                  <a:gd name="T16" fmla="*/ 2147483646 w 37"/>
                  <a:gd name="T17" fmla="*/ 2147483646 h 137"/>
                  <a:gd name="T18" fmla="*/ 2147483646 w 37"/>
                  <a:gd name="T19" fmla="*/ 2147483646 h 137"/>
                  <a:gd name="T20" fmla="*/ 2147483646 w 37"/>
                  <a:gd name="T21" fmla="*/ 2147483646 h 137"/>
                  <a:gd name="T22" fmla="*/ 2147483646 w 37"/>
                  <a:gd name="T23" fmla="*/ 2147483646 h 137"/>
                  <a:gd name="T24" fmla="*/ 2147483646 w 37"/>
                  <a:gd name="T25" fmla="*/ 2147483646 h 137"/>
                  <a:gd name="T26" fmla="*/ 2147483646 w 37"/>
                  <a:gd name="T27" fmla="*/ 2147483646 h 137"/>
                  <a:gd name="T28" fmla="*/ 2147483646 w 37"/>
                  <a:gd name="T29" fmla="*/ 2147483646 h 137"/>
                  <a:gd name="T30" fmla="*/ 2147483646 w 37"/>
                  <a:gd name="T31" fmla="*/ 2147483646 h 137"/>
                  <a:gd name="T32" fmla="*/ 2147483646 w 37"/>
                  <a:gd name="T33" fmla="*/ 2147483646 h 137"/>
                  <a:gd name="T34" fmla="*/ 2147483646 w 37"/>
                  <a:gd name="T35" fmla="*/ 2147483646 h 137"/>
                  <a:gd name="T36" fmla="*/ 2147483646 w 37"/>
                  <a:gd name="T37" fmla="*/ 2147483646 h 137"/>
                  <a:gd name="T38" fmla="*/ 2147483646 w 37"/>
                  <a:gd name="T39" fmla="*/ 2147483646 h 137"/>
                  <a:gd name="T40" fmla="*/ 2147483646 w 37"/>
                  <a:gd name="T41" fmla="*/ 2147483646 h 137"/>
                  <a:gd name="T42" fmla="*/ 2147483646 w 37"/>
                  <a:gd name="T43" fmla="*/ 2147483646 h 137"/>
                  <a:gd name="T44" fmla="*/ 2147483646 w 37"/>
                  <a:gd name="T45" fmla="*/ 2147483646 h 137"/>
                  <a:gd name="T46" fmla="*/ 2147483646 w 37"/>
                  <a:gd name="T47" fmla="*/ 0 h 1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7" h="137">
                    <a:moveTo>
                      <a:pt x="0" y="137"/>
                    </a:moveTo>
                    <a:lnTo>
                      <a:pt x="12" y="137"/>
                    </a:lnTo>
                    <a:lnTo>
                      <a:pt x="18" y="133"/>
                    </a:lnTo>
                    <a:lnTo>
                      <a:pt x="23" y="128"/>
                    </a:lnTo>
                    <a:lnTo>
                      <a:pt x="27" y="121"/>
                    </a:lnTo>
                    <a:lnTo>
                      <a:pt x="31" y="114"/>
                    </a:lnTo>
                    <a:lnTo>
                      <a:pt x="33" y="107"/>
                    </a:lnTo>
                    <a:lnTo>
                      <a:pt x="33" y="99"/>
                    </a:lnTo>
                    <a:lnTo>
                      <a:pt x="33" y="92"/>
                    </a:lnTo>
                    <a:lnTo>
                      <a:pt x="28" y="82"/>
                    </a:lnTo>
                    <a:lnTo>
                      <a:pt x="26" y="75"/>
                    </a:lnTo>
                    <a:lnTo>
                      <a:pt x="22" y="69"/>
                    </a:lnTo>
                    <a:lnTo>
                      <a:pt x="21" y="62"/>
                    </a:lnTo>
                    <a:lnTo>
                      <a:pt x="16" y="55"/>
                    </a:lnTo>
                    <a:lnTo>
                      <a:pt x="12" y="48"/>
                    </a:lnTo>
                    <a:lnTo>
                      <a:pt x="10" y="42"/>
                    </a:lnTo>
                    <a:lnTo>
                      <a:pt x="10" y="35"/>
                    </a:lnTo>
                    <a:lnTo>
                      <a:pt x="12" y="30"/>
                    </a:lnTo>
                    <a:lnTo>
                      <a:pt x="13" y="23"/>
                    </a:lnTo>
                    <a:lnTo>
                      <a:pt x="17" y="18"/>
                    </a:lnTo>
                    <a:lnTo>
                      <a:pt x="18" y="13"/>
                    </a:lnTo>
                    <a:lnTo>
                      <a:pt x="23" y="7"/>
                    </a:lnTo>
                    <a:lnTo>
                      <a:pt x="29" y="4"/>
                    </a:lnTo>
                    <a:lnTo>
                      <a:pt x="37" y="0"/>
                    </a:lnTo>
                  </a:path>
                </a:pathLst>
              </a:custGeom>
              <a:noFill/>
              <a:ln w="0">
                <a:solidFill>
                  <a:srgbClr val="25221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00" name="Freeform 71">
                <a:extLst>
                  <a:ext uri="{FF2B5EF4-FFF2-40B4-BE49-F238E27FC236}">
                    <a16:creationId xmlns:a16="http://schemas.microsoft.com/office/drawing/2014/main" id="{119703BE-D93D-4FEF-9866-7FD9026D18D1}"/>
                  </a:ext>
                </a:extLst>
              </p:cNvPr>
              <p:cNvSpPr>
                <a:spLocks/>
              </p:cNvSpPr>
              <p:nvPr/>
            </p:nvSpPr>
            <p:spPr bwMode="auto">
              <a:xfrm>
                <a:off x="4206" y="2457"/>
                <a:ext cx="271"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C2C1C1"/>
              </a:solidFill>
              <a:ln w="0">
                <a:solidFill>
                  <a:srgbClr val="C2C1C1"/>
                </a:solidFill>
                <a:prstDash val="solid"/>
                <a:round/>
                <a:headEnd/>
                <a:tailEnd/>
              </a:ln>
            </p:spPr>
            <p:txBody>
              <a:bodyPr/>
              <a:lstStyle/>
              <a:p>
                <a:endParaRPr lang="zh-CN" altLang="en-US"/>
              </a:p>
            </p:txBody>
          </p:sp>
          <p:sp>
            <p:nvSpPr>
              <p:cNvPr id="48201" name="Freeform 72">
                <a:extLst>
                  <a:ext uri="{FF2B5EF4-FFF2-40B4-BE49-F238E27FC236}">
                    <a16:creationId xmlns:a16="http://schemas.microsoft.com/office/drawing/2014/main" id="{1E3F5D0E-5A57-49EF-A115-F5AF75FE1073}"/>
                  </a:ext>
                </a:extLst>
              </p:cNvPr>
              <p:cNvSpPr>
                <a:spLocks/>
              </p:cNvSpPr>
              <p:nvPr/>
            </p:nvSpPr>
            <p:spPr bwMode="auto">
              <a:xfrm>
                <a:off x="4184" y="2443"/>
                <a:ext cx="272" cy="175"/>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7" y="24"/>
                    </a:lnTo>
                    <a:lnTo>
                      <a:pt x="0" y="24"/>
                    </a:lnTo>
                    <a:lnTo>
                      <a:pt x="0" y="0"/>
                    </a:lnTo>
                  </a:path>
                </a:pathLst>
              </a:custGeom>
              <a:solidFill>
                <a:srgbClr val="FDFFC7"/>
              </a:solidFill>
              <a:ln w="0">
                <a:solidFill>
                  <a:srgbClr val="25221E"/>
                </a:solidFill>
                <a:prstDash val="solid"/>
                <a:round/>
                <a:headEnd/>
                <a:tailEnd/>
              </a:ln>
            </p:spPr>
            <p:txBody>
              <a:bodyPr/>
              <a:lstStyle/>
              <a:p>
                <a:endParaRPr lang="zh-CN" altLang="en-US"/>
              </a:p>
            </p:txBody>
          </p:sp>
          <p:sp>
            <p:nvSpPr>
              <p:cNvPr id="48202" name="Freeform 73">
                <a:extLst>
                  <a:ext uri="{FF2B5EF4-FFF2-40B4-BE49-F238E27FC236}">
                    <a16:creationId xmlns:a16="http://schemas.microsoft.com/office/drawing/2014/main" id="{DEBDEE15-6480-4804-A53D-527BEE83DCAF}"/>
                  </a:ext>
                </a:extLst>
              </p:cNvPr>
              <p:cNvSpPr>
                <a:spLocks/>
              </p:cNvSpPr>
              <p:nvPr/>
            </p:nvSpPr>
            <p:spPr bwMode="auto">
              <a:xfrm>
                <a:off x="4191" y="2479"/>
                <a:ext cx="272"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C2C1C1"/>
              </a:solidFill>
              <a:ln w="0">
                <a:solidFill>
                  <a:srgbClr val="C2C1C1"/>
                </a:solidFill>
                <a:prstDash val="solid"/>
                <a:round/>
                <a:headEnd/>
                <a:tailEnd/>
              </a:ln>
            </p:spPr>
            <p:txBody>
              <a:bodyPr/>
              <a:lstStyle/>
              <a:p>
                <a:endParaRPr lang="zh-CN" altLang="en-US"/>
              </a:p>
            </p:txBody>
          </p:sp>
          <p:sp>
            <p:nvSpPr>
              <p:cNvPr id="48203" name="Freeform 74">
                <a:extLst>
                  <a:ext uri="{FF2B5EF4-FFF2-40B4-BE49-F238E27FC236}">
                    <a16:creationId xmlns:a16="http://schemas.microsoft.com/office/drawing/2014/main" id="{80CE9F18-56DE-4495-BE5E-BF8FAB8A5342}"/>
                  </a:ext>
                </a:extLst>
              </p:cNvPr>
              <p:cNvSpPr>
                <a:spLocks/>
              </p:cNvSpPr>
              <p:nvPr/>
            </p:nvSpPr>
            <p:spPr bwMode="auto">
              <a:xfrm>
                <a:off x="4177" y="2464"/>
                <a:ext cx="271"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FDFFC7"/>
              </a:solidFill>
              <a:ln w="0">
                <a:solidFill>
                  <a:srgbClr val="25221E"/>
                </a:solidFill>
                <a:prstDash val="solid"/>
                <a:round/>
                <a:headEnd/>
                <a:tailEnd/>
              </a:ln>
            </p:spPr>
            <p:txBody>
              <a:bodyPr/>
              <a:lstStyle/>
              <a:p>
                <a:endParaRPr lang="zh-CN" altLang="en-US"/>
              </a:p>
            </p:txBody>
          </p:sp>
          <p:sp>
            <p:nvSpPr>
              <p:cNvPr id="48204" name="Freeform 75">
                <a:extLst>
                  <a:ext uri="{FF2B5EF4-FFF2-40B4-BE49-F238E27FC236}">
                    <a16:creationId xmlns:a16="http://schemas.microsoft.com/office/drawing/2014/main" id="{6B090A61-2AE3-4F43-9D2E-D909C2EA631F}"/>
                  </a:ext>
                </a:extLst>
              </p:cNvPr>
              <p:cNvSpPr>
                <a:spLocks/>
              </p:cNvSpPr>
              <p:nvPr/>
            </p:nvSpPr>
            <p:spPr bwMode="auto">
              <a:xfrm>
                <a:off x="4177" y="2508"/>
                <a:ext cx="271"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C2C1C1"/>
              </a:solidFill>
              <a:ln w="0">
                <a:solidFill>
                  <a:srgbClr val="C2C1C1"/>
                </a:solidFill>
                <a:prstDash val="solid"/>
                <a:round/>
                <a:headEnd/>
                <a:tailEnd/>
              </a:ln>
            </p:spPr>
            <p:txBody>
              <a:bodyPr/>
              <a:lstStyle/>
              <a:p>
                <a:endParaRPr lang="zh-CN" altLang="en-US"/>
              </a:p>
            </p:txBody>
          </p:sp>
          <p:sp>
            <p:nvSpPr>
              <p:cNvPr id="48205" name="Freeform 76">
                <a:extLst>
                  <a:ext uri="{FF2B5EF4-FFF2-40B4-BE49-F238E27FC236}">
                    <a16:creationId xmlns:a16="http://schemas.microsoft.com/office/drawing/2014/main" id="{B8AB18C9-574E-4C97-AA45-89B6CF723FDB}"/>
                  </a:ext>
                </a:extLst>
              </p:cNvPr>
              <p:cNvSpPr>
                <a:spLocks/>
              </p:cNvSpPr>
              <p:nvPr/>
            </p:nvSpPr>
            <p:spPr bwMode="auto">
              <a:xfrm>
                <a:off x="4163" y="2494"/>
                <a:ext cx="271" cy="168"/>
              </a:xfrm>
              <a:custGeom>
                <a:avLst/>
                <a:gdLst>
                  <a:gd name="T0" fmla="*/ 0 w 38"/>
                  <a:gd name="T1" fmla="*/ 0 h 23"/>
                  <a:gd name="T2" fmla="*/ 2147483646 w 38"/>
                  <a:gd name="T3" fmla="*/ 0 h 23"/>
                  <a:gd name="T4" fmla="*/ 2147483646 w 38"/>
                  <a:gd name="T5" fmla="*/ 2147483646 h 23"/>
                  <a:gd name="T6" fmla="*/ 2147483646 w 38"/>
                  <a:gd name="T7" fmla="*/ 2147483646 h 23"/>
                  <a:gd name="T8" fmla="*/ 0 w 38"/>
                  <a:gd name="T9" fmla="*/ 2147483646 h 23"/>
                  <a:gd name="T10" fmla="*/ 0 w 38"/>
                  <a:gd name="T11" fmla="*/ 0 h 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3">
                    <a:moveTo>
                      <a:pt x="0" y="0"/>
                    </a:moveTo>
                    <a:lnTo>
                      <a:pt x="26" y="0"/>
                    </a:lnTo>
                    <a:lnTo>
                      <a:pt x="38" y="11"/>
                    </a:lnTo>
                    <a:lnTo>
                      <a:pt x="26" y="23"/>
                    </a:lnTo>
                    <a:lnTo>
                      <a:pt x="0" y="23"/>
                    </a:lnTo>
                    <a:lnTo>
                      <a:pt x="0" y="0"/>
                    </a:lnTo>
                  </a:path>
                </a:pathLst>
              </a:custGeom>
              <a:solidFill>
                <a:srgbClr val="FDFFC7"/>
              </a:solidFill>
              <a:ln w="0">
                <a:solidFill>
                  <a:srgbClr val="25221E"/>
                </a:solidFill>
                <a:prstDash val="solid"/>
                <a:round/>
                <a:headEnd/>
                <a:tailEnd/>
              </a:ln>
            </p:spPr>
            <p:txBody>
              <a:bodyPr/>
              <a:lstStyle/>
              <a:p>
                <a:endParaRPr lang="zh-CN" altLang="en-US"/>
              </a:p>
            </p:txBody>
          </p:sp>
          <p:sp>
            <p:nvSpPr>
              <p:cNvPr id="48206" name="Rectangle 77">
                <a:extLst>
                  <a:ext uri="{FF2B5EF4-FFF2-40B4-BE49-F238E27FC236}">
                    <a16:creationId xmlns:a16="http://schemas.microsoft.com/office/drawing/2014/main" id="{B68839C8-C9AD-443D-AA07-BB934253E4E8}"/>
                  </a:ext>
                </a:extLst>
              </p:cNvPr>
              <p:cNvSpPr>
                <a:spLocks noChangeArrowheads="1"/>
              </p:cNvSpPr>
              <p:nvPr/>
            </p:nvSpPr>
            <p:spPr bwMode="auto">
              <a:xfrm>
                <a:off x="2503" y="2769"/>
                <a:ext cx="355"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Use-Case</a:t>
                </a:r>
                <a:endParaRPr lang="en-US" altLang="zh-CN" sz="1000">
                  <a:latin typeface="ZapfHumnst BT" pitchFamily="34" charset="0"/>
                  <a:ea typeface="宋体" panose="02010600030101010101" pitchFamily="2" charset="-122"/>
                </a:endParaRPr>
              </a:p>
            </p:txBody>
          </p:sp>
          <p:sp>
            <p:nvSpPr>
              <p:cNvPr id="48207" name="Rectangle 78">
                <a:extLst>
                  <a:ext uri="{FF2B5EF4-FFF2-40B4-BE49-F238E27FC236}">
                    <a16:creationId xmlns:a16="http://schemas.microsoft.com/office/drawing/2014/main" id="{EBF71CDF-A65D-4909-B5C5-7F6737CA0B98}"/>
                  </a:ext>
                </a:extLst>
              </p:cNvPr>
              <p:cNvSpPr>
                <a:spLocks noChangeArrowheads="1"/>
              </p:cNvSpPr>
              <p:nvPr/>
            </p:nvSpPr>
            <p:spPr bwMode="auto">
              <a:xfrm>
                <a:off x="2548" y="2854"/>
                <a:ext cx="27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 Design</a:t>
                </a:r>
                <a:endParaRPr lang="en-US" altLang="zh-CN" sz="1000">
                  <a:latin typeface="ZapfHumnst BT" pitchFamily="34" charset="0"/>
                  <a:ea typeface="宋体" panose="02010600030101010101" pitchFamily="2" charset="-122"/>
                </a:endParaRPr>
              </a:p>
            </p:txBody>
          </p:sp>
          <p:sp>
            <p:nvSpPr>
              <p:cNvPr id="48208" name="Freeform 79">
                <a:extLst>
                  <a:ext uri="{FF2B5EF4-FFF2-40B4-BE49-F238E27FC236}">
                    <a16:creationId xmlns:a16="http://schemas.microsoft.com/office/drawing/2014/main" id="{674DFD2D-10BA-42C8-BC1B-47EF446062C4}"/>
                  </a:ext>
                </a:extLst>
              </p:cNvPr>
              <p:cNvSpPr>
                <a:spLocks/>
              </p:cNvSpPr>
              <p:nvPr/>
            </p:nvSpPr>
            <p:spPr bwMode="auto">
              <a:xfrm>
                <a:off x="2606" y="2508"/>
                <a:ext cx="272" cy="169"/>
              </a:xfrm>
              <a:custGeom>
                <a:avLst/>
                <a:gdLst>
                  <a:gd name="T0" fmla="*/ 0 w 38"/>
                  <a:gd name="T1" fmla="*/ 0 h 23"/>
                  <a:gd name="T2" fmla="*/ 2147483646 w 38"/>
                  <a:gd name="T3" fmla="*/ 0 h 23"/>
                  <a:gd name="T4" fmla="*/ 2147483646 w 38"/>
                  <a:gd name="T5" fmla="*/ 2147483646 h 23"/>
                  <a:gd name="T6" fmla="*/ 2147483646 w 38"/>
                  <a:gd name="T7" fmla="*/ 2147483646 h 23"/>
                  <a:gd name="T8" fmla="*/ 0 w 38"/>
                  <a:gd name="T9" fmla="*/ 2147483646 h 23"/>
                  <a:gd name="T10" fmla="*/ 0 w 38"/>
                  <a:gd name="T11" fmla="*/ 0 h 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3">
                    <a:moveTo>
                      <a:pt x="0" y="0"/>
                    </a:moveTo>
                    <a:lnTo>
                      <a:pt x="26" y="0"/>
                    </a:lnTo>
                    <a:lnTo>
                      <a:pt x="38" y="12"/>
                    </a:lnTo>
                    <a:lnTo>
                      <a:pt x="26" y="23"/>
                    </a:lnTo>
                    <a:lnTo>
                      <a:pt x="0" y="23"/>
                    </a:lnTo>
                    <a:lnTo>
                      <a:pt x="0" y="0"/>
                    </a:lnTo>
                  </a:path>
                </a:pathLst>
              </a:custGeom>
              <a:solidFill>
                <a:srgbClr val="C2C1C1"/>
              </a:solidFill>
              <a:ln w="0">
                <a:solidFill>
                  <a:srgbClr val="C2C1C1"/>
                </a:solidFill>
                <a:prstDash val="solid"/>
                <a:round/>
                <a:headEnd/>
                <a:tailEnd/>
              </a:ln>
            </p:spPr>
            <p:txBody>
              <a:bodyPr/>
              <a:lstStyle/>
              <a:p>
                <a:endParaRPr lang="zh-CN" altLang="en-US"/>
              </a:p>
            </p:txBody>
          </p:sp>
          <p:sp>
            <p:nvSpPr>
              <p:cNvPr id="48209" name="Freeform 80">
                <a:extLst>
                  <a:ext uri="{FF2B5EF4-FFF2-40B4-BE49-F238E27FC236}">
                    <a16:creationId xmlns:a16="http://schemas.microsoft.com/office/drawing/2014/main" id="{46183700-2DE9-4E06-A0F2-B67EA85E22F2}"/>
                  </a:ext>
                </a:extLst>
              </p:cNvPr>
              <p:cNvSpPr>
                <a:spLocks/>
              </p:cNvSpPr>
              <p:nvPr/>
            </p:nvSpPr>
            <p:spPr bwMode="auto">
              <a:xfrm>
                <a:off x="2592" y="2494"/>
                <a:ext cx="271" cy="168"/>
              </a:xfrm>
              <a:custGeom>
                <a:avLst/>
                <a:gdLst>
                  <a:gd name="T0" fmla="*/ 0 w 38"/>
                  <a:gd name="T1" fmla="*/ 0 h 23"/>
                  <a:gd name="T2" fmla="*/ 2147483646 w 38"/>
                  <a:gd name="T3" fmla="*/ 0 h 23"/>
                  <a:gd name="T4" fmla="*/ 2147483646 w 38"/>
                  <a:gd name="T5" fmla="*/ 2147483646 h 23"/>
                  <a:gd name="T6" fmla="*/ 2147483646 w 38"/>
                  <a:gd name="T7" fmla="*/ 2147483646 h 23"/>
                  <a:gd name="T8" fmla="*/ 0 w 38"/>
                  <a:gd name="T9" fmla="*/ 2147483646 h 23"/>
                  <a:gd name="T10" fmla="*/ 0 w 38"/>
                  <a:gd name="T11" fmla="*/ 0 h 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3">
                    <a:moveTo>
                      <a:pt x="0" y="0"/>
                    </a:moveTo>
                    <a:lnTo>
                      <a:pt x="26" y="0"/>
                    </a:lnTo>
                    <a:lnTo>
                      <a:pt x="38" y="11"/>
                    </a:lnTo>
                    <a:lnTo>
                      <a:pt x="26" y="23"/>
                    </a:lnTo>
                    <a:lnTo>
                      <a:pt x="0" y="23"/>
                    </a:lnTo>
                    <a:lnTo>
                      <a:pt x="0" y="0"/>
                    </a:lnTo>
                  </a:path>
                </a:pathLst>
              </a:custGeom>
              <a:solidFill>
                <a:srgbClr val="FDFFC7"/>
              </a:solidFill>
              <a:ln w="0">
                <a:solidFill>
                  <a:srgbClr val="25221E"/>
                </a:solidFill>
                <a:prstDash val="solid"/>
                <a:round/>
                <a:headEnd/>
                <a:tailEnd/>
              </a:ln>
            </p:spPr>
            <p:txBody>
              <a:bodyPr/>
              <a:lstStyle/>
              <a:p>
                <a:endParaRPr lang="zh-CN" altLang="en-US"/>
              </a:p>
            </p:txBody>
          </p:sp>
          <p:sp>
            <p:nvSpPr>
              <p:cNvPr id="48210" name="Freeform 81">
                <a:extLst>
                  <a:ext uri="{FF2B5EF4-FFF2-40B4-BE49-F238E27FC236}">
                    <a16:creationId xmlns:a16="http://schemas.microsoft.com/office/drawing/2014/main" id="{0E4BE2C3-DF6C-47CF-8BF2-07190A9B360E}"/>
                  </a:ext>
                </a:extLst>
              </p:cNvPr>
              <p:cNvSpPr>
                <a:spLocks/>
              </p:cNvSpPr>
              <p:nvPr/>
            </p:nvSpPr>
            <p:spPr bwMode="auto">
              <a:xfrm>
                <a:off x="2599" y="2530"/>
                <a:ext cx="271"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C2C1C1"/>
              </a:solidFill>
              <a:ln w="0">
                <a:solidFill>
                  <a:srgbClr val="C2C1C1"/>
                </a:solidFill>
                <a:prstDash val="solid"/>
                <a:round/>
                <a:headEnd/>
                <a:tailEnd/>
              </a:ln>
            </p:spPr>
            <p:txBody>
              <a:bodyPr/>
              <a:lstStyle/>
              <a:p>
                <a:endParaRPr lang="zh-CN" altLang="en-US"/>
              </a:p>
            </p:txBody>
          </p:sp>
          <p:sp>
            <p:nvSpPr>
              <p:cNvPr id="48211" name="Freeform 82">
                <a:extLst>
                  <a:ext uri="{FF2B5EF4-FFF2-40B4-BE49-F238E27FC236}">
                    <a16:creationId xmlns:a16="http://schemas.microsoft.com/office/drawing/2014/main" id="{17E6C8BD-5672-4F7C-9E9D-3FFE60B7EBE5}"/>
                  </a:ext>
                </a:extLst>
              </p:cNvPr>
              <p:cNvSpPr>
                <a:spLocks/>
              </p:cNvSpPr>
              <p:nvPr/>
            </p:nvSpPr>
            <p:spPr bwMode="auto">
              <a:xfrm>
                <a:off x="2585" y="2516"/>
                <a:ext cx="271"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FDFFC7"/>
              </a:solidFill>
              <a:ln w="0">
                <a:solidFill>
                  <a:srgbClr val="25221E"/>
                </a:solidFill>
                <a:prstDash val="solid"/>
                <a:round/>
                <a:headEnd/>
                <a:tailEnd/>
              </a:ln>
            </p:spPr>
            <p:txBody>
              <a:bodyPr/>
              <a:lstStyle/>
              <a:p>
                <a:endParaRPr lang="zh-CN" altLang="en-US"/>
              </a:p>
            </p:txBody>
          </p:sp>
          <p:sp>
            <p:nvSpPr>
              <p:cNvPr id="48212" name="Freeform 83">
                <a:extLst>
                  <a:ext uri="{FF2B5EF4-FFF2-40B4-BE49-F238E27FC236}">
                    <a16:creationId xmlns:a16="http://schemas.microsoft.com/office/drawing/2014/main" id="{0F72C17D-47B2-470E-A539-D1DA2C0B4882}"/>
                  </a:ext>
                </a:extLst>
              </p:cNvPr>
              <p:cNvSpPr>
                <a:spLocks/>
              </p:cNvSpPr>
              <p:nvPr/>
            </p:nvSpPr>
            <p:spPr bwMode="auto">
              <a:xfrm>
                <a:off x="2578" y="2552"/>
                <a:ext cx="271"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C2C1C1"/>
              </a:solidFill>
              <a:ln w="0">
                <a:solidFill>
                  <a:srgbClr val="C2C1C1"/>
                </a:solidFill>
                <a:prstDash val="solid"/>
                <a:round/>
                <a:headEnd/>
                <a:tailEnd/>
              </a:ln>
            </p:spPr>
            <p:txBody>
              <a:bodyPr/>
              <a:lstStyle/>
              <a:p>
                <a:endParaRPr lang="zh-CN" altLang="en-US"/>
              </a:p>
            </p:txBody>
          </p:sp>
          <p:sp>
            <p:nvSpPr>
              <p:cNvPr id="48213" name="Freeform 84">
                <a:extLst>
                  <a:ext uri="{FF2B5EF4-FFF2-40B4-BE49-F238E27FC236}">
                    <a16:creationId xmlns:a16="http://schemas.microsoft.com/office/drawing/2014/main" id="{8ABF3221-7609-4828-9CDB-442D7F01478B}"/>
                  </a:ext>
                </a:extLst>
              </p:cNvPr>
              <p:cNvSpPr>
                <a:spLocks/>
              </p:cNvSpPr>
              <p:nvPr/>
            </p:nvSpPr>
            <p:spPr bwMode="auto">
              <a:xfrm>
                <a:off x="2563" y="2538"/>
                <a:ext cx="272" cy="176"/>
              </a:xfrm>
              <a:custGeom>
                <a:avLst/>
                <a:gdLst>
                  <a:gd name="T0" fmla="*/ 0 w 38"/>
                  <a:gd name="T1" fmla="*/ 0 h 24"/>
                  <a:gd name="T2" fmla="*/ 2147483646 w 38"/>
                  <a:gd name="T3" fmla="*/ 0 h 24"/>
                  <a:gd name="T4" fmla="*/ 2147483646 w 38"/>
                  <a:gd name="T5" fmla="*/ 2147483646 h 24"/>
                  <a:gd name="T6" fmla="*/ 2147483646 w 38"/>
                  <a:gd name="T7" fmla="*/ 2147483646 h 24"/>
                  <a:gd name="T8" fmla="*/ 0 w 38"/>
                  <a:gd name="T9" fmla="*/ 2147483646 h 24"/>
                  <a:gd name="T10" fmla="*/ 0 w 3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24">
                    <a:moveTo>
                      <a:pt x="0" y="0"/>
                    </a:moveTo>
                    <a:lnTo>
                      <a:pt x="26" y="0"/>
                    </a:lnTo>
                    <a:lnTo>
                      <a:pt x="38" y="12"/>
                    </a:lnTo>
                    <a:lnTo>
                      <a:pt x="26" y="24"/>
                    </a:lnTo>
                    <a:lnTo>
                      <a:pt x="0" y="24"/>
                    </a:lnTo>
                    <a:lnTo>
                      <a:pt x="0" y="0"/>
                    </a:lnTo>
                  </a:path>
                </a:pathLst>
              </a:custGeom>
              <a:solidFill>
                <a:srgbClr val="FDFFC7"/>
              </a:solidFill>
              <a:ln w="0">
                <a:solidFill>
                  <a:srgbClr val="25221E"/>
                </a:solidFill>
                <a:prstDash val="solid"/>
                <a:round/>
                <a:headEnd/>
                <a:tailEnd/>
              </a:ln>
            </p:spPr>
            <p:txBody>
              <a:bodyPr/>
              <a:lstStyle/>
              <a:p>
                <a:endParaRPr lang="zh-CN" altLang="en-US"/>
              </a:p>
            </p:txBody>
          </p:sp>
          <p:sp>
            <p:nvSpPr>
              <p:cNvPr id="48214" name="Rectangle 85">
                <a:extLst>
                  <a:ext uri="{FF2B5EF4-FFF2-40B4-BE49-F238E27FC236}">
                    <a16:creationId xmlns:a16="http://schemas.microsoft.com/office/drawing/2014/main" id="{75CC6F73-7EEE-4CEA-93DD-F1B740A461F9}"/>
                  </a:ext>
                </a:extLst>
              </p:cNvPr>
              <p:cNvSpPr>
                <a:spLocks noChangeArrowheads="1"/>
              </p:cNvSpPr>
              <p:nvPr/>
            </p:nvSpPr>
            <p:spPr bwMode="auto">
              <a:xfrm>
                <a:off x="4657" y="2797"/>
                <a:ext cx="248"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Design</a:t>
                </a:r>
                <a:endParaRPr lang="en-US" altLang="zh-CN" sz="1000">
                  <a:latin typeface="ZapfHumnst BT" pitchFamily="34" charset="0"/>
                  <a:ea typeface="宋体" panose="02010600030101010101" pitchFamily="2" charset="-122"/>
                </a:endParaRPr>
              </a:p>
            </p:txBody>
          </p:sp>
          <p:sp>
            <p:nvSpPr>
              <p:cNvPr id="48215" name="Rectangle 86">
                <a:extLst>
                  <a:ext uri="{FF2B5EF4-FFF2-40B4-BE49-F238E27FC236}">
                    <a16:creationId xmlns:a16="http://schemas.microsoft.com/office/drawing/2014/main" id="{72923F54-FC88-4EFB-B7ED-0FEE65E436D8}"/>
                  </a:ext>
                </a:extLst>
              </p:cNvPr>
              <p:cNvSpPr>
                <a:spLocks noChangeArrowheads="1"/>
              </p:cNvSpPr>
              <p:nvPr/>
            </p:nvSpPr>
            <p:spPr bwMode="auto">
              <a:xfrm>
                <a:off x="4612" y="2884"/>
                <a:ext cx="333"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rgbClr val="25221E"/>
                    </a:solidFill>
                    <a:latin typeface="Arial" panose="020B0604020202020204" pitchFamily="34" charset="0"/>
                    <a:ea typeface="宋体" panose="02010600030101010101" pitchFamily="2" charset="-122"/>
                  </a:rPr>
                  <a:t>Reviewer</a:t>
                </a:r>
                <a:endParaRPr lang="en-US" altLang="zh-CN" sz="1000">
                  <a:latin typeface="ZapfHumnst BT" pitchFamily="34" charset="0"/>
                  <a:ea typeface="宋体" panose="02010600030101010101" pitchFamily="2" charset="-122"/>
                </a:endParaRPr>
              </a:p>
            </p:txBody>
          </p:sp>
          <p:sp>
            <p:nvSpPr>
              <p:cNvPr id="48216" name="Oval 87">
                <a:extLst>
                  <a:ext uri="{FF2B5EF4-FFF2-40B4-BE49-F238E27FC236}">
                    <a16:creationId xmlns:a16="http://schemas.microsoft.com/office/drawing/2014/main" id="{A0788CF5-4F3D-4CBE-BF10-EF52B4967BFC}"/>
                  </a:ext>
                </a:extLst>
              </p:cNvPr>
              <p:cNvSpPr>
                <a:spLocks noChangeArrowheads="1"/>
              </p:cNvSpPr>
              <p:nvPr/>
            </p:nvSpPr>
            <p:spPr bwMode="auto">
              <a:xfrm>
                <a:off x="4763" y="2413"/>
                <a:ext cx="135" cy="132"/>
              </a:xfrm>
              <a:prstGeom prst="ellipse">
                <a:avLst/>
              </a:prstGeom>
              <a:solidFill>
                <a:srgbClr val="A9A8A7"/>
              </a:solidFill>
              <a:ln w="0">
                <a:solidFill>
                  <a:srgbClr val="C2C1C1"/>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48217" name="Freeform 88">
                <a:extLst>
                  <a:ext uri="{FF2B5EF4-FFF2-40B4-BE49-F238E27FC236}">
                    <a16:creationId xmlns:a16="http://schemas.microsoft.com/office/drawing/2014/main" id="{702B1C1B-900B-42B2-AEEA-10CE23570AAE}"/>
                  </a:ext>
                </a:extLst>
              </p:cNvPr>
              <p:cNvSpPr>
                <a:spLocks/>
              </p:cNvSpPr>
              <p:nvPr/>
            </p:nvSpPr>
            <p:spPr bwMode="auto">
              <a:xfrm>
                <a:off x="4677" y="2574"/>
                <a:ext cx="257" cy="206"/>
              </a:xfrm>
              <a:custGeom>
                <a:avLst/>
                <a:gdLst>
                  <a:gd name="T0" fmla="*/ 2147483646 w 36"/>
                  <a:gd name="T1" fmla="*/ 0 h 28"/>
                  <a:gd name="T2" fmla="*/ 2147483646 w 36"/>
                  <a:gd name="T3" fmla="*/ 0 h 28"/>
                  <a:gd name="T4" fmla="*/ 2147483646 w 36"/>
                  <a:gd name="T5" fmla="*/ 2147483646 h 28"/>
                  <a:gd name="T6" fmla="*/ 0 w 36"/>
                  <a:gd name="T7" fmla="*/ 2147483646 h 28"/>
                  <a:gd name="T8" fmla="*/ 2147483646 w 36"/>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28">
                    <a:moveTo>
                      <a:pt x="9" y="0"/>
                    </a:moveTo>
                    <a:lnTo>
                      <a:pt x="36" y="0"/>
                    </a:lnTo>
                    <a:lnTo>
                      <a:pt x="27" y="28"/>
                    </a:lnTo>
                    <a:lnTo>
                      <a:pt x="0" y="28"/>
                    </a:lnTo>
                    <a:lnTo>
                      <a:pt x="9" y="0"/>
                    </a:lnTo>
                  </a:path>
                </a:pathLst>
              </a:custGeom>
              <a:solidFill>
                <a:srgbClr val="A9A8A7"/>
              </a:solidFill>
              <a:ln w="0">
                <a:solidFill>
                  <a:srgbClr val="C2C1C1"/>
                </a:solidFill>
                <a:prstDash val="solid"/>
                <a:round/>
                <a:headEnd/>
                <a:tailEnd/>
              </a:ln>
            </p:spPr>
            <p:txBody>
              <a:bodyPr/>
              <a:lstStyle/>
              <a:p>
                <a:endParaRPr lang="zh-CN" altLang="en-US"/>
              </a:p>
            </p:txBody>
          </p:sp>
          <p:sp>
            <p:nvSpPr>
              <p:cNvPr id="48218" name="Oval 89">
                <a:extLst>
                  <a:ext uri="{FF2B5EF4-FFF2-40B4-BE49-F238E27FC236}">
                    <a16:creationId xmlns:a16="http://schemas.microsoft.com/office/drawing/2014/main" id="{9835B3BB-BE0F-43FC-A154-CC55910D771E}"/>
                  </a:ext>
                </a:extLst>
              </p:cNvPr>
              <p:cNvSpPr>
                <a:spLocks noChangeArrowheads="1"/>
              </p:cNvSpPr>
              <p:nvPr/>
            </p:nvSpPr>
            <p:spPr bwMode="auto">
              <a:xfrm>
                <a:off x="4741" y="2399"/>
                <a:ext cx="129" cy="131"/>
              </a:xfrm>
              <a:prstGeom prst="ellipse">
                <a:avLst/>
              </a:prstGeom>
              <a:solidFill>
                <a:srgbClr val="FBC88D"/>
              </a:solidFill>
              <a:ln w="0">
                <a:solidFill>
                  <a:srgbClr val="25221E"/>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48219" name="Freeform 90">
                <a:extLst>
                  <a:ext uri="{FF2B5EF4-FFF2-40B4-BE49-F238E27FC236}">
                    <a16:creationId xmlns:a16="http://schemas.microsoft.com/office/drawing/2014/main" id="{D1830461-73E8-479E-90CE-84CD0DD47246}"/>
                  </a:ext>
                </a:extLst>
              </p:cNvPr>
              <p:cNvSpPr>
                <a:spLocks/>
              </p:cNvSpPr>
              <p:nvPr/>
            </p:nvSpPr>
            <p:spPr bwMode="auto">
              <a:xfrm>
                <a:off x="4656" y="2560"/>
                <a:ext cx="249" cy="205"/>
              </a:xfrm>
              <a:custGeom>
                <a:avLst/>
                <a:gdLst>
                  <a:gd name="T0" fmla="*/ 2147483646 w 35"/>
                  <a:gd name="T1" fmla="*/ 0 h 28"/>
                  <a:gd name="T2" fmla="*/ 2147483646 w 35"/>
                  <a:gd name="T3" fmla="*/ 0 h 28"/>
                  <a:gd name="T4" fmla="*/ 2147483646 w 35"/>
                  <a:gd name="T5" fmla="*/ 2147483646 h 28"/>
                  <a:gd name="T6" fmla="*/ 0 w 35"/>
                  <a:gd name="T7" fmla="*/ 2147483646 h 28"/>
                  <a:gd name="T8" fmla="*/ 2147483646 w 35"/>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8">
                    <a:moveTo>
                      <a:pt x="9" y="0"/>
                    </a:moveTo>
                    <a:lnTo>
                      <a:pt x="35" y="0"/>
                    </a:lnTo>
                    <a:lnTo>
                      <a:pt x="26" y="28"/>
                    </a:lnTo>
                    <a:lnTo>
                      <a:pt x="0" y="28"/>
                    </a:lnTo>
                    <a:lnTo>
                      <a:pt x="9" y="0"/>
                    </a:lnTo>
                  </a:path>
                </a:pathLst>
              </a:custGeom>
              <a:solidFill>
                <a:srgbClr val="FBC88D"/>
              </a:solidFill>
              <a:ln w="0">
                <a:solidFill>
                  <a:srgbClr val="25221E"/>
                </a:solidFill>
                <a:prstDash val="solid"/>
                <a:round/>
                <a:headEnd/>
                <a:tailEnd/>
              </a:ln>
            </p:spPr>
            <p:txBody>
              <a:bodyPr/>
              <a:lstStyle/>
              <a:p>
                <a:endParaRPr lang="zh-CN" altLang="en-US"/>
              </a:p>
            </p:txBody>
          </p:sp>
          <p:sp>
            <p:nvSpPr>
              <p:cNvPr id="48220" name="Freeform 91">
                <a:extLst>
                  <a:ext uri="{FF2B5EF4-FFF2-40B4-BE49-F238E27FC236}">
                    <a16:creationId xmlns:a16="http://schemas.microsoft.com/office/drawing/2014/main" id="{55A77B7E-43BD-4232-991B-004686A56A43}"/>
                  </a:ext>
                </a:extLst>
              </p:cNvPr>
              <p:cNvSpPr>
                <a:spLocks/>
              </p:cNvSpPr>
              <p:nvPr/>
            </p:nvSpPr>
            <p:spPr bwMode="auto">
              <a:xfrm>
                <a:off x="2335" y="1688"/>
                <a:ext cx="1935" cy="938"/>
              </a:xfrm>
              <a:custGeom>
                <a:avLst/>
                <a:gdLst>
                  <a:gd name="T0" fmla="*/ 2147483646 w 271"/>
                  <a:gd name="T1" fmla="*/ 0 h 128"/>
                  <a:gd name="T2" fmla="*/ 2147483646 w 271"/>
                  <a:gd name="T3" fmla="*/ 2147483646 h 128"/>
                  <a:gd name="T4" fmla="*/ 2147483646 w 271"/>
                  <a:gd name="T5" fmla="*/ 2147483646 h 128"/>
                  <a:gd name="T6" fmla="*/ 2147483646 w 271"/>
                  <a:gd name="T7" fmla="*/ 2147483646 h 128"/>
                  <a:gd name="T8" fmla="*/ 2147483646 w 271"/>
                  <a:gd name="T9" fmla="*/ 2147483646 h 128"/>
                  <a:gd name="T10" fmla="*/ 2147483646 w 271"/>
                  <a:gd name="T11" fmla="*/ 2147483646 h 128"/>
                  <a:gd name="T12" fmla="*/ 2147483646 w 271"/>
                  <a:gd name="T13" fmla="*/ 2147483646 h 128"/>
                  <a:gd name="T14" fmla="*/ 2147483646 w 271"/>
                  <a:gd name="T15" fmla="*/ 2147483646 h 128"/>
                  <a:gd name="T16" fmla="*/ 2147483646 w 271"/>
                  <a:gd name="T17" fmla="*/ 2147483646 h 128"/>
                  <a:gd name="T18" fmla="*/ 2147483646 w 271"/>
                  <a:gd name="T19" fmla="*/ 2147483646 h 128"/>
                  <a:gd name="T20" fmla="*/ 2147483646 w 271"/>
                  <a:gd name="T21" fmla="*/ 2147483646 h 128"/>
                  <a:gd name="T22" fmla="*/ 2147483646 w 271"/>
                  <a:gd name="T23" fmla="*/ 2147483646 h 128"/>
                  <a:gd name="T24" fmla="*/ 2147483646 w 271"/>
                  <a:gd name="T25" fmla="*/ 2147483646 h 128"/>
                  <a:gd name="T26" fmla="*/ 0 w 271"/>
                  <a:gd name="T27" fmla="*/ 2147483646 h 128"/>
                  <a:gd name="T28" fmla="*/ 2147483646 w 271"/>
                  <a:gd name="T29" fmla="*/ 2147483646 h 128"/>
                  <a:gd name="T30" fmla="*/ 2147483646 w 271"/>
                  <a:gd name="T31" fmla="*/ 2147483646 h 128"/>
                  <a:gd name="T32" fmla="*/ 2147483646 w 271"/>
                  <a:gd name="T33" fmla="*/ 2147483646 h 128"/>
                  <a:gd name="T34" fmla="*/ 2147483646 w 271"/>
                  <a:gd name="T35" fmla="*/ 2147483646 h 128"/>
                  <a:gd name="T36" fmla="*/ 2147483646 w 271"/>
                  <a:gd name="T37" fmla="*/ 2147483646 h 1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1" h="128">
                    <a:moveTo>
                      <a:pt x="271" y="0"/>
                    </a:moveTo>
                    <a:cubicBezTo>
                      <a:pt x="270" y="81"/>
                      <a:pt x="143" y="68"/>
                      <a:pt x="143" y="68"/>
                    </a:cubicBezTo>
                    <a:lnTo>
                      <a:pt x="127" y="68"/>
                    </a:lnTo>
                    <a:lnTo>
                      <a:pt x="112" y="70"/>
                    </a:lnTo>
                    <a:lnTo>
                      <a:pt x="101" y="70"/>
                    </a:lnTo>
                    <a:lnTo>
                      <a:pt x="86" y="70"/>
                    </a:lnTo>
                    <a:lnTo>
                      <a:pt x="69" y="71"/>
                    </a:lnTo>
                    <a:lnTo>
                      <a:pt x="55" y="73"/>
                    </a:lnTo>
                    <a:lnTo>
                      <a:pt x="44" y="75"/>
                    </a:lnTo>
                    <a:lnTo>
                      <a:pt x="30" y="77"/>
                    </a:lnTo>
                    <a:lnTo>
                      <a:pt x="19" y="81"/>
                    </a:lnTo>
                    <a:lnTo>
                      <a:pt x="11" y="85"/>
                    </a:lnTo>
                    <a:lnTo>
                      <a:pt x="1" y="97"/>
                    </a:lnTo>
                    <a:lnTo>
                      <a:pt x="0" y="109"/>
                    </a:lnTo>
                    <a:lnTo>
                      <a:pt x="4" y="118"/>
                    </a:lnTo>
                    <a:lnTo>
                      <a:pt x="9" y="123"/>
                    </a:lnTo>
                    <a:lnTo>
                      <a:pt x="19" y="126"/>
                    </a:lnTo>
                    <a:lnTo>
                      <a:pt x="23" y="128"/>
                    </a:lnTo>
                    <a:lnTo>
                      <a:pt x="29" y="128"/>
                    </a:lnTo>
                  </a:path>
                </a:pathLst>
              </a:custGeom>
              <a:noFill/>
              <a:ln w="0">
                <a:solidFill>
                  <a:srgbClr val="25221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21" name="Line 92">
                <a:extLst>
                  <a:ext uri="{FF2B5EF4-FFF2-40B4-BE49-F238E27FC236}">
                    <a16:creationId xmlns:a16="http://schemas.microsoft.com/office/drawing/2014/main" id="{A8507E93-DBD6-4034-95DD-F85D1B330DD6}"/>
                  </a:ext>
                </a:extLst>
              </p:cNvPr>
              <p:cNvSpPr>
                <a:spLocks noChangeShapeType="1"/>
              </p:cNvSpPr>
              <p:nvPr/>
            </p:nvSpPr>
            <p:spPr bwMode="auto">
              <a:xfrm>
                <a:off x="2756" y="1387"/>
                <a:ext cx="200" cy="1"/>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222" name="Line 93">
                <a:extLst>
                  <a:ext uri="{FF2B5EF4-FFF2-40B4-BE49-F238E27FC236}">
                    <a16:creationId xmlns:a16="http://schemas.microsoft.com/office/drawing/2014/main" id="{A3C58DDF-1F7D-4703-A2B3-F58D5C6AC2C5}"/>
                  </a:ext>
                </a:extLst>
              </p:cNvPr>
              <p:cNvSpPr>
                <a:spLocks noChangeShapeType="1"/>
              </p:cNvSpPr>
              <p:nvPr/>
            </p:nvSpPr>
            <p:spPr bwMode="auto">
              <a:xfrm>
                <a:off x="3820" y="1394"/>
                <a:ext cx="279" cy="2"/>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223" name="Line 94">
                <a:extLst>
                  <a:ext uri="{FF2B5EF4-FFF2-40B4-BE49-F238E27FC236}">
                    <a16:creationId xmlns:a16="http://schemas.microsoft.com/office/drawing/2014/main" id="{C26B6381-4F0B-44A1-82EE-E4FE566E72A1}"/>
                  </a:ext>
                </a:extLst>
              </p:cNvPr>
              <p:cNvSpPr>
                <a:spLocks noChangeShapeType="1"/>
              </p:cNvSpPr>
              <p:nvPr/>
            </p:nvSpPr>
            <p:spPr bwMode="auto">
              <a:xfrm>
                <a:off x="3270" y="1394"/>
                <a:ext cx="222" cy="2"/>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224" name="Line 95">
                <a:extLst>
                  <a:ext uri="{FF2B5EF4-FFF2-40B4-BE49-F238E27FC236}">
                    <a16:creationId xmlns:a16="http://schemas.microsoft.com/office/drawing/2014/main" id="{A060E883-8F5C-494B-BA59-86AF6CAAB18A}"/>
                  </a:ext>
                </a:extLst>
              </p:cNvPr>
              <p:cNvSpPr>
                <a:spLocks noChangeShapeType="1"/>
              </p:cNvSpPr>
              <p:nvPr/>
            </p:nvSpPr>
            <p:spPr bwMode="auto">
              <a:xfrm>
                <a:off x="3570" y="2355"/>
                <a:ext cx="536" cy="219"/>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225" name="Line 96">
                <a:extLst>
                  <a:ext uri="{FF2B5EF4-FFF2-40B4-BE49-F238E27FC236}">
                    <a16:creationId xmlns:a16="http://schemas.microsoft.com/office/drawing/2014/main" id="{450B12EE-D398-4312-BDE1-89F5E6D64312}"/>
                  </a:ext>
                </a:extLst>
              </p:cNvPr>
              <p:cNvSpPr>
                <a:spLocks noChangeShapeType="1"/>
              </p:cNvSpPr>
              <p:nvPr/>
            </p:nvSpPr>
            <p:spPr bwMode="auto">
              <a:xfrm flipV="1">
                <a:off x="3306" y="2574"/>
                <a:ext cx="1" cy="294"/>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226" name="Line 97">
                <a:extLst>
                  <a:ext uri="{FF2B5EF4-FFF2-40B4-BE49-F238E27FC236}">
                    <a16:creationId xmlns:a16="http://schemas.microsoft.com/office/drawing/2014/main" id="{56C69B5E-2BC3-4739-880D-A8A086EC88D2}"/>
                  </a:ext>
                </a:extLst>
              </p:cNvPr>
              <p:cNvSpPr>
                <a:spLocks noChangeShapeType="1"/>
              </p:cNvSpPr>
              <p:nvPr/>
            </p:nvSpPr>
            <p:spPr bwMode="auto">
              <a:xfrm>
                <a:off x="2878" y="2728"/>
                <a:ext cx="207" cy="228"/>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227" name="Line 98">
                <a:extLst>
                  <a:ext uri="{FF2B5EF4-FFF2-40B4-BE49-F238E27FC236}">
                    <a16:creationId xmlns:a16="http://schemas.microsoft.com/office/drawing/2014/main" id="{649B44EA-066E-46D1-9540-78E3015DE8A9}"/>
                  </a:ext>
                </a:extLst>
              </p:cNvPr>
              <p:cNvSpPr>
                <a:spLocks noChangeShapeType="1"/>
              </p:cNvSpPr>
              <p:nvPr/>
            </p:nvSpPr>
            <p:spPr bwMode="auto">
              <a:xfrm flipV="1">
                <a:off x="2863" y="2333"/>
                <a:ext cx="265" cy="146"/>
              </a:xfrm>
              <a:prstGeom prst="line">
                <a:avLst/>
              </a:prstGeom>
              <a:noFill/>
              <a:ln w="0">
                <a:solidFill>
                  <a:srgbClr val="25221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63" name="AutoShape 99">
                <a:extLst>
                  <a:ext uri="{FF2B5EF4-FFF2-40B4-BE49-F238E27FC236}">
                    <a16:creationId xmlns:a16="http://schemas.microsoft.com/office/drawing/2014/main" id="{BF5C3793-6FC5-4B63-919F-09AEDE44511A}"/>
                  </a:ext>
                </a:extLst>
              </p:cNvPr>
              <p:cNvSpPr>
                <a:spLocks noChangeArrowheads="1"/>
              </p:cNvSpPr>
              <p:nvPr/>
            </p:nvSpPr>
            <p:spPr bwMode="auto">
              <a:xfrm>
                <a:off x="1691" y="898"/>
                <a:ext cx="171" cy="203"/>
              </a:xfrm>
              <a:prstGeom prst="star5">
                <a:avLst/>
              </a:prstGeom>
              <a:solidFill>
                <a:srgbClr val="FF00FF"/>
              </a:solidFill>
              <a:ln>
                <a:noFill/>
              </a:ln>
              <a:effectLst/>
              <a:extLs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grpSp>
      <p:sp>
        <p:nvSpPr>
          <p:cNvPr id="48131" name="Rectangle 100">
            <a:extLst>
              <a:ext uri="{FF2B5EF4-FFF2-40B4-BE49-F238E27FC236}">
                <a16:creationId xmlns:a16="http://schemas.microsoft.com/office/drawing/2014/main" id="{CE64CDD4-131E-47DE-AD8A-DC4CB71F394A}"/>
              </a:ext>
            </a:extLst>
          </p:cNvPr>
          <p:cNvSpPr>
            <a:spLocks noGrp="1"/>
          </p:cNvSpPr>
          <p:nvPr>
            <p:ph type="title"/>
          </p:nvPr>
        </p:nvSpPr>
        <p:spPr>
          <a:xfrm>
            <a:off x="566739" y="42622"/>
            <a:ext cx="7993063" cy="349250"/>
          </a:xfrm>
        </p:spPr>
        <p:txBody>
          <a:bodyPr/>
          <a:lstStyle/>
          <a:p>
            <a:pPr eaLnBrk="1" hangingPunct="1"/>
            <a:r>
              <a:rPr lang="en-US" altLang="zh-CN" dirty="0"/>
              <a:t/>
            </a:r>
            <a:br>
              <a:rPr lang="en-US" altLang="zh-CN" dirty="0"/>
            </a:br>
            <a:r>
              <a:rPr lang="zh-CN" altLang="en-US" sz="2800" dirty="0"/>
              <a:t>如何进行软件架构的分析与设计</a:t>
            </a:r>
            <a:endParaRPr lang="en-US" altLang="zh-CN" sz="2800" dirty="0">
              <a:solidFill>
                <a:schemeClr val="tx1"/>
              </a:solidFill>
            </a:endParaRPr>
          </a:p>
        </p:txBody>
      </p:sp>
      <p:cxnSp>
        <p:nvCxnSpPr>
          <p:cNvPr id="102" name="直接连接符 46">
            <a:extLst>
              <a:ext uri="{FF2B5EF4-FFF2-40B4-BE49-F238E27FC236}">
                <a16:creationId xmlns:a16="http://schemas.microsoft.com/office/drawing/2014/main" id="{43A4182F-37C5-436C-900B-C2A8F0E36540}"/>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 name="Freeform 5">
            <a:extLst>
              <a:ext uri="{FF2B5EF4-FFF2-40B4-BE49-F238E27FC236}">
                <a16:creationId xmlns:a16="http://schemas.microsoft.com/office/drawing/2014/main" id="{FED7FA88-0E11-46CA-BF58-DB367038AFF8}"/>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Rectangle 3">
            <a:extLst>
              <a:ext uri="{FF2B5EF4-FFF2-40B4-BE49-F238E27FC236}">
                <a16:creationId xmlns:a16="http://schemas.microsoft.com/office/drawing/2014/main" id="{4A9C0E10-0C5A-45A9-96ED-2B5EF4FE2D12}"/>
              </a:ext>
            </a:extLst>
          </p:cNvPr>
          <p:cNvSpPr txBox="1">
            <a:spLocks noChangeArrowheads="1"/>
          </p:cNvSpPr>
          <p:nvPr/>
        </p:nvSpPr>
        <p:spPr bwMode="auto">
          <a:xfrm>
            <a:off x="531846" y="5449252"/>
            <a:ext cx="7497331" cy="108083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defRPr/>
            </a:pPr>
            <a:r>
              <a:rPr lang="zh-CN" altLang="en-US">
                <a:latin typeface="ZapfHumnst BT" pitchFamily="34" charset="0"/>
              </a:rPr>
              <a:t>定义架构的模式、框架、关键的机制以及建模规约</a:t>
            </a:r>
            <a:endParaRPr lang="en-US" altLang="zh-CN">
              <a:latin typeface="ZapfHumnst BT" pitchFamily="34" charset="0"/>
            </a:endParaRPr>
          </a:p>
          <a:p>
            <a:pPr eaLnBrk="1" hangingPunct="1">
              <a:defRPr/>
            </a:pPr>
            <a:r>
              <a:rPr lang="zh-CN" altLang="en-US">
                <a:latin typeface="ZapfHumnst BT" pitchFamily="34" charset="0"/>
              </a:rPr>
              <a:t>定义系统的</a:t>
            </a:r>
            <a:r>
              <a:rPr lang="zh-CN" altLang="en-US" sz="3200">
                <a:solidFill>
                  <a:srgbClr val="FF0000"/>
                </a:solidFill>
                <a:latin typeface="ZapfHumnst BT" pitchFamily="34" charset="0"/>
              </a:rPr>
              <a:t>“重用”</a:t>
            </a:r>
            <a:r>
              <a:rPr lang="zh-CN" altLang="en-US">
                <a:latin typeface="ZapfHumnst BT" pitchFamily="34" charset="0"/>
              </a:rPr>
              <a:t>机制</a:t>
            </a:r>
            <a:endParaRPr lang="en-US" altLang="zh-CN">
              <a:latin typeface="ZapfHumnst BT" pitchFamily="34" charset="0"/>
            </a:endParaRPr>
          </a:p>
          <a:p>
            <a:pPr marL="0" indent="0" eaLnBrk="1" hangingPunct="1">
              <a:buFontTx/>
              <a:buNone/>
              <a:defRPr/>
            </a:pPr>
            <a:endParaRPr lang="en-US" altLang="zh-CN" dirty="0"/>
          </a:p>
        </p:txBody>
      </p:sp>
    </p:spTree>
    <p:extLst>
      <p:ext uri="{BB962C8B-B14F-4D97-AF65-F5344CB8AC3E}">
        <p14:creationId xmlns:p14="http://schemas.microsoft.com/office/powerpoint/2010/main" val="321622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left)">
                                      <p:cBhvr>
                                        <p:cTn id="7" dur="500"/>
                                        <p:tgtEl>
                                          <p:spTgt spid="10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 calcmode="lin" valueType="num">
                                      <p:cBhvr additive="base">
                                        <p:cTn id="11" dur="300" fill="hold"/>
                                        <p:tgtEl>
                                          <p:spTgt spid="103"/>
                                        </p:tgtEl>
                                        <p:attrNameLst>
                                          <p:attrName>ppt_x</p:attrName>
                                        </p:attrNameLst>
                                      </p:cBhvr>
                                      <p:tavLst>
                                        <p:tav tm="0">
                                          <p:val>
                                            <p:strVal val="0-#ppt_w/2"/>
                                          </p:val>
                                        </p:tav>
                                        <p:tav tm="100000">
                                          <p:val>
                                            <p:strVal val="#ppt_x"/>
                                          </p:val>
                                        </p:tav>
                                      </p:tavLst>
                                    </p:anim>
                                    <p:anim calcmode="lin" valueType="num">
                                      <p:cBhvr additive="base">
                                        <p:cTn id="12" dur="300" fill="hold"/>
                                        <p:tgtEl>
                                          <p:spTgt spid="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a:extLst>
              <a:ext uri="{FF2B5EF4-FFF2-40B4-BE49-F238E27FC236}">
                <a16:creationId xmlns:a16="http://schemas.microsoft.com/office/drawing/2014/main" id="{8C625FCF-4C5C-4B44-8AAC-2B1C78FABB7A}"/>
              </a:ext>
            </a:extLst>
          </p:cNvPr>
          <p:cNvSpPr>
            <a:spLocks noGrp="1"/>
          </p:cNvSpPr>
          <p:nvPr>
            <p:ph idx="1"/>
          </p:nvPr>
        </p:nvSpPr>
        <p:spPr bwMode="auto">
          <a:xfrm>
            <a:off x="612775" y="980728"/>
            <a:ext cx="7881938" cy="820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t>可分为原始（</a:t>
            </a:r>
            <a:r>
              <a:rPr lang="en-US" altLang="zh-CN" dirty="0"/>
              <a:t>primitive</a:t>
            </a:r>
            <a:r>
              <a:rPr lang="zh-CN" altLang="en-US" dirty="0"/>
              <a:t>）和复合（</a:t>
            </a:r>
            <a:r>
              <a:rPr lang="en-US" altLang="zh-CN" dirty="0"/>
              <a:t>composite)</a:t>
            </a:r>
            <a:r>
              <a:rPr lang="zh-CN" altLang="en-US" dirty="0"/>
              <a:t>两种类型</a:t>
            </a:r>
            <a:endParaRPr lang="en-US" altLang="zh-CN" dirty="0"/>
          </a:p>
          <a:p>
            <a:endParaRPr lang="en-US" altLang="zh-CN" dirty="0"/>
          </a:p>
        </p:txBody>
      </p:sp>
      <p:graphicFrame>
        <p:nvGraphicFramePr>
          <p:cNvPr id="5" name="表格 4">
            <a:extLst>
              <a:ext uri="{FF2B5EF4-FFF2-40B4-BE49-F238E27FC236}">
                <a16:creationId xmlns:a16="http://schemas.microsoft.com/office/drawing/2014/main" id="{58715410-C47F-4212-BF51-B8FFC0B30398}"/>
              </a:ext>
            </a:extLst>
          </p:cNvPr>
          <p:cNvGraphicFramePr>
            <a:graphicFrameLocks noGrp="1"/>
          </p:cNvGraphicFramePr>
          <p:nvPr>
            <p:extLst>
              <p:ext uri="{D42A27DB-BD31-4B8C-83A1-F6EECF244321}">
                <p14:modId xmlns:p14="http://schemas.microsoft.com/office/powerpoint/2010/main" val="2191795006"/>
              </p:ext>
            </p:extLst>
          </p:nvPr>
        </p:nvGraphicFramePr>
        <p:xfrm>
          <a:off x="657671" y="1484784"/>
          <a:ext cx="7427914" cy="3111104"/>
        </p:xfrm>
        <a:graphic>
          <a:graphicData uri="http://schemas.openxmlformats.org/drawingml/2006/table">
            <a:tbl>
              <a:tblPr firstRow="1" bandRow="1">
                <a:tableStyleId>{5C22544A-7EE6-4342-B048-85BDC9FD1C3A}</a:tableStyleId>
              </a:tblPr>
              <a:tblGrid>
                <a:gridCol w="3713957">
                  <a:extLst>
                    <a:ext uri="{9D8B030D-6E8A-4147-A177-3AD203B41FA5}">
                      <a16:colId xmlns:a16="http://schemas.microsoft.com/office/drawing/2014/main" val="20000"/>
                    </a:ext>
                  </a:extLst>
                </a:gridCol>
                <a:gridCol w="3713957">
                  <a:extLst>
                    <a:ext uri="{9D8B030D-6E8A-4147-A177-3AD203B41FA5}">
                      <a16:colId xmlns:a16="http://schemas.microsoft.com/office/drawing/2014/main" val="20001"/>
                    </a:ext>
                  </a:extLst>
                </a:gridCol>
              </a:tblGrid>
              <a:tr h="388888">
                <a:tc>
                  <a:txBody>
                    <a:bodyPr/>
                    <a:lstStyle/>
                    <a:p>
                      <a:pPr algn="ctr"/>
                      <a:r>
                        <a:rPr lang="zh-CN" altLang="en-US" sz="1800" dirty="0">
                          <a:solidFill>
                            <a:schemeClr val="bg2"/>
                          </a:solidFill>
                        </a:rPr>
                        <a:t>软件实现机制</a:t>
                      </a:r>
                    </a:p>
                  </a:txBody>
                  <a:tcPr marL="91449" marR="91449" marT="45725" marB="45725"/>
                </a:tc>
                <a:tc>
                  <a:txBody>
                    <a:bodyPr/>
                    <a:lstStyle/>
                    <a:p>
                      <a:pPr algn="ctr"/>
                      <a:r>
                        <a:rPr lang="zh-CN" altLang="en-US" sz="1800" dirty="0">
                          <a:solidFill>
                            <a:schemeClr val="bg2"/>
                          </a:solidFill>
                        </a:rPr>
                        <a:t>示例</a:t>
                      </a:r>
                    </a:p>
                  </a:txBody>
                  <a:tcPr marL="91449" marR="91449" marT="45725" marB="45725"/>
                </a:tc>
                <a:extLst>
                  <a:ext uri="{0D108BD9-81ED-4DB2-BD59-A6C34878D82A}">
                    <a16:rowId xmlns:a16="http://schemas.microsoft.com/office/drawing/2014/main" val="10000"/>
                  </a:ext>
                </a:extLst>
              </a:tr>
              <a:tr h="388888">
                <a:tc>
                  <a:txBody>
                    <a:bodyPr/>
                    <a:lstStyle/>
                    <a:p>
                      <a:pPr algn="ctr"/>
                      <a:r>
                        <a:rPr lang="zh-CN" altLang="en-US" sz="1800" dirty="0"/>
                        <a:t>模块（</a:t>
                      </a:r>
                      <a:r>
                        <a:rPr lang="en-US" altLang="zh-CN" sz="1800" dirty="0"/>
                        <a:t>Module</a:t>
                      </a:r>
                      <a:r>
                        <a:rPr lang="zh-CN" altLang="en-US" sz="1800" dirty="0"/>
                        <a:t>）</a:t>
                      </a:r>
                    </a:p>
                  </a:txBody>
                  <a:tcPr marL="91449" marR="91449" marT="45725" marB="45725"/>
                </a:tc>
                <a:tc>
                  <a:txBody>
                    <a:bodyPr/>
                    <a:lstStyle/>
                    <a:p>
                      <a:pPr algn="ctr"/>
                      <a:r>
                        <a:rPr lang="en-US" altLang="zh-CN" sz="1800" dirty="0"/>
                        <a:t>Routine, </a:t>
                      </a:r>
                      <a:r>
                        <a:rPr lang="en-US" altLang="zh-CN" sz="1800" dirty="0" err="1"/>
                        <a:t>SubRoutine,Filter</a:t>
                      </a:r>
                      <a:endParaRPr lang="zh-CN" altLang="en-US" sz="1800" dirty="0"/>
                    </a:p>
                  </a:txBody>
                  <a:tcPr marL="91449" marR="91449" marT="45725" marB="45725"/>
                </a:tc>
                <a:extLst>
                  <a:ext uri="{0D108BD9-81ED-4DB2-BD59-A6C34878D82A}">
                    <a16:rowId xmlns:a16="http://schemas.microsoft.com/office/drawing/2014/main" val="10001"/>
                  </a:ext>
                </a:extLst>
              </a:tr>
              <a:tr h="388888">
                <a:tc>
                  <a:txBody>
                    <a:bodyPr/>
                    <a:lstStyle/>
                    <a:p>
                      <a:pPr algn="ctr"/>
                      <a:r>
                        <a:rPr lang="zh-CN" altLang="en-US" sz="1800" dirty="0"/>
                        <a:t>层（</a:t>
                      </a:r>
                      <a:r>
                        <a:rPr lang="en-US" altLang="zh-CN" sz="1800" dirty="0"/>
                        <a:t>Layer</a:t>
                      </a:r>
                      <a:r>
                        <a:rPr lang="zh-CN" altLang="en-US" sz="1800" dirty="0"/>
                        <a:t>）</a:t>
                      </a:r>
                    </a:p>
                  </a:txBody>
                  <a:tcPr marL="91449" marR="91449" marT="45725" marB="45725"/>
                </a:tc>
                <a:tc>
                  <a:txBody>
                    <a:bodyPr/>
                    <a:lstStyle/>
                    <a:p>
                      <a:pPr algn="ctr"/>
                      <a:r>
                        <a:rPr lang="en-US" altLang="zh-CN" sz="1800" dirty="0"/>
                        <a:t>View</a:t>
                      </a:r>
                      <a:r>
                        <a:rPr lang="zh-CN" altLang="en-US" sz="1800" dirty="0"/>
                        <a:t>， </a:t>
                      </a:r>
                      <a:r>
                        <a:rPr lang="en-US" altLang="zh-CN" sz="1800" dirty="0"/>
                        <a:t>Logical</a:t>
                      </a:r>
                      <a:r>
                        <a:rPr lang="zh-CN" altLang="en-US" sz="1800" dirty="0"/>
                        <a:t>， </a:t>
                      </a:r>
                      <a:r>
                        <a:rPr lang="en-US" altLang="zh-CN" sz="1800" dirty="0"/>
                        <a:t>Model</a:t>
                      </a:r>
                      <a:endParaRPr lang="zh-CN" altLang="en-US" sz="1800" dirty="0"/>
                    </a:p>
                  </a:txBody>
                  <a:tcPr marL="91449" marR="91449" marT="45725" marB="45725"/>
                </a:tc>
                <a:extLst>
                  <a:ext uri="{0D108BD9-81ED-4DB2-BD59-A6C34878D82A}">
                    <a16:rowId xmlns:a16="http://schemas.microsoft.com/office/drawing/2014/main" val="10002"/>
                  </a:ext>
                </a:extLst>
              </a:tr>
              <a:tr h="388888">
                <a:tc>
                  <a:txBody>
                    <a:bodyPr/>
                    <a:lstStyle/>
                    <a:p>
                      <a:pPr algn="ctr"/>
                      <a:r>
                        <a:rPr lang="zh-CN" altLang="en-US" sz="1800" dirty="0"/>
                        <a:t>文件（</a:t>
                      </a:r>
                      <a:r>
                        <a:rPr lang="en-US" altLang="zh-CN" sz="1800" dirty="0"/>
                        <a:t>File</a:t>
                      </a:r>
                      <a:r>
                        <a:rPr lang="zh-CN" altLang="en-US" sz="1800" dirty="0"/>
                        <a:t>）</a:t>
                      </a:r>
                    </a:p>
                  </a:txBody>
                  <a:tcPr marL="91449" marR="91449" marT="45725" marB="45725"/>
                </a:tc>
                <a:tc>
                  <a:txBody>
                    <a:bodyPr/>
                    <a:lstStyle/>
                    <a:p>
                      <a:pPr algn="ctr"/>
                      <a:r>
                        <a:rPr lang="en-US" altLang="zh-CN" sz="1800" dirty="0"/>
                        <a:t>DLL</a:t>
                      </a:r>
                      <a:r>
                        <a:rPr lang="zh-CN" altLang="en-US" sz="1800" dirty="0"/>
                        <a:t>， </a:t>
                      </a:r>
                      <a:r>
                        <a:rPr lang="en-US" altLang="zh-CN" sz="1800" dirty="0"/>
                        <a:t>EXE</a:t>
                      </a:r>
                      <a:r>
                        <a:rPr lang="zh-CN" altLang="en-US" sz="1800" dirty="0"/>
                        <a:t>，</a:t>
                      </a:r>
                      <a:r>
                        <a:rPr lang="en-US" altLang="zh-CN" sz="1800" dirty="0"/>
                        <a:t>DAT</a:t>
                      </a:r>
                      <a:endParaRPr lang="zh-CN" altLang="en-US" sz="1800" dirty="0"/>
                    </a:p>
                  </a:txBody>
                  <a:tcPr marL="91449" marR="91449" marT="45725" marB="45725"/>
                </a:tc>
                <a:extLst>
                  <a:ext uri="{0D108BD9-81ED-4DB2-BD59-A6C34878D82A}">
                    <a16:rowId xmlns:a16="http://schemas.microsoft.com/office/drawing/2014/main" val="10003"/>
                  </a:ext>
                </a:extLst>
              </a:tr>
              <a:tr h="388888">
                <a:tc>
                  <a:txBody>
                    <a:bodyPr/>
                    <a:lstStyle/>
                    <a:p>
                      <a:pPr algn="ctr"/>
                      <a:r>
                        <a:rPr lang="zh-CN" altLang="en-US" sz="1800" dirty="0"/>
                        <a:t>数据库（</a:t>
                      </a:r>
                      <a:r>
                        <a:rPr lang="en-US" altLang="zh-CN" sz="1800" dirty="0"/>
                        <a:t>database</a:t>
                      </a:r>
                      <a:r>
                        <a:rPr lang="zh-CN" altLang="en-US" sz="1800" dirty="0"/>
                        <a:t>）</a:t>
                      </a:r>
                    </a:p>
                  </a:txBody>
                  <a:tcPr marL="91449" marR="91449" marT="45725" marB="45725"/>
                </a:tc>
                <a:tc>
                  <a:txBody>
                    <a:bodyPr/>
                    <a:lstStyle/>
                    <a:p>
                      <a:pPr algn="ctr"/>
                      <a:r>
                        <a:rPr lang="en-US" altLang="zh-CN" sz="1800" dirty="0"/>
                        <a:t>Repository, Center Data</a:t>
                      </a:r>
                      <a:endParaRPr lang="zh-CN" altLang="en-US" sz="1800" dirty="0"/>
                    </a:p>
                  </a:txBody>
                  <a:tcPr marL="91449" marR="91449" marT="45725" marB="45725"/>
                </a:tc>
                <a:extLst>
                  <a:ext uri="{0D108BD9-81ED-4DB2-BD59-A6C34878D82A}">
                    <a16:rowId xmlns:a16="http://schemas.microsoft.com/office/drawing/2014/main" val="10004"/>
                  </a:ext>
                </a:extLst>
              </a:tr>
              <a:tr h="388888">
                <a:tc>
                  <a:txBody>
                    <a:bodyPr/>
                    <a:lstStyle/>
                    <a:p>
                      <a:pPr algn="ctr"/>
                      <a:r>
                        <a:rPr lang="zh-CN" altLang="en-US" sz="1800" dirty="0"/>
                        <a:t>进程（</a:t>
                      </a:r>
                      <a:r>
                        <a:rPr lang="en-US" altLang="zh-CN" sz="1800" dirty="0"/>
                        <a:t>Process</a:t>
                      </a:r>
                      <a:r>
                        <a:rPr lang="zh-CN" altLang="en-US" sz="1800" dirty="0"/>
                        <a:t>）</a:t>
                      </a:r>
                    </a:p>
                  </a:txBody>
                  <a:tcPr marL="91449" marR="91449" marT="45725" marB="45725"/>
                </a:tc>
                <a:tc>
                  <a:txBody>
                    <a:bodyPr/>
                    <a:lstStyle/>
                    <a:p>
                      <a:pPr algn="ctr"/>
                      <a:r>
                        <a:rPr lang="en-US" altLang="zh-CN" sz="1800" dirty="0"/>
                        <a:t>Sender</a:t>
                      </a:r>
                      <a:r>
                        <a:rPr lang="zh-CN" altLang="en-US" sz="1800" dirty="0"/>
                        <a:t>， </a:t>
                      </a:r>
                      <a:r>
                        <a:rPr lang="en-US" altLang="zh-CN" sz="1800" dirty="0"/>
                        <a:t>Receiver</a:t>
                      </a:r>
                      <a:endParaRPr lang="zh-CN" altLang="en-US" sz="1800" dirty="0"/>
                    </a:p>
                  </a:txBody>
                  <a:tcPr marL="91449" marR="91449" marT="45725" marB="45725"/>
                </a:tc>
                <a:extLst>
                  <a:ext uri="{0D108BD9-81ED-4DB2-BD59-A6C34878D82A}">
                    <a16:rowId xmlns:a16="http://schemas.microsoft.com/office/drawing/2014/main" val="10005"/>
                  </a:ext>
                </a:extLst>
              </a:tr>
              <a:tr h="388888">
                <a:tc>
                  <a:txBody>
                    <a:bodyPr/>
                    <a:lstStyle/>
                    <a:p>
                      <a:pPr algn="ctr"/>
                      <a:r>
                        <a:rPr lang="zh-CN" altLang="en-US" sz="1800" dirty="0"/>
                        <a:t>物理单元（网络节点）</a:t>
                      </a:r>
                    </a:p>
                  </a:txBody>
                  <a:tcPr marL="91449" marR="91449" marT="45725" marB="45725"/>
                </a:tc>
                <a:tc>
                  <a:txBody>
                    <a:bodyPr/>
                    <a:lstStyle/>
                    <a:p>
                      <a:pPr algn="ctr"/>
                      <a:r>
                        <a:rPr lang="en-US" altLang="zh-CN" sz="1800" dirty="0" err="1"/>
                        <a:t>Client,Server</a:t>
                      </a:r>
                      <a:endParaRPr lang="zh-CN" altLang="en-US" sz="1800" dirty="0"/>
                    </a:p>
                  </a:txBody>
                  <a:tcPr marL="91449" marR="91449" marT="45725" marB="45725"/>
                </a:tc>
                <a:extLst>
                  <a:ext uri="{0D108BD9-81ED-4DB2-BD59-A6C34878D82A}">
                    <a16:rowId xmlns:a16="http://schemas.microsoft.com/office/drawing/2014/main" val="10006"/>
                  </a:ext>
                </a:extLst>
              </a:tr>
              <a:tr h="388888">
                <a:tc>
                  <a:txBody>
                    <a:bodyPr/>
                    <a:lstStyle/>
                    <a:p>
                      <a:pPr algn="ctr"/>
                      <a:endParaRPr lang="zh-CN" altLang="en-US" sz="1800" dirty="0"/>
                    </a:p>
                  </a:txBody>
                  <a:tcPr marL="91449" marR="91449" marT="45725" marB="45725"/>
                </a:tc>
                <a:tc>
                  <a:txBody>
                    <a:bodyPr/>
                    <a:lstStyle/>
                    <a:p>
                      <a:pPr algn="ctr"/>
                      <a:endParaRPr lang="zh-CN" altLang="en-US" sz="1800" dirty="0"/>
                    </a:p>
                  </a:txBody>
                  <a:tcPr marL="91449" marR="91449" marT="45725" marB="45725"/>
                </a:tc>
                <a:extLst>
                  <a:ext uri="{0D108BD9-81ED-4DB2-BD59-A6C34878D82A}">
                    <a16:rowId xmlns:a16="http://schemas.microsoft.com/office/drawing/2014/main" val="10007"/>
                  </a:ext>
                </a:extLst>
              </a:tr>
            </a:tbl>
          </a:graphicData>
        </a:graphic>
      </p:graphicFrame>
      <p:sp>
        <p:nvSpPr>
          <p:cNvPr id="6" name="TextBox 76">
            <a:extLst>
              <a:ext uri="{FF2B5EF4-FFF2-40B4-BE49-F238E27FC236}">
                <a16:creationId xmlns:a16="http://schemas.microsoft.com/office/drawing/2014/main" id="{B36CDFC4-DBF5-49CE-90F2-1CDF7F2E50DA}"/>
              </a:ext>
            </a:extLst>
          </p:cNvPr>
          <p:cNvSpPr txBox="1">
            <a:spLocks noChangeArrowheads="1"/>
          </p:cNvSpPr>
          <p:nvPr/>
        </p:nvSpPr>
        <p:spPr bwMode="auto">
          <a:xfrm>
            <a:off x="539750" y="115888"/>
            <a:ext cx="27494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t>架构基本概念</a:t>
            </a:r>
            <a:r>
              <a:rPr lang="en-US" altLang="zh-CN" sz="2400" dirty="0"/>
              <a:t>-</a:t>
            </a:r>
            <a:r>
              <a:rPr lang="zh-CN" altLang="en-US" sz="2400" dirty="0"/>
              <a:t>部件</a:t>
            </a:r>
            <a:endParaRPr lang="zh-CN" altLang="en-US" sz="2400" dirty="0">
              <a:latin typeface="微软雅黑" panose="020B0503020204020204" pitchFamily="34" charset="-122"/>
            </a:endParaRPr>
          </a:p>
        </p:txBody>
      </p:sp>
      <p:cxnSp>
        <p:nvCxnSpPr>
          <p:cNvPr id="7" name="直接连接符 46">
            <a:extLst>
              <a:ext uri="{FF2B5EF4-FFF2-40B4-BE49-F238E27FC236}">
                <a16:creationId xmlns:a16="http://schemas.microsoft.com/office/drawing/2014/main" id="{E3CCAE53-6996-4F1D-AB67-F8E427D41860}"/>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reeform 5">
            <a:extLst>
              <a:ext uri="{FF2B5EF4-FFF2-40B4-BE49-F238E27FC236}">
                <a16:creationId xmlns:a16="http://schemas.microsoft.com/office/drawing/2014/main" id="{29BC4AC6-714D-4BC1-9A2F-019BD0566285}"/>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8234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0-#ppt_w/2"/>
                                          </p:val>
                                        </p:tav>
                                        <p:tav tm="100000">
                                          <p:val>
                                            <p:strVal val="#ppt_x"/>
                                          </p:val>
                                        </p:tav>
                                      </p:tavLst>
                                    </p:anim>
                                    <p:anim calcmode="lin" valueType="num">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4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6"/>
                                        </p:tgtEl>
                                        <p:attrNameLst>
                                          <p:attrName>ppt_y</p:attrName>
                                        </p:attrNameLst>
                                      </p:cBhvr>
                                      <p:tavLst>
                                        <p:tav tm="0">
                                          <p:val>
                                            <p:strVal val="#ppt_y"/>
                                          </p:val>
                                        </p:tav>
                                        <p:tav tm="100000">
                                          <p:val>
                                            <p:strVal val="#ppt_y"/>
                                          </p:val>
                                        </p:tav>
                                      </p:tavLst>
                                    </p:anim>
                                    <p:anim calcmode="lin" valueType="num">
                                      <p:cBhvr>
                                        <p:cTn id="18" dur="4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F68CF17-916C-44F5-B421-6333F73AA4A3}"/>
              </a:ext>
            </a:extLst>
          </p:cNvPr>
          <p:cNvSpPr txBox="1">
            <a:spLocks noChangeArrowheads="1"/>
          </p:cNvSpPr>
          <p:nvPr/>
        </p:nvSpPr>
        <p:spPr bwMode="auto">
          <a:xfrm>
            <a:off x="606693" y="-14287"/>
            <a:ext cx="5616624"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如何进行软件架构的分析与设计方法</a:t>
            </a:r>
          </a:p>
        </p:txBody>
      </p:sp>
      <p:cxnSp>
        <p:nvCxnSpPr>
          <p:cNvPr id="5" name="直接连接符 46">
            <a:extLst>
              <a:ext uri="{FF2B5EF4-FFF2-40B4-BE49-F238E27FC236}">
                <a16:creationId xmlns:a16="http://schemas.microsoft.com/office/drawing/2014/main" id="{22029088-5259-4EA9-8A14-90E68BF7765C}"/>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a:extLst>
              <a:ext uri="{FF2B5EF4-FFF2-40B4-BE49-F238E27FC236}">
                <a16:creationId xmlns:a16="http://schemas.microsoft.com/office/drawing/2014/main" id="{CA3E3D5D-C1DC-4631-B31B-D8D361B43965}"/>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1" name="Group 24">
            <a:extLst>
              <a:ext uri="{FF2B5EF4-FFF2-40B4-BE49-F238E27FC236}">
                <a16:creationId xmlns:a16="http://schemas.microsoft.com/office/drawing/2014/main" id="{F4A5EE22-7B10-4276-A345-A4799C78BA8C}"/>
              </a:ext>
            </a:extLst>
          </p:cNvPr>
          <p:cNvGrpSpPr>
            <a:grpSpLocks/>
          </p:cNvGrpSpPr>
          <p:nvPr/>
        </p:nvGrpSpPr>
        <p:grpSpPr bwMode="auto">
          <a:xfrm>
            <a:off x="2047083" y="1143001"/>
            <a:ext cx="1108075" cy="1681163"/>
            <a:chOff x="4164" y="1776"/>
            <a:chExt cx="698" cy="1059"/>
          </a:xfrm>
        </p:grpSpPr>
        <p:grpSp>
          <p:nvGrpSpPr>
            <p:cNvPr id="142" name="Group 25">
              <a:extLst>
                <a:ext uri="{FF2B5EF4-FFF2-40B4-BE49-F238E27FC236}">
                  <a16:creationId xmlns:a16="http://schemas.microsoft.com/office/drawing/2014/main" id="{4CE8F4EF-81DB-4D36-89C7-275C7C47DA67}"/>
                </a:ext>
              </a:extLst>
            </p:cNvPr>
            <p:cNvGrpSpPr>
              <a:grpSpLocks/>
            </p:cNvGrpSpPr>
            <p:nvPr/>
          </p:nvGrpSpPr>
          <p:grpSpPr bwMode="auto">
            <a:xfrm>
              <a:off x="4297" y="1776"/>
              <a:ext cx="432" cy="720"/>
              <a:chOff x="1249" y="2496"/>
              <a:chExt cx="432" cy="720"/>
            </a:xfrm>
          </p:grpSpPr>
          <p:sp>
            <p:nvSpPr>
              <p:cNvPr id="144" name="Rectangle 26">
                <a:extLst>
                  <a:ext uri="{FF2B5EF4-FFF2-40B4-BE49-F238E27FC236}">
                    <a16:creationId xmlns:a16="http://schemas.microsoft.com/office/drawing/2014/main" id="{03D36928-3C32-4A89-B760-464A648F89B2}"/>
                  </a:ext>
                </a:extLst>
              </p:cNvPr>
              <p:cNvSpPr>
                <a:spLocks noChangeArrowheads="1"/>
              </p:cNvSpPr>
              <p:nvPr/>
            </p:nvSpPr>
            <p:spPr bwMode="auto">
              <a:xfrm>
                <a:off x="1249" y="2496"/>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5" name="Line 27">
                <a:extLst>
                  <a:ext uri="{FF2B5EF4-FFF2-40B4-BE49-F238E27FC236}">
                    <a16:creationId xmlns:a16="http://schemas.microsoft.com/office/drawing/2014/main" id="{00A7F2A9-7447-4CB3-BC29-84F3368CF3E4}"/>
                  </a:ext>
                </a:extLst>
              </p:cNvPr>
              <p:cNvSpPr>
                <a:spLocks noChangeShapeType="1"/>
              </p:cNvSpPr>
              <p:nvPr/>
            </p:nvSpPr>
            <p:spPr bwMode="auto">
              <a:xfrm>
                <a:off x="1537" y="2496"/>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 name="Line 28">
                <a:extLst>
                  <a:ext uri="{FF2B5EF4-FFF2-40B4-BE49-F238E27FC236}">
                    <a16:creationId xmlns:a16="http://schemas.microsoft.com/office/drawing/2014/main" id="{CBB789C9-1A70-4296-A65E-07D7A4739B91}"/>
                  </a:ext>
                </a:extLst>
              </p:cNvPr>
              <p:cNvSpPr>
                <a:spLocks noChangeShapeType="1"/>
              </p:cNvSpPr>
              <p:nvPr/>
            </p:nvSpPr>
            <p:spPr bwMode="auto">
              <a:xfrm>
                <a:off x="1537" y="2496"/>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 name="Line 29">
                <a:extLst>
                  <a:ext uri="{FF2B5EF4-FFF2-40B4-BE49-F238E27FC236}">
                    <a16:creationId xmlns:a16="http://schemas.microsoft.com/office/drawing/2014/main" id="{BECF8B54-2C1A-4654-9993-35C9DE7CE190}"/>
                  </a:ext>
                </a:extLst>
              </p:cNvPr>
              <p:cNvSpPr>
                <a:spLocks noChangeShapeType="1"/>
              </p:cNvSpPr>
              <p:nvPr/>
            </p:nvSpPr>
            <p:spPr bwMode="auto">
              <a:xfrm flipH="1">
                <a:off x="1537" y="2640"/>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 name="Line 30">
                <a:extLst>
                  <a:ext uri="{FF2B5EF4-FFF2-40B4-BE49-F238E27FC236}">
                    <a16:creationId xmlns:a16="http://schemas.microsoft.com/office/drawing/2014/main" id="{1F5CD2B3-9D63-438B-962C-B0E22CEA25AC}"/>
                  </a:ext>
                </a:extLst>
              </p:cNvPr>
              <p:cNvSpPr>
                <a:spLocks noChangeShapeType="1"/>
              </p:cNvSpPr>
              <p:nvPr/>
            </p:nvSpPr>
            <p:spPr bwMode="auto">
              <a:xfrm>
                <a:off x="1297" y="273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 name="Line 31">
                <a:extLst>
                  <a:ext uri="{FF2B5EF4-FFF2-40B4-BE49-F238E27FC236}">
                    <a16:creationId xmlns:a16="http://schemas.microsoft.com/office/drawing/2014/main" id="{30030AA0-2AF2-4A0A-83D4-E3A16F926366}"/>
                  </a:ext>
                </a:extLst>
              </p:cNvPr>
              <p:cNvSpPr>
                <a:spLocks noChangeShapeType="1"/>
              </p:cNvSpPr>
              <p:nvPr/>
            </p:nvSpPr>
            <p:spPr bwMode="auto">
              <a:xfrm>
                <a:off x="1297" y="278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 name="Line 32">
                <a:extLst>
                  <a:ext uri="{FF2B5EF4-FFF2-40B4-BE49-F238E27FC236}">
                    <a16:creationId xmlns:a16="http://schemas.microsoft.com/office/drawing/2014/main" id="{C267B127-2EA3-46C8-9834-03B01B01E62A}"/>
                  </a:ext>
                </a:extLst>
              </p:cNvPr>
              <p:cNvSpPr>
                <a:spLocks noChangeShapeType="1"/>
              </p:cNvSpPr>
              <p:nvPr/>
            </p:nvSpPr>
            <p:spPr bwMode="auto">
              <a:xfrm>
                <a:off x="1297" y="283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 name="Line 33">
                <a:extLst>
                  <a:ext uri="{FF2B5EF4-FFF2-40B4-BE49-F238E27FC236}">
                    <a16:creationId xmlns:a16="http://schemas.microsoft.com/office/drawing/2014/main" id="{8801DF3B-6994-4758-A7F6-9BB9A8E42407}"/>
                  </a:ext>
                </a:extLst>
              </p:cNvPr>
              <p:cNvSpPr>
                <a:spLocks noChangeShapeType="1"/>
              </p:cNvSpPr>
              <p:nvPr/>
            </p:nvSpPr>
            <p:spPr bwMode="auto">
              <a:xfrm>
                <a:off x="1297" y="292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 name="Line 34">
                <a:extLst>
                  <a:ext uri="{FF2B5EF4-FFF2-40B4-BE49-F238E27FC236}">
                    <a16:creationId xmlns:a16="http://schemas.microsoft.com/office/drawing/2014/main" id="{F62C7C92-C1D8-4879-93BB-72E26C36B978}"/>
                  </a:ext>
                </a:extLst>
              </p:cNvPr>
              <p:cNvSpPr>
                <a:spLocks noChangeShapeType="1"/>
              </p:cNvSpPr>
              <p:nvPr/>
            </p:nvSpPr>
            <p:spPr bwMode="auto">
              <a:xfrm>
                <a:off x="1297" y="288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 name="Line 35">
                <a:extLst>
                  <a:ext uri="{FF2B5EF4-FFF2-40B4-BE49-F238E27FC236}">
                    <a16:creationId xmlns:a16="http://schemas.microsoft.com/office/drawing/2014/main" id="{2FF41DC0-76E3-4B38-BDD9-A66A2A18FA6F}"/>
                  </a:ext>
                </a:extLst>
              </p:cNvPr>
              <p:cNvSpPr>
                <a:spLocks noChangeShapeType="1"/>
              </p:cNvSpPr>
              <p:nvPr/>
            </p:nvSpPr>
            <p:spPr bwMode="auto">
              <a:xfrm>
                <a:off x="1297" y="297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 name="Line 36">
                <a:extLst>
                  <a:ext uri="{FF2B5EF4-FFF2-40B4-BE49-F238E27FC236}">
                    <a16:creationId xmlns:a16="http://schemas.microsoft.com/office/drawing/2014/main" id="{A677DB1C-A070-4B89-B069-EA6D4138DD6B}"/>
                  </a:ext>
                </a:extLst>
              </p:cNvPr>
              <p:cNvSpPr>
                <a:spLocks noChangeShapeType="1"/>
              </p:cNvSpPr>
              <p:nvPr/>
            </p:nvSpPr>
            <p:spPr bwMode="auto">
              <a:xfrm>
                <a:off x="1297" y="302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 name="Line 37">
                <a:extLst>
                  <a:ext uri="{FF2B5EF4-FFF2-40B4-BE49-F238E27FC236}">
                    <a16:creationId xmlns:a16="http://schemas.microsoft.com/office/drawing/2014/main" id="{B7D11A3F-C6A6-46A4-B82C-354D9E8C9280}"/>
                  </a:ext>
                </a:extLst>
              </p:cNvPr>
              <p:cNvSpPr>
                <a:spLocks noChangeShapeType="1"/>
              </p:cNvSpPr>
              <p:nvPr/>
            </p:nvSpPr>
            <p:spPr bwMode="auto">
              <a:xfrm>
                <a:off x="1297" y="307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 name="Line 38">
                <a:extLst>
                  <a:ext uri="{FF2B5EF4-FFF2-40B4-BE49-F238E27FC236}">
                    <a16:creationId xmlns:a16="http://schemas.microsoft.com/office/drawing/2014/main" id="{FDF2975D-8829-4493-AD67-DE85817D9787}"/>
                  </a:ext>
                </a:extLst>
              </p:cNvPr>
              <p:cNvSpPr>
                <a:spLocks noChangeShapeType="1"/>
              </p:cNvSpPr>
              <p:nvPr/>
            </p:nvSpPr>
            <p:spPr bwMode="auto">
              <a:xfrm>
                <a:off x="1297" y="312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7" name="Line 39">
                <a:extLst>
                  <a:ext uri="{FF2B5EF4-FFF2-40B4-BE49-F238E27FC236}">
                    <a16:creationId xmlns:a16="http://schemas.microsoft.com/office/drawing/2014/main" id="{CF2A3839-A853-451A-B821-45E7AF774DC4}"/>
                  </a:ext>
                </a:extLst>
              </p:cNvPr>
              <p:cNvSpPr>
                <a:spLocks noChangeShapeType="1"/>
              </p:cNvSpPr>
              <p:nvPr/>
            </p:nvSpPr>
            <p:spPr bwMode="auto">
              <a:xfrm>
                <a:off x="1297" y="316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 name="Line 40">
                <a:extLst>
                  <a:ext uri="{FF2B5EF4-FFF2-40B4-BE49-F238E27FC236}">
                    <a16:creationId xmlns:a16="http://schemas.microsoft.com/office/drawing/2014/main" id="{8A7844A2-E780-46BF-935C-F45208C12AE9}"/>
                  </a:ext>
                </a:extLst>
              </p:cNvPr>
              <p:cNvSpPr>
                <a:spLocks noChangeShapeType="1"/>
              </p:cNvSpPr>
              <p:nvPr/>
            </p:nvSpPr>
            <p:spPr bwMode="auto">
              <a:xfrm>
                <a:off x="1297" y="268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 name="Line 41">
                <a:extLst>
                  <a:ext uri="{FF2B5EF4-FFF2-40B4-BE49-F238E27FC236}">
                    <a16:creationId xmlns:a16="http://schemas.microsoft.com/office/drawing/2014/main" id="{5ED65C23-68D0-47A3-84BD-294ECC218775}"/>
                  </a:ext>
                </a:extLst>
              </p:cNvPr>
              <p:cNvSpPr>
                <a:spLocks noChangeShapeType="1"/>
              </p:cNvSpPr>
              <p:nvPr/>
            </p:nvSpPr>
            <p:spPr bwMode="auto">
              <a:xfrm>
                <a:off x="1297" y="2592"/>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 name="Line 42">
                <a:extLst>
                  <a:ext uri="{FF2B5EF4-FFF2-40B4-BE49-F238E27FC236}">
                    <a16:creationId xmlns:a16="http://schemas.microsoft.com/office/drawing/2014/main" id="{D44568E8-DA53-4B07-80C4-04BED72F453D}"/>
                  </a:ext>
                </a:extLst>
              </p:cNvPr>
              <p:cNvSpPr>
                <a:spLocks noChangeShapeType="1"/>
              </p:cNvSpPr>
              <p:nvPr/>
            </p:nvSpPr>
            <p:spPr bwMode="auto">
              <a:xfrm>
                <a:off x="1297" y="2544"/>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 name="Line 43">
                <a:extLst>
                  <a:ext uri="{FF2B5EF4-FFF2-40B4-BE49-F238E27FC236}">
                    <a16:creationId xmlns:a16="http://schemas.microsoft.com/office/drawing/2014/main" id="{62228D07-40D6-444C-968A-9DD499B7A8E3}"/>
                  </a:ext>
                </a:extLst>
              </p:cNvPr>
              <p:cNvSpPr>
                <a:spLocks noChangeShapeType="1"/>
              </p:cNvSpPr>
              <p:nvPr/>
            </p:nvSpPr>
            <p:spPr bwMode="auto">
              <a:xfrm>
                <a:off x="1297" y="2640"/>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3" name="Text Box 44">
              <a:extLst>
                <a:ext uri="{FF2B5EF4-FFF2-40B4-BE49-F238E27FC236}">
                  <a16:creationId xmlns:a16="http://schemas.microsoft.com/office/drawing/2014/main" id="{39FF0ECB-A5A8-40A0-8434-9F8A2008D73E}"/>
                </a:ext>
              </a:extLst>
            </p:cNvPr>
            <p:cNvSpPr txBox="1">
              <a:spLocks noChangeArrowheads="1"/>
            </p:cNvSpPr>
            <p:nvPr/>
          </p:nvSpPr>
          <p:spPr bwMode="auto">
            <a:xfrm>
              <a:off x="4164" y="2544"/>
              <a:ext cx="69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dirty="0">
                  <a:latin typeface="Arial" panose="020B0604020202020204" pitchFamily="34" charset="0"/>
                  <a:ea typeface="宋体" panose="02010600030101010101" pitchFamily="2" charset="-122"/>
                </a:rPr>
                <a:t>术语表</a:t>
              </a:r>
              <a:endParaRPr lang="en-US" altLang="zh-CN" dirty="0">
                <a:latin typeface="Arial" panose="020B0604020202020204" pitchFamily="34" charset="0"/>
                <a:ea typeface="宋体" panose="02010600030101010101" pitchFamily="2" charset="-122"/>
              </a:endParaRPr>
            </a:p>
          </p:txBody>
        </p:sp>
      </p:grpSp>
      <p:grpSp>
        <p:nvGrpSpPr>
          <p:cNvPr id="162" name="Group 45">
            <a:extLst>
              <a:ext uri="{FF2B5EF4-FFF2-40B4-BE49-F238E27FC236}">
                <a16:creationId xmlns:a16="http://schemas.microsoft.com/office/drawing/2014/main" id="{D2DC8F4E-19F3-4610-BC9C-D22F7F7F48BE}"/>
              </a:ext>
            </a:extLst>
          </p:cNvPr>
          <p:cNvGrpSpPr>
            <a:grpSpLocks/>
          </p:cNvGrpSpPr>
          <p:nvPr/>
        </p:nvGrpSpPr>
        <p:grpSpPr bwMode="auto">
          <a:xfrm>
            <a:off x="229394" y="3886200"/>
            <a:ext cx="2522538" cy="1639888"/>
            <a:chOff x="3464" y="2976"/>
            <a:chExt cx="1589" cy="1033"/>
          </a:xfrm>
        </p:grpSpPr>
        <p:grpSp>
          <p:nvGrpSpPr>
            <p:cNvPr id="163" name="Group 46">
              <a:extLst>
                <a:ext uri="{FF2B5EF4-FFF2-40B4-BE49-F238E27FC236}">
                  <a16:creationId xmlns:a16="http://schemas.microsoft.com/office/drawing/2014/main" id="{187D5640-50C1-41D8-AD7D-5F392CAB2338}"/>
                </a:ext>
              </a:extLst>
            </p:cNvPr>
            <p:cNvGrpSpPr>
              <a:grpSpLocks/>
            </p:cNvGrpSpPr>
            <p:nvPr/>
          </p:nvGrpSpPr>
          <p:grpSpPr bwMode="auto">
            <a:xfrm>
              <a:off x="3464" y="2976"/>
              <a:ext cx="1589" cy="681"/>
              <a:chOff x="3464" y="2976"/>
              <a:chExt cx="1589" cy="681"/>
            </a:xfrm>
          </p:grpSpPr>
          <p:grpSp>
            <p:nvGrpSpPr>
              <p:cNvPr id="165" name="Group 47">
                <a:extLst>
                  <a:ext uri="{FF2B5EF4-FFF2-40B4-BE49-F238E27FC236}">
                    <a16:creationId xmlns:a16="http://schemas.microsoft.com/office/drawing/2014/main" id="{723F5585-29C1-4DB9-BD50-A2C8EDD51961}"/>
                  </a:ext>
                </a:extLst>
              </p:cNvPr>
              <p:cNvGrpSpPr>
                <a:grpSpLocks/>
              </p:cNvGrpSpPr>
              <p:nvPr/>
            </p:nvGrpSpPr>
            <p:grpSpPr bwMode="auto">
              <a:xfrm>
                <a:off x="3464" y="2976"/>
                <a:ext cx="320" cy="403"/>
                <a:chOff x="7654" y="3380"/>
                <a:chExt cx="554" cy="754"/>
              </a:xfrm>
            </p:grpSpPr>
            <p:sp>
              <p:nvSpPr>
                <p:cNvPr id="172" name="Oval 48">
                  <a:extLst>
                    <a:ext uri="{FF2B5EF4-FFF2-40B4-BE49-F238E27FC236}">
                      <a16:creationId xmlns:a16="http://schemas.microsoft.com/office/drawing/2014/main" id="{04487046-E35B-4A1C-ABE9-4E70A1D05A59}"/>
                    </a:ext>
                  </a:extLst>
                </p:cNvPr>
                <p:cNvSpPr>
                  <a:spLocks noChangeArrowheads="1"/>
                </p:cNvSpPr>
                <p:nvPr/>
              </p:nvSpPr>
              <p:spPr bwMode="auto">
                <a:xfrm>
                  <a:off x="7805" y="3380"/>
                  <a:ext cx="253" cy="2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73" name="Line 49">
                  <a:extLst>
                    <a:ext uri="{FF2B5EF4-FFF2-40B4-BE49-F238E27FC236}">
                      <a16:creationId xmlns:a16="http://schemas.microsoft.com/office/drawing/2014/main" id="{307E3B90-2C7B-4A16-997C-78B71EEF34B1}"/>
                    </a:ext>
                  </a:extLst>
                </p:cNvPr>
                <p:cNvSpPr>
                  <a:spLocks noChangeShapeType="1"/>
                </p:cNvSpPr>
                <p:nvPr/>
              </p:nvSpPr>
              <p:spPr bwMode="auto">
                <a:xfrm>
                  <a:off x="7931" y="3630"/>
                  <a:ext cx="1" cy="2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 name="Line 50">
                  <a:extLst>
                    <a:ext uri="{FF2B5EF4-FFF2-40B4-BE49-F238E27FC236}">
                      <a16:creationId xmlns:a16="http://schemas.microsoft.com/office/drawing/2014/main" id="{B2DB38A9-5AC3-4F96-BF69-19F4BC9DA193}"/>
                    </a:ext>
                  </a:extLst>
                </p:cNvPr>
                <p:cNvSpPr>
                  <a:spLocks noChangeShapeType="1"/>
                </p:cNvSpPr>
                <p:nvPr/>
              </p:nvSpPr>
              <p:spPr bwMode="auto">
                <a:xfrm>
                  <a:off x="7731" y="3695"/>
                  <a:ext cx="40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 name="Freeform 51">
                  <a:extLst>
                    <a:ext uri="{FF2B5EF4-FFF2-40B4-BE49-F238E27FC236}">
                      <a16:creationId xmlns:a16="http://schemas.microsoft.com/office/drawing/2014/main" id="{1AAC4518-0EFA-4406-BAEC-1DE9E3467F41}"/>
                    </a:ext>
                  </a:extLst>
                </p:cNvPr>
                <p:cNvSpPr>
                  <a:spLocks/>
                </p:cNvSpPr>
                <p:nvPr/>
              </p:nvSpPr>
              <p:spPr bwMode="auto">
                <a:xfrm>
                  <a:off x="7654" y="3862"/>
                  <a:ext cx="554" cy="272"/>
                </a:xfrm>
                <a:custGeom>
                  <a:avLst/>
                  <a:gdLst>
                    <a:gd name="T0" fmla="*/ 0 w 108"/>
                    <a:gd name="T1" fmla="*/ 2147483646 h 54"/>
                    <a:gd name="T2" fmla="*/ 2147483646 w 108"/>
                    <a:gd name="T3" fmla="*/ 0 h 54"/>
                    <a:gd name="T4" fmla="*/ 2147483646 w 108"/>
                    <a:gd name="T5" fmla="*/ 2147483646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6" name="Oval 52">
                <a:extLst>
                  <a:ext uri="{FF2B5EF4-FFF2-40B4-BE49-F238E27FC236}">
                    <a16:creationId xmlns:a16="http://schemas.microsoft.com/office/drawing/2014/main" id="{BA07D83D-208D-483F-831F-C352E4A0E007}"/>
                  </a:ext>
                </a:extLst>
              </p:cNvPr>
              <p:cNvSpPr>
                <a:spLocks noChangeArrowheads="1"/>
              </p:cNvSpPr>
              <p:nvPr/>
            </p:nvSpPr>
            <p:spPr bwMode="auto">
              <a:xfrm>
                <a:off x="4198" y="3062"/>
                <a:ext cx="499" cy="230"/>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67" name="Oval 53">
                <a:extLst>
                  <a:ext uri="{FF2B5EF4-FFF2-40B4-BE49-F238E27FC236}">
                    <a16:creationId xmlns:a16="http://schemas.microsoft.com/office/drawing/2014/main" id="{280EE442-7031-463B-B535-33B90E5C2F7C}"/>
                  </a:ext>
                </a:extLst>
              </p:cNvPr>
              <p:cNvSpPr>
                <a:spLocks noChangeArrowheads="1"/>
              </p:cNvSpPr>
              <p:nvPr/>
            </p:nvSpPr>
            <p:spPr bwMode="auto">
              <a:xfrm>
                <a:off x="3885" y="3427"/>
                <a:ext cx="499" cy="230"/>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68" name="Oval 54">
                <a:extLst>
                  <a:ext uri="{FF2B5EF4-FFF2-40B4-BE49-F238E27FC236}">
                    <a16:creationId xmlns:a16="http://schemas.microsoft.com/office/drawing/2014/main" id="{26792AA7-21B7-4FBE-925D-3539134D88DB}"/>
                  </a:ext>
                </a:extLst>
              </p:cNvPr>
              <p:cNvSpPr>
                <a:spLocks noChangeArrowheads="1"/>
              </p:cNvSpPr>
              <p:nvPr/>
            </p:nvSpPr>
            <p:spPr bwMode="auto">
              <a:xfrm>
                <a:off x="4554" y="3427"/>
                <a:ext cx="499" cy="230"/>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69" name="Line 55">
                <a:extLst>
                  <a:ext uri="{FF2B5EF4-FFF2-40B4-BE49-F238E27FC236}">
                    <a16:creationId xmlns:a16="http://schemas.microsoft.com/office/drawing/2014/main" id="{6AC80898-2D16-4C7D-9C10-E97E2C1FFEFD}"/>
                  </a:ext>
                </a:extLst>
              </p:cNvPr>
              <p:cNvSpPr>
                <a:spLocks noChangeShapeType="1"/>
              </p:cNvSpPr>
              <p:nvPr/>
            </p:nvSpPr>
            <p:spPr bwMode="auto">
              <a:xfrm>
                <a:off x="3729" y="3177"/>
                <a:ext cx="469"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 name="Line 56">
                <a:extLst>
                  <a:ext uri="{FF2B5EF4-FFF2-40B4-BE49-F238E27FC236}">
                    <a16:creationId xmlns:a16="http://schemas.microsoft.com/office/drawing/2014/main" id="{64490A1C-C2FA-4735-9028-1444BF9E0528}"/>
                  </a:ext>
                </a:extLst>
              </p:cNvPr>
              <p:cNvSpPr>
                <a:spLocks noChangeShapeType="1"/>
              </p:cNvSpPr>
              <p:nvPr/>
            </p:nvSpPr>
            <p:spPr bwMode="auto">
              <a:xfrm flipV="1">
                <a:off x="4240" y="3292"/>
                <a:ext cx="144" cy="135"/>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 name="Line 57">
                <a:extLst>
                  <a:ext uri="{FF2B5EF4-FFF2-40B4-BE49-F238E27FC236}">
                    <a16:creationId xmlns:a16="http://schemas.microsoft.com/office/drawing/2014/main" id="{C17B1250-9AED-4BB0-B5C3-B0BD91898144}"/>
                  </a:ext>
                </a:extLst>
              </p:cNvPr>
              <p:cNvSpPr>
                <a:spLocks noChangeShapeType="1"/>
              </p:cNvSpPr>
              <p:nvPr/>
            </p:nvSpPr>
            <p:spPr bwMode="auto">
              <a:xfrm flipH="1" flipV="1">
                <a:off x="4554" y="3292"/>
                <a:ext cx="143" cy="135"/>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64" name="Text Box 58">
              <a:extLst>
                <a:ext uri="{FF2B5EF4-FFF2-40B4-BE49-F238E27FC236}">
                  <a16:creationId xmlns:a16="http://schemas.microsoft.com/office/drawing/2014/main" id="{4FD7BFFD-DA94-444D-A282-C658A54FD8CB}"/>
                </a:ext>
              </a:extLst>
            </p:cNvPr>
            <p:cNvSpPr txBox="1">
              <a:spLocks noChangeArrowheads="1"/>
            </p:cNvSpPr>
            <p:nvPr/>
          </p:nvSpPr>
          <p:spPr bwMode="auto">
            <a:xfrm>
              <a:off x="3813" y="3718"/>
              <a:ext cx="8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a:latin typeface="Arial" panose="020B0604020202020204" pitchFamily="34" charset="0"/>
                  <a:ea typeface="宋体" panose="02010600030101010101" pitchFamily="2" charset="-122"/>
                </a:rPr>
                <a:t>用例模型</a:t>
              </a:r>
              <a:endParaRPr lang="en-US" altLang="zh-CN">
                <a:latin typeface="Arial" panose="020B0604020202020204" pitchFamily="34" charset="0"/>
                <a:ea typeface="宋体" panose="02010600030101010101" pitchFamily="2" charset="-122"/>
              </a:endParaRPr>
            </a:p>
          </p:txBody>
        </p:sp>
      </p:grpSp>
      <p:sp>
        <p:nvSpPr>
          <p:cNvPr id="176" name="AutoShape 59">
            <a:extLst>
              <a:ext uri="{FF2B5EF4-FFF2-40B4-BE49-F238E27FC236}">
                <a16:creationId xmlns:a16="http://schemas.microsoft.com/office/drawing/2014/main" id="{757B3407-45CA-455E-B879-C206253E197E}"/>
              </a:ext>
            </a:extLst>
          </p:cNvPr>
          <p:cNvSpPr>
            <a:spLocks noChangeArrowheads="1"/>
          </p:cNvSpPr>
          <p:nvPr/>
        </p:nvSpPr>
        <p:spPr bwMode="auto">
          <a:xfrm>
            <a:off x="4293395" y="3657600"/>
            <a:ext cx="1935163" cy="1066800"/>
          </a:xfrm>
          <a:prstGeom prst="homePlate">
            <a:avLst>
              <a:gd name="adj" fmla="val 55041"/>
            </a:avLst>
          </a:prstGeom>
          <a:solidFill>
            <a:schemeClr val="tx2"/>
          </a:solidFill>
          <a:ln w="28575">
            <a:solidFill>
              <a:schemeClr val="bg2"/>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2000" b="1">
                <a:solidFill>
                  <a:schemeClr val="bg2"/>
                </a:solidFill>
                <a:latin typeface="Arial" panose="020B0604020202020204" pitchFamily="34" charset="0"/>
                <a:ea typeface="宋体" panose="02010600030101010101" pitchFamily="2" charset="-122"/>
              </a:rPr>
              <a:t>架构分析</a:t>
            </a:r>
            <a:endParaRPr lang="en-US" altLang="zh-CN">
              <a:solidFill>
                <a:schemeClr val="bg2"/>
              </a:solidFill>
              <a:latin typeface="Arial" panose="020B0604020202020204" pitchFamily="34" charset="0"/>
              <a:ea typeface="宋体" panose="02010600030101010101" pitchFamily="2" charset="-122"/>
            </a:endParaRPr>
          </a:p>
        </p:txBody>
      </p:sp>
      <p:grpSp>
        <p:nvGrpSpPr>
          <p:cNvPr id="177" name="Group 60">
            <a:extLst>
              <a:ext uri="{FF2B5EF4-FFF2-40B4-BE49-F238E27FC236}">
                <a16:creationId xmlns:a16="http://schemas.microsoft.com/office/drawing/2014/main" id="{F27D7B51-D3CD-4F6E-AA80-9A2F62B7FD65}"/>
              </a:ext>
            </a:extLst>
          </p:cNvPr>
          <p:cNvGrpSpPr>
            <a:grpSpLocks/>
          </p:cNvGrpSpPr>
          <p:nvPr/>
        </p:nvGrpSpPr>
        <p:grpSpPr bwMode="auto">
          <a:xfrm>
            <a:off x="6722270" y="2405063"/>
            <a:ext cx="2544763" cy="952500"/>
            <a:chOff x="3436" y="3648"/>
            <a:chExt cx="1603" cy="599"/>
          </a:xfrm>
        </p:grpSpPr>
        <p:sp>
          <p:nvSpPr>
            <p:cNvPr id="178" name="Oval 61">
              <a:extLst>
                <a:ext uri="{FF2B5EF4-FFF2-40B4-BE49-F238E27FC236}">
                  <a16:creationId xmlns:a16="http://schemas.microsoft.com/office/drawing/2014/main" id="{75D93A5E-D851-4C28-A243-1428A9141F8C}"/>
                </a:ext>
              </a:extLst>
            </p:cNvPr>
            <p:cNvSpPr>
              <a:spLocks noChangeArrowheads="1"/>
            </p:cNvSpPr>
            <p:nvPr/>
          </p:nvSpPr>
          <p:spPr bwMode="auto">
            <a:xfrm>
              <a:off x="3925" y="3648"/>
              <a:ext cx="624" cy="288"/>
            </a:xfrm>
            <a:prstGeom prst="ellipse">
              <a:avLst/>
            </a:prstGeom>
            <a:noFill/>
            <a:ln w="28575">
              <a:solidFill>
                <a:schemeClr val="tx1"/>
              </a:solidFill>
              <a:prstDash val="dash"/>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79" name="Text Box 62">
              <a:extLst>
                <a:ext uri="{FF2B5EF4-FFF2-40B4-BE49-F238E27FC236}">
                  <a16:creationId xmlns:a16="http://schemas.microsoft.com/office/drawing/2014/main" id="{DE7CC4D9-E352-4D06-9AED-22BB18B32D84}"/>
                </a:ext>
              </a:extLst>
            </p:cNvPr>
            <p:cNvSpPr txBox="1">
              <a:spLocks noChangeArrowheads="1"/>
            </p:cNvSpPr>
            <p:nvPr/>
          </p:nvSpPr>
          <p:spPr bwMode="auto">
            <a:xfrm>
              <a:off x="3436" y="3957"/>
              <a:ext cx="1603"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a:latin typeface="Arial" panose="020B0604020202020204" pitchFamily="34" charset="0"/>
                  <a:ea typeface="宋体" panose="02010600030101010101" pitchFamily="2" charset="-122"/>
                </a:rPr>
                <a:t>用例实现</a:t>
              </a:r>
              <a:r>
                <a:rPr lang="en-US" altLang="zh-CN">
                  <a:latin typeface="Arial" panose="020B0604020202020204" pitchFamily="34" charset="0"/>
                  <a:ea typeface="宋体" panose="02010600030101010101" pitchFamily="2" charset="-122"/>
                </a:rPr>
                <a:t>(</a:t>
              </a:r>
              <a:r>
                <a:rPr lang="zh-CN" altLang="en-US">
                  <a:latin typeface="Arial" panose="020B0604020202020204" pitchFamily="34" charset="0"/>
                  <a:ea typeface="宋体" panose="02010600030101010101" pitchFamily="2" charset="-122"/>
                </a:rPr>
                <a:t>识别的</a:t>
              </a:r>
              <a:r>
                <a:rPr lang="en-US" altLang="zh-CN">
                  <a:latin typeface="Arial" panose="020B0604020202020204" pitchFamily="34" charset="0"/>
                  <a:ea typeface="宋体" panose="02010600030101010101" pitchFamily="2" charset="-122"/>
                </a:rPr>
                <a:t>)</a:t>
              </a:r>
            </a:p>
          </p:txBody>
        </p:sp>
      </p:grpSp>
      <p:sp>
        <p:nvSpPr>
          <p:cNvPr id="180" name="Line 63">
            <a:extLst>
              <a:ext uri="{FF2B5EF4-FFF2-40B4-BE49-F238E27FC236}">
                <a16:creationId xmlns:a16="http://schemas.microsoft.com/office/drawing/2014/main" id="{24D2A0AA-7BE7-45AE-AC02-99E71280895D}"/>
              </a:ext>
            </a:extLst>
          </p:cNvPr>
          <p:cNvSpPr>
            <a:spLocks noChangeShapeType="1"/>
          </p:cNvSpPr>
          <p:nvPr/>
        </p:nvSpPr>
        <p:spPr bwMode="auto">
          <a:xfrm flipH="1">
            <a:off x="4953794" y="2667001"/>
            <a:ext cx="533400" cy="1019175"/>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1" name="Group 64">
            <a:extLst>
              <a:ext uri="{FF2B5EF4-FFF2-40B4-BE49-F238E27FC236}">
                <a16:creationId xmlns:a16="http://schemas.microsoft.com/office/drawing/2014/main" id="{14DA5CE5-233E-4F1D-9388-30D10C2F3478}"/>
              </a:ext>
            </a:extLst>
          </p:cNvPr>
          <p:cNvGrpSpPr>
            <a:grpSpLocks/>
          </p:cNvGrpSpPr>
          <p:nvPr/>
        </p:nvGrpSpPr>
        <p:grpSpPr bwMode="auto">
          <a:xfrm>
            <a:off x="6515894" y="4681539"/>
            <a:ext cx="1976438" cy="1862138"/>
            <a:chOff x="1309" y="1045"/>
            <a:chExt cx="1245" cy="1173"/>
          </a:xfrm>
        </p:grpSpPr>
        <p:grpSp>
          <p:nvGrpSpPr>
            <p:cNvPr id="182" name="Group 65">
              <a:extLst>
                <a:ext uri="{FF2B5EF4-FFF2-40B4-BE49-F238E27FC236}">
                  <a16:creationId xmlns:a16="http://schemas.microsoft.com/office/drawing/2014/main" id="{C607CB0E-1452-4AA7-B1F7-24DAE8F47966}"/>
                </a:ext>
              </a:extLst>
            </p:cNvPr>
            <p:cNvGrpSpPr>
              <a:grpSpLocks/>
            </p:cNvGrpSpPr>
            <p:nvPr/>
          </p:nvGrpSpPr>
          <p:grpSpPr bwMode="auto">
            <a:xfrm>
              <a:off x="1309" y="1045"/>
              <a:ext cx="1245" cy="824"/>
              <a:chOff x="1309" y="1045"/>
              <a:chExt cx="1245" cy="824"/>
            </a:xfrm>
          </p:grpSpPr>
          <p:grpSp>
            <p:nvGrpSpPr>
              <p:cNvPr id="184" name="Group 66">
                <a:extLst>
                  <a:ext uri="{FF2B5EF4-FFF2-40B4-BE49-F238E27FC236}">
                    <a16:creationId xmlns:a16="http://schemas.microsoft.com/office/drawing/2014/main" id="{CE7F3D6A-5DFE-45B0-AFAE-9A09BEF0A913}"/>
                  </a:ext>
                </a:extLst>
              </p:cNvPr>
              <p:cNvGrpSpPr>
                <a:grpSpLocks/>
              </p:cNvGrpSpPr>
              <p:nvPr/>
            </p:nvGrpSpPr>
            <p:grpSpPr bwMode="auto">
              <a:xfrm>
                <a:off x="1309" y="1204"/>
                <a:ext cx="302" cy="233"/>
                <a:chOff x="144" y="1357"/>
                <a:chExt cx="881" cy="677"/>
              </a:xfrm>
            </p:grpSpPr>
            <p:sp>
              <p:nvSpPr>
                <p:cNvPr id="201" name="Rectangle 67">
                  <a:extLst>
                    <a:ext uri="{FF2B5EF4-FFF2-40B4-BE49-F238E27FC236}">
                      <a16:creationId xmlns:a16="http://schemas.microsoft.com/office/drawing/2014/main" id="{1013CF4D-4A7A-4051-ABA2-FCE0DF32F048}"/>
                    </a:ext>
                  </a:extLst>
                </p:cNvPr>
                <p:cNvSpPr>
                  <a:spLocks noChangeArrowheads="1"/>
                </p:cNvSpPr>
                <p:nvPr/>
              </p:nvSpPr>
              <p:spPr bwMode="auto">
                <a:xfrm>
                  <a:off x="144" y="1357"/>
                  <a:ext cx="0" cy="677"/>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02" name="Line 68">
                  <a:extLst>
                    <a:ext uri="{FF2B5EF4-FFF2-40B4-BE49-F238E27FC236}">
                      <a16:creationId xmlns:a16="http://schemas.microsoft.com/office/drawing/2014/main" id="{9678DC29-6890-44EE-B632-8846528E2CD1}"/>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203" name="Line 69">
                  <a:extLst>
                    <a:ext uri="{FF2B5EF4-FFF2-40B4-BE49-F238E27FC236}">
                      <a16:creationId xmlns:a16="http://schemas.microsoft.com/office/drawing/2014/main" id="{8D6DA1E3-BDA7-4E2D-A8BB-10FA5A3AD272}"/>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grpSp>
            <p:nvGrpSpPr>
              <p:cNvPr id="185" name="Group 70">
                <a:extLst>
                  <a:ext uri="{FF2B5EF4-FFF2-40B4-BE49-F238E27FC236}">
                    <a16:creationId xmlns:a16="http://schemas.microsoft.com/office/drawing/2014/main" id="{A64DCAF0-0852-4BB4-B3BA-CC72B7D01FC2}"/>
                  </a:ext>
                </a:extLst>
              </p:cNvPr>
              <p:cNvGrpSpPr>
                <a:grpSpLocks/>
              </p:cNvGrpSpPr>
              <p:nvPr/>
            </p:nvGrpSpPr>
            <p:grpSpPr bwMode="auto">
              <a:xfrm>
                <a:off x="1950" y="1045"/>
                <a:ext cx="302" cy="233"/>
                <a:chOff x="144" y="1357"/>
                <a:chExt cx="881" cy="677"/>
              </a:xfrm>
            </p:grpSpPr>
            <p:sp>
              <p:nvSpPr>
                <p:cNvPr id="198" name="Rectangle 71">
                  <a:extLst>
                    <a:ext uri="{FF2B5EF4-FFF2-40B4-BE49-F238E27FC236}">
                      <a16:creationId xmlns:a16="http://schemas.microsoft.com/office/drawing/2014/main" id="{13D7EF13-9248-4474-94FA-EC36CC821DFA}"/>
                    </a:ext>
                  </a:extLst>
                </p:cNvPr>
                <p:cNvSpPr>
                  <a:spLocks noChangeArrowheads="1"/>
                </p:cNvSpPr>
                <p:nvPr/>
              </p:nvSpPr>
              <p:spPr bwMode="auto">
                <a:xfrm>
                  <a:off x="144" y="1357"/>
                  <a:ext cx="0" cy="677"/>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99" name="Line 72">
                  <a:extLst>
                    <a:ext uri="{FF2B5EF4-FFF2-40B4-BE49-F238E27FC236}">
                      <a16:creationId xmlns:a16="http://schemas.microsoft.com/office/drawing/2014/main" id="{9917590A-EEAA-4979-AF4B-0ECEED1DA6A2}"/>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200" name="Line 73">
                  <a:extLst>
                    <a:ext uri="{FF2B5EF4-FFF2-40B4-BE49-F238E27FC236}">
                      <a16:creationId xmlns:a16="http://schemas.microsoft.com/office/drawing/2014/main" id="{E3C45596-120D-49A2-AE9C-204E55133B9F}"/>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grpSp>
            <p:nvGrpSpPr>
              <p:cNvPr id="186" name="Group 74">
                <a:extLst>
                  <a:ext uri="{FF2B5EF4-FFF2-40B4-BE49-F238E27FC236}">
                    <a16:creationId xmlns:a16="http://schemas.microsoft.com/office/drawing/2014/main" id="{1B3D2FE7-21CA-492F-BC28-3453CA7034D0}"/>
                  </a:ext>
                </a:extLst>
              </p:cNvPr>
              <p:cNvGrpSpPr>
                <a:grpSpLocks/>
              </p:cNvGrpSpPr>
              <p:nvPr/>
            </p:nvGrpSpPr>
            <p:grpSpPr bwMode="auto">
              <a:xfrm>
                <a:off x="1648" y="1636"/>
                <a:ext cx="302" cy="233"/>
                <a:chOff x="144" y="1357"/>
                <a:chExt cx="881" cy="677"/>
              </a:xfrm>
            </p:grpSpPr>
            <p:sp>
              <p:nvSpPr>
                <p:cNvPr id="195" name="Rectangle 75">
                  <a:extLst>
                    <a:ext uri="{FF2B5EF4-FFF2-40B4-BE49-F238E27FC236}">
                      <a16:creationId xmlns:a16="http://schemas.microsoft.com/office/drawing/2014/main" id="{F4869B16-666C-482A-AAFE-C32F90DEEFF4}"/>
                    </a:ext>
                  </a:extLst>
                </p:cNvPr>
                <p:cNvSpPr>
                  <a:spLocks noChangeArrowheads="1"/>
                </p:cNvSpPr>
                <p:nvPr/>
              </p:nvSpPr>
              <p:spPr bwMode="auto">
                <a:xfrm>
                  <a:off x="144" y="1357"/>
                  <a:ext cx="0" cy="677"/>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96" name="Line 76">
                  <a:extLst>
                    <a:ext uri="{FF2B5EF4-FFF2-40B4-BE49-F238E27FC236}">
                      <a16:creationId xmlns:a16="http://schemas.microsoft.com/office/drawing/2014/main" id="{BBD5D050-6710-4623-B617-69B2B30FF6FC}"/>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97" name="Line 77">
                  <a:extLst>
                    <a:ext uri="{FF2B5EF4-FFF2-40B4-BE49-F238E27FC236}">
                      <a16:creationId xmlns:a16="http://schemas.microsoft.com/office/drawing/2014/main" id="{50B96BFE-3E5E-40BD-94BB-843284CE1D8F}"/>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grpSp>
            <p:nvGrpSpPr>
              <p:cNvPr id="187" name="Group 78">
                <a:extLst>
                  <a:ext uri="{FF2B5EF4-FFF2-40B4-BE49-F238E27FC236}">
                    <a16:creationId xmlns:a16="http://schemas.microsoft.com/office/drawing/2014/main" id="{B5440CBF-BEB8-452A-9DA3-BC4D26DBFE28}"/>
                  </a:ext>
                </a:extLst>
              </p:cNvPr>
              <p:cNvGrpSpPr>
                <a:grpSpLocks/>
              </p:cNvGrpSpPr>
              <p:nvPr/>
            </p:nvGrpSpPr>
            <p:grpSpPr bwMode="auto">
              <a:xfrm>
                <a:off x="2252" y="1554"/>
                <a:ext cx="302" cy="233"/>
                <a:chOff x="144" y="1357"/>
                <a:chExt cx="881" cy="677"/>
              </a:xfrm>
            </p:grpSpPr>
            <p:sp>
              <p:nvSpPr>
                <p:cNvPr id="192" name="Rectangle 79">
                  <a:extLst>
                    <a:ext uri="{FF2B5EF4-FFF2-40B4-BE49-F238E27FC236}">
                      <a16:creationId xmlns:a16="http://schemas.microsoft.com/office/drawing/2014/main" id="{C1D0C2BD-16D4-4E50-B5DD-19C32908E541}"/>
                    </a:ext>
                  </a:extLst>
                </p:cNvPr>
                <p:cNvSpPr>
                  <a:spLocks noChangeArrowheads="1"/>
                </p:cNvSpPr>
                <p:nvPr/>
              </p:nvSpPr>
              <p:spPr bwMode="auto">
                <a:xfrm>
                  <a:off x="144" y="1357"/>
                  <a:ext cx="0" cy="677"/>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93" name="Line 80">
                  <a:extLst>
                    <a:ext uri="{FF2B5EF4-FFF2-40B4-BE49-F238E27FC236}">
                      <a16:creationId xmlns:a16="http://schemas.microsoft.com/office/drawing/2014/main" id="{51BC47F7-66EA-4799-B2DD-E57D7FE12869}"/>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94" name="Line 81">
                  <a:extLst>
                    <a:ext uri="{FF2B5EF4-FFF2-40B4-BE49-F238E27FC236}">
                      <a16:creationId xmlns:a16="http://schemas.microsoft.com/office/drawing/2014/main" id="{B3461F69-F282-41B8-85EF-1BBEFC2F5CC2}"/>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sp>
            <p:nvSpPr>
              <p:cNvPr id="188" name="Line 82">
                <a:extLst>
                  <a:ext uri="{FF2B5EF4-FFF2-40B4-BE49-F238E27FC236}">
                    <a16:creationId xmlns:a16="http://schemas.microsoft.com/office/drawing/2014/main" id="{51E890BF-95B8-4D5F-92FF-CF2C982F4B4C}"/>
                  </a:ext>
                </a:extLst>
              </p:cNvPr>
              <p:cNvSpPr>
                <a:spLocks noChangeShapeType="1"/>
              </p:cNvSpPr>
              <p:nvPr/>
            </p:nvSpPr>
            <p:spPr bwMode="auto">
              <a:xfrm flipH="1" flipV="1">
                <a:off x="1463" y="1406"/>
                <a:ext cx="312" cy="257"/>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 name="Line 83">
                <a:extLst>
                  <a:ext uri="{FF2B5EF4-FFF2-40B4-BE49-F238E27FC236}">
                    <a16:creationId xmlns:a16="http://schemas.microsoft.com/office/drawing/2014/main" id="{D54A46CF-CBA1-472E-92B5-13074054F129}"/>
                  </a:ext>
                </a:extLst>
              </p:cNvPr>
              <p:cNvSpPr>
                <a:spLocks noChangeShapeType="1"/>
              </p:cNvSpPr>
              <p:nvPr/>
            </p:nvSpPr>
            <p:spPr bwMode="auto">
              <a:xfrm flipV="1">
                <a:off x="1611" y="1160"/>
                <a:ext cx="339" cy="153"/>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 name="Line 84">
                <a:extLst>
                  <a:ext uri="{FF2B5EF4-FFF2-40B4-BE49-F238E27FC236}">
                    <a16:creationId xmlns:a16="http://schemas.microsoft.com/office/drawing/2014/main" id="{493A6FCB-6DB9-4FA6-9004-C7497F776C3A}"/>
                  </a:ext>
                </a:extLst>
              </p:cNvPr>
              <p:cNvSpPr>
                <a:spLocks noChangeShapeType="1"/>
              </p:cNvSpPr>
              <p:nvPr/>
            </p:nvSpPr>
            <p:spPr bwMode="auto">
              <a:xfrm flipV="1">
                <a:off x="1950" y="1663"/>
                <a:ext cx="302" cy="82"/>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 name="Line 85">
                <a:extLst>
                  <a:ext uri="{FF2B5EF4-FFF2-40B4-BE49-F238E27FC236}">
                    <a16:creationId xmlns:a16="http://schemas.microsoft.com/office/drawing/2014/main" id="{A6C9C8E3-B98C-4BE2-9C7C-A6A6EBA89014}"/>
                  </a:ext>
                </a:extLst>
              </p:cNvPr>
              <p:cNvSpPr>
                <a:spLocks noChangeShapeType="1"/>
              </p:cNvSpPr>
              <p:nvPr/>
            </p:nvSpPr>
            <p:spPr bwMode="auto">
              <a:xfrm flipV="1">
                <a:off x="1775" y="1247"/>
                <a:ext cx="329" cy="416"/>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3" name="Text Box 86">
              <a:extLst>
                <a:ext uri="{FF2B5EF4-FFF2-40B4-BE49-F238E27FC236}">
                  <a16:creationId xmlns:a16="http://schemas.microsoft.com/office/drawing/2014/main" id="{B6062E54-45D6-4ECB-813A-456518328D8A}"/>
                </a:ext>
              </a:extLst>
            </p:cNvPr>
            <p:cNvSpPr txBox="1">
              <a:spLocks noChangeArrowheads="1"/>
            </p:cNvSpPr>
            <p:nvPr/>
          </p:nvSpPr>
          <p:spPr bwMode="auto">
            <a:xfrm>
              <a:off x="1486" y="1927"/>
              <a:ext cx="8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a:latin typeface="Arial" panose="020B0604020202020204" pitchFamily="34" charset="0"/>
                  <a:ea typeface="宋体" panose="02010600030101010101" pitchFamily="2" charset="-122"/>
                </a:rPr>
                <a:t>设计模型</a:t>
              </a:r>
              <a:endParaRPr lang="en-US" altLang="zh-CN">
                <a:latin typeface="Arial" panose="020B0604020202020204" pitchFamily="34" charset="0"/>
                <a:ea typeface="宋体" panose="02010600030101010101" pitchFamily="2" charset="-122"/>
              </a:endParaRPr>
            </a:p>
          </p:txBody>
        </p:sp>
      </p:grpSp>
      <p:grpSp>
        <p:nvGrpSpPr>
          <p:cNvPr id="204" name="Group 87">
            <a:extLst>
              <a:ext uri="{FF2B5EF4-FFF2-40B4-BE49-F238E27FC236}">
                <a16:creationId xmlns:a16="http://schemas.microsoft.com/office/drawing/2014/main" id="{C80E57D8-EC7B-491B-B022-CC72FFD249D8}"/>
              </a:ext>
            </a:extLst>
          </p:cNvPr>
          <p:cNvGrpSpPr>
            <a:grpSpLocks/>
          </p:cNvGrpSpPr>
          <p:nvPr/>
        </p:nvGrpSpPr>
        <p:grpSpPr bwMode="auto">
          <a:xfrm>
            <a:off x="3201194" y="990601"/>
            <a:ext cx="1416050" cy="1681163"/>
            <a:chOff x="4067" y="1776"/>
            <a:chExt cx="892" cy="1059"/>
          </a:xfrm>
        </p:grpSpPr>
        <p:grpSp>
          <p:nvGrpSpPr>
            <p:cNvPr id="205" name="Group 88">
              <a:extLst>
                <a:ext uri="{FF2B5EF4-FFF2-40B4-BE49-F238E27FC236}">
                  <a16:creationId xmlns:a16="http://schemas.microsoft.com/office/drawing/2014/main" id="{051176FE-D742-4329-BFF3-0594E2E075CD}"/>
                </a:ext>
              </a:extLst>
            </p:cNvPr>
            <p:cNvGrpSpPr>
              <a:grpSpLocks/>
            </p:cNvGrpSpPr>
            <p:nvPr/>
          </p:nvGrpSpPr>
          <p:grpSpPr bwMode="auto">
            <a:xfrm>
              <a:off x="4297" y="1776"/>
              <a:ext cx="432" cy="720"/>
              <a:chOff x="1249" y="2496"/>
              <a:chExt cx="432" cy="720"/>
            </a:xfrm>
          </p:grpSpPr>
          <p:sp>
            <p:nvSpPr>
              <p:cNvPr id="207" name="Rectangle 89">
                <a:extLst>
                  <a:ext uri="{FF2B5EF4-FFF2-40B4-BE49-F238E27FC236}">
                    <a16:creationId xmlns:a16="http://schemas.microsoft.com/office/drawing/2014/main" id="{43F90A89-32DF-455B-AC47-90D076DFE583}"/>
                  </a:ext>
                </a:extLst>
              </p:cNvPr>
              <p:cNvSpPr>
                <a:spLocks noChangeArrowheads="1"/>
              </p:cNvSpPr>
              <p:nvPr/>
            </p:nvSpPr>
            <p:spPr bwMode="auto">
              <a:xfrm>
                <a:off x="1249" y="2496"/>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08" name="Line 90">
                <a:extLst>
                  <a:ext uri="{FF2B5EF4-FFF2-40B4-BE49-F238E27FC236}">
                    <a16:creationId xmlns:a16="http://schemas.microsoft.com/office/drawing/2014/main" id="{634AB618-C7B0-43BD-9207-CE1BAC925207}"/>
                  </a:ext>
                </a:extLst>
              </p:cNvPr>
              <p:cNvSpPr>
                <a:spLocks noChangeShapeType="1"/>
              </p:cNvSpPr>
              <p:nvPr/>
            </p:nvSpPr>
            <p:spPr bwMode="auto">
              <a:xfrm>
                <a:off x="1537" y="2496"/>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 name="Line 91">
                <a:extLst>
                  <a:ext uri="{FF2B5EF4-FFF2-40B4-BE49-F238E27FC236}">
                    <a16:creationId xmlns:a16="http://schemas.microsoft.com/office/drawing/2014/main" id="{C17D5231-DA38-49DD-8B34-EE2182177147}"/>
                  </a:ext>
                </a:extLst>
              </p:cNvPr>
              <p:cNvSpPr>
                <a:spLocks noChangeShapeType="1"/>
              </p:cNvSpPr>
              <p:nvPr/>
            </p:nvSpPr>
            <p:spPr bwMode="auto">
              <a:xfrm>
                <a:off x="1537" y="2496"/>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 name="Line 92">
                <a:extLst>
                  <a:ext uri="{FF2B5EF4-FFF2-40B4-BE49-F238E27FC236}">
                    <a16:creationId xmlns:a16="http://schemas.microsoft.com/office/drawing/2014/main" id="{1CE85EA9-C077-42BF-88AD-99076B7E2CFA}"/>
                  </a:ext>
                </a:extLst>
              </p:cNvPr>
              <p:cNvSpPr>
                <a:spLocks noChangeShapeType="1"/>
              </p:cNvSpPr>
              <p:nvPr/>
            </p:nvSpPr>
            <p:spPr bwMode="auto">
              <a:xfrm flipH="1">
                <a:off x="1537" y="2640"/>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 name="Line 93">
                <a:extLst>
                  <a:ext uri="{FF2B5EF4-FFF2-40B4-BE49-F238E27FC236}">
                    <a16:creationId xmlns:a16="http://schemas.microsoft.com/office/drawing/2014/main" id="{94592472-8B46-471C-B6A9-28967BDBF59B}"/>
                  </a:ext>
                </a:extLst>
              </p:cNvPr>
              <p:cNvSpPr>
                <a:spLocks noChangeShapeType="1"/>
              </p:cNvSpPr>
              <p:nvPr/>
            </p:nvSpPr>
            <p:spPr bwMode="auto">
              <a:xfrm>
                <a:off x="1297" y="273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 name="Line 94">
                <a:extLst>
                  <a:ext uri="{FF2B5EF4-FFF2-40B4-BE49-F238E27FC236}">
                    <a16:creationId xmlns:a16="http://schemas.microsoft.com/office/drawing/2014/main" id="{4B148A1D-A06B-4B7B-8687-30BB59333DE6}"/>
                  </a:ext>
                </a:extLst>
              </p:cNvPr>
              <p:cNvSpPr>
                <a:spLocks noChangeShapeType="1"/>
              </p:cNvSpPr>
              <p:nvPr/>
            </p:nvSpPr>
            <p:spPr bwMode="auto">
              <a:xfrm>
                <a:off x="1297" y="278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3" name="Line 95">
                <a:extLst>
                  <a:ext uri="{FF2B5EF4-FFF2-40B4-BE49-F238E27FC236}">
                    <a16:creationId xmlns:a16="http://schemas.microsoft.com/office/drawing/2014/main" id="{7CD94DC5-8706-428F-A4E2-1BBB572EE310}"/>
                  </a:ext>
                </a:extLst>
              </p:cNvPr>
              <p:cNvSpPr>
                <a:spLocks noChangeShapeType="1"/>
              </p:cNvSpPr>
              <p:nvPr/>
            </p:nvSpPr>
            <p:spPr bwMode="auto">
              <a:xfrm>
                <a:off x="1297" y="283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 name="Line 96">
                <a:extLst>
                  <a:ext uri="{FF2B5EF4-FFF2-40B4-BE49-F238E27FC236}">
                    <a16:creationId xmlns:a16="http://schemas.microsoft.com/office/drawing/2014/main" id="{9BF56948-0995-47EE-AB26-182B6251B5CE}"/>
                  </a:ext>
                </a:extLst>
              </p:cNvPr>
              <p:cNvSpPr>
                <a:spLocks noChangeShapeType="1"/>
              </p:cNvSpPr>
              <p:nvPr/>
            </p:nvSpPr>
            <p:spPr bwMode="auto">
              <a:xfrm>
                <a:off x="1297" y="292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 name="Line 97">
                <a:extLst>
                  <a:ext uri="{FF2B5EF4-FFF2-40B4-BE49-F238E27FC236}">
                    <a16:creationId xmlns:a16="http://schemas.microsoft.com/office/drawing/2014/main" id="{DCD485C1-022D-4F17-86D1-2388E90ABC4A}"/>
                  </a:ext>
                </a:extLst>
              </p:cNvPr>
              <p:cNvSpPr>
                <a:spLocks noChangeShapeType="1"/>
              </p:cNvSpPr>
              <p:nvPr/>
            </p:nvSpPr>
            <p:spPr bwMode="auto">
              <a:xfrm>
                <a:off x="1297" y="288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6" name="Line 98">
                <a:extLst>
                  <a:ext uri="{FF2B5EF4-FFF2-40B4-BE49-F238E27FC236}">
                    <a16:creationId xmlns:a16="http://schemas.microsoft.com/office/drawing/2014/main" id="{7DBC46F0-D5F8-470B-A27B-19B24BFA7471}"/>
                  </a:ext>
                </a:extLst>
              </p:cNvPr>
              <p:cNvSpPr>
                <a:spLocks noChangeShapeType="1"/>
              </p:cNvSpPr>
              <p:nvPr/>
            </p:nvSpPr>
            <p:spPr bwMode="auto">
              <a:xfrm>
                <a:off x="1297" y="297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 name="Line 99">
                <a:extLst>
                  <a:ext uri="{FF2B5EF4-FFF2-40B4-BE49-F238E27FC236}">
                    <a16:creationId xmlns:a16="http://schemas.microsoft.com/office/drawing/2014/main" id="{B005E4B1-9382-407C-8D5A-04760179E8F8}"/>
                  </a:ext>
                </a:extLst>
              </p:cNvPr>
              <p:cNvSpPr>
                <a:spLocks noChangeShapeType="1"/>
              </p:cNvSpPr>
              <p:nvPr/>
            </p:nvSpPr>
            <p:spPr bwMode="auto">
              <a:xfrm>
                <a:off x="1297" y="302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 name="Line 100">
                <a:extLst>
                  <a:ext uri="{FF2B5EF4-FFF2-40B4-BE49-F238E27FC236}">
                    <a16:creationId xmlns:a16="http://schemas.microsoft.com/office/drawing/2014/main" id="{87C2BF76-072B-45C7-9EB1-BDFEF1C21DE8}"/>
                  </a:ext>
                </a:extLst>
              </p:cNvPr>
              <p:cNvSpPr>
                <a:spLocks noChangeShapeType="1"/>
              </p:cNvSpPr>
              <p:nvPr/>
            </p:nvSpPr>
            <p:spPr bwMode="auto">
              <a:xfrm>
                <a:off x="1297" y="307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 name="Line 101">
                <a:extLst>
                  <a:ext uri="{FF2B5EF4-FFF2-40B4-BE49-F238E27FC236}">
                    <a16:creationId xmlns:a16="http://schemas.microsoft.com/office/drawing/2014/main" id="{AD2F4B0A-5E5C-429F-8722-E751BD23E9E7}"/>
                  </a:ext>
                </a:extLst>
              </p:cNvPr>
              <p:cNvSpPr>
                <a:spLocks noChangeShapeType="1"/>
              </p:cNvSpPr>
              <p:nvPr/>
            </p:nvSpPr>
            <p:spPr bwMode="auto">
              <a:xfrm>
                <a:off x="1297" y="312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 name="Line 102">
                <a:extLst>
                  <a:ext uri="{FF2B5EF4-FFF2-40B4-BE49-F238E27FC236}">
                    <a16:creationId xmlns:a16="http://schemas.microsoft.com/office/drawing/2014/main" id="{6C7800BA-7F95-498B-BA49-658742093D3D}"/>
                  </a:ext>
                </a:extLst>
              </p:cNvPr>
              <p:cNvSpPr>
                <a:spLocks noChangeShapeType="1"/>
              </p:cNvSpPr>
              <p:nvPr/>
            </p:nvSpPr>
            <p:spPr bwMode="auto">
              <a:xfrm>
                <a:off x="1297" y="316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 name="Line 103">
                <a:extLst>
                  <a:ext uri="{FF2B5EF4-FFF2-40B4-BE49-F238E27FC236}">
                    <a16:creationId xmlns:a16="http://schemas.microsoft.com/office/drawing/2014/main" id="{E07E20E4-B0E1-436D-96DB-E9DB0FF6C94C}"/>
                  </a:ext>
                </a:extLst>
              </p:cNvPr>
              <p:cNvSpPr>
                <a:spLocks noChangeShapeType="1"/>
              </p:cNvSpPr>
              <p:nvPr/>
            </p:nvSpPr>
            <p:spPr bwMode="auto">
              <a:xfrm>
                <a:off x="1297" y="268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 name="Line 104">
                <a:extLst>
                  <a:ext uri="{FF2B5EF4-FFF2-40B4-BE49-F238E27FC236}">
                    <a16:creationId xmlns:a16="http://schemas.microsoft.com/office/drawing/2014/main" id="{6667DC4C-6867-4649-BAF3-FBDDF5B4F36E}"/>
                  </a:ext>
                </a:extLst>
              </p:cNvPr>
              <p:cNvSpPr>
                <a:spLocks noChangeShapeType="1"/>
              </p:cNvSpPr>
              <p:nvPr/>
            </p:nvSpPr>
            <p:spPr bwMode="auto">
              <a:xfrm>
                <a:off x="1297" y="2592"/>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3" name="Line 105">
                <a:extLst>
                  <a:ext uri="{FF2B5EF4-FFF2-40B4-BE49-F238E27FC236}">
                    <a16:creationId xmlns:a16="http://schemas.microsoft.com/office/drawing/2014/main" id="{6FA7DB86-F9DF-4718-82EA-4D9397B90FB2}"/>
                  </a:ext>
                </a:extLst>
              </p:cNvPr>
              <p:cNvSpPr>
                <a:spLocks noChangeShapeType="1"/>
              </p:cNvSpPr>
              <p:nvPr/>
            </p:nvSpPr>
            <p:spPr bwMode="auto">
              <a:xfrm>
                <a:off x="1297" y="2544"/>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4" name="Line 106">
                <a:extLst>
                  <a:ext uri="{FF2B5EF4-FFF2-40B4-BE49-F238E27FC236}">
                    <a16:creationId xmlns:a16="http://schemas.microsoft.com/office/drawing/2014/main" id="{604DC1A6-06F2-45CC-B61C-875BD9C3BE8C}"/>
                  </a:ext>
                </a:extLst>
              </p:cNvPr>
              <p:cNvSpPr>
                <a:spLocks noChangeShapeType="1"/>
              </p:cNvSpPr>
              <p:nvPr/>
            </p:nvSpPr>
            <p:spPr bwMode="auto">
              <a:xfrm>
                <a:off x="1297" y="2640"/>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6" name="Text Box 107">
              <a:extLst>
                <a:ext uri="{FF2B5EF4-FFF2-40B4-BE49-F238E27FC236}">
                  <a16:creationId xmlns:a16="http://schemas.microsoft.com/office/drawing/2014/main" id="{4F5AE3FD-66E1-4735-99FB-3F9B65BA8548}"/>
                </a:ext>
              </a:extLst>
            </p:cNvPr>
            <p:cNvSpPr txBox="1">
              <a:spLocks noChangeArrowheads="1"/>
            </p:cNvSpPr>
            <p:nvPr/>
          </p:nvSpPr>
          <p:spPr bwMode="auto">
            <a:xfrm>
              <a:off x="4067" y="2544"/>
              <a:ext cx="8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dirty="0">
                  <a:latin typeface="Arial" panose="020B0604020202020204" pitchFamily="34" charset="0"/>
                  <a:ea typeface="宋体" panose="02010600030101010101" pitchFamily="2" charset="-122"/>
                </a:rPr>
                <a:t>设计指南</a:t>
              </a:r>
              <a:endParaRPr lang="en-US" altLang="zh-CN" dirty="0">
                <a:latin typeface="Arial" panose="020B0604020202020204" pitchFamily="34" charset="0"/>
                <a:ea typeface="宋体" panose="02010600030101010101" pitchFamily="2" charset="-122"/>
              </a:endParaRPr>
            </a:p>
          </p:txBody>
        </p:sp>
      </p:grpSp>
      <p:sp>
        <p:nvSpPr>
          <p:cNvPr id="225" name="Line 108">
            <a:extLst>
              <a:ext uri="{FF2B5EF4-FFF2-40B4-BE49-F238E27FC236}">
                <a16:creationId xmlns:a16="http://schemas.microsoft.com/office/drawing/2014/main" id="{688D0A2E-6F00-4FA8-9759-E47BF7E45B7F}"/>
              </a:ext>
            </a:extLst>
          </p:cNvPr>
          <p:cNvSpPr>
            <a:spLocks noChangeShapeType="1"/>
          </p:cNvSpPr>
          <p:nvPr/>
        </p:nvSpPr>
        <p:spPr bwMode="auto">
          <a:xfrm>
            <a:off x="4039394" y="2895600"/>
            <a:ext cx="609600" cy="7620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zh-CN" altLang="en-US"/>
          </a:p>
        </p:txBody>
      </p:sp>
      <p:sp>
        <p:nvSpPr>
          <p:cNvPr id="226" name="Line 109">
            <a:extLst>
              <a:ext uri="{FF2B5EF4-FFF2-40B4-BE49-F238E27FC236}">
                <a16:creationId xmlns:a16="http://schemas.microsoft.com/office/drawing/2014/main" id="{831B0242-CD06-4C42-A1EB-2871678396DB}"/>
              </a:ext>
            </a:extLst>
          </p:cNvPr>
          <p:cNvSpPr>
            <a:spLocks noChangeShapeType="1"/>
          </p:cNvSpPr>
          <p:nvPr/>
        </p:nvSpPr>
        <p:spPr bwMode="auto">
          <a:xfrm>
            <a:off x="2667794" y="2819400"/>
            <a:ext cx="1600200" cy="914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zh-CN" altLang="en-US"/>
          </a:p>
        </p:txBody>
      </p:sp>
      <p:sp>
        <p:nvSpPr>
          <p:cNvPr id="227" name="Line 110">
            <a:extLst>
              <a:ext uri="{FF2B5EF4-FFF2-40B4-BE49-F238E27FC236}">
                <a16:creationId xmlns:a16="http://schemas.microsoft.com/office/drawing/2014/main" id="{640F60A6-E799-4B2D-A09F-CB421B92C9AE}"/>
              </a:ext>
            </a:extLst>
          </p:cNvPr>
          <p:cNvSpPr>
            <a:spLocks noChangeShapeType="1"/>
          </p:cNvSpPr>
          <p:nvPr/>
        </p:nvSpPr>
        <p:spPr bwMode="auto">
          <a:xfrm flipV="1">
            <a:off x="2667794" y="4267200"/>
            <a:ext cx="1600200" cy="152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zh-CN" altLang="en-US"/>
          </a:p>
        </p:txBody>
      </p:sp>
      <p:sp>
        <p:nvSpPr>
          <p:cNvPr id="228" name="Line 111">
            <a:extLst>
              <a:ext uri="{FF2B5EF4-FFF2-40B4-BE49-F238E27FC236}">
                <a16:creationId xmlns:a16="http://schemas.microsoft.com/office/drawing/2014/main" id="{C92366C0-C895-4646-8F85-3F2034DFAEAF}"/>
              </a:ext>
            </a:extLst>
          </p:cNvPr>
          <p:cNvSpPr>
            <a:spLocks noChangeShapeType="1"/>
          </p:cNvSpPr>
          <p:nvPr/>
        </p:nvSpPr>
        <p:spPr bwMode="auto">
          <a:xfrm>
            <a:off x="6273007" y="4214813"/>
            <a:ext cx="982662" cy="519112"/>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 name="Line 112">
            <a:extLst>
              <a:ext uri="{FF2B5EF4-FFF2-40B4-BE49-F238E27FC236}">
                <a16:creationId xmlns:a16="http://schemas.microsoft.com/office/drawing/2014/main" id="{BB1529C9-2047-4504-AFA6-238C8D3E5958}"/>
              </a:ext>
            </a:extLst>
          </p:cNvPr>
          <p:cNvSpPr>
            <a:spLocks noChangeShapeType="1"/>
          </p:cNvSpPr>
          <p:nvPr/>
        </p:nvSpPr>
        <p:spPr bwMode="auto">
          <a:xfrm flipV="1">
            <a:off x="5868194" y="3505200"/>
            <a:ext cx="914400" cy="304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zh-CN" altLang="en-US"/>
          </a:p>
        </p:txBody>
      </p:sp>
      <p:sp>
        <p:nvSpPr>
          <p:cNvPr id="230" name="Line 113">
            <a:extLst>
              <a:ext uri="{FF2B5EF4-FFF2-40B4-BE49-F238E27FC236}">
                <a16:creationId xmlns:a16="http://schemas.microsoft.com/office/drawing/2014/main" id="{51B8C208-E5E9-4A5D-A0D7-1CAC481443C5}"/>
              </a:ext>
            </a:extLst>
          </p:cNvPr>
          <p:cNvSpPr>
            <a:spLocks noChangeShapeType="1"/>
          </p:cNvSpPr>
          <p:nvPr/>
        </p:nvSpPr>
        <p:spPr bwMode="auto">
          <a:xfrm>
            <a:off x="2591594" y="3581400"/>
            <a:ext cx="1676400" cy="457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zh-CN" altLang="en-US"/>
          </a:p>
        </p:txBody>
      </p:sp>
      <p:grpSp>
        <p:nvGrpSpPr>
          <p:cNvPr id="231" name="Group 114">
            <a:extLst>
              <a:ext uri="{FF2B5EF4-FFF2-40B4-BE49-F238E27FC236}">
                <a16:creationId xmlns:a16="http://schemas.microsoft.com/office/drawing/2014/main" id="{1EA98B76-D602-46FE-88EC-08499837EFD1}"/>
              </a:ext>
            </a:extLst>
          </p:cNvPr>
          <p:cNvGrpSpPr>
            <a:grpSpLocks/>
          </p:cNvGrpSpPr>
          <p:nvPr/>
        </p:nvGrpSpPr>
        <p:grpSpPr bwMode="auto">
          <a:xfrm>
            <a:off x="4742657" y="838201"/>
            <a:ext cx="2032000" cy="1666875"/>
            <a:chOff x="2599" y="585"/>
            <a:chExt cx="1280" cy="1050"/>
          </a:xfrm>
        </p:grpSpPr>
        <p:grpSp>
          <p:nvGrpSpPr>
            <p:cNvPr id="232" name="Group 115">
              <a:extLst>
                <a:ext uri="{FF2B5EF4-FFF2-40B4-BE49-F238E27FC236}">
                  <a16:creationId xmlns:a16="http://schemas.microsoft.com/office/drawing/2014/main" id="{C345BD00-D668-43E8-8DEA-A7E2DD6ABCB2}"/>
                </a:ext>
              </a:extLst>
            </p:cNvPr>
            <p:cNvGrpSpPr>
              <a:grpSpLocks/>
            </p:cNvGrpSpPr>
            <p:nvPr/>
          </p:nvGrpSpPr>
          <p:grpSpPr bwMode="auto">
            <a:xfrm>
              <a:off x="3022" y="585"/>
              <a:ext cx="432" cy="720"/>
              <a:chOff x="1249" y="2496"/>
              <a:chExt cx="432" cy="720"/>
            </a:xfrm>
          </p:grpSpPr>
          <p:sp>
            <p:nvSpPr>
              <p:cNvPr id="234" name="Rectangle 116">
                <a:extLst>
                  <a:ext uri="{FF2B5EF4-FFF2-40B4-BE49-F238E27FC236}">
                    <a16:creationId xmlns:a16="http://schemas.microsoft.com/office/drawing/2014/main" id="{39777A3D-7B86-461E-8984-55AA79138021}"/>
                  </a:ext>
                </a:extLst>
              </p:cNvPr>
              <p:cNvSpPr>
                <a:spLocks noChangeArrowheads="1"/>
              </p:cNvSpPr>
              <p:nvPr/>
            </p:nvSpPr>
            <p:spPr bwMode="auto">
              <a:xfrm>
                <a:off x="1249" y="2496"/>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35" name="Line 117">
                <a:extLst>
                  <a:ext uri="{FF2B5EF4-FFF2-40B4-BE49-F238E27FC236}">
                    <a16:creationId xmlns:a16="http://schemas.microsoft.com/office/drawing/2014/main" id="{34DC13DA-3AE6-43E4-9229-05BFED301B89}"/>
                  </a:ext>
                </a:extLst>
              </p:cNvPr>
              <p:cNvSpPr>
                <a:spLocks noChangeShapeType="1"/>
              </p:cNvSpPr>
              <p:nvPr/>
            </p:nvSpPr>
            <p:spPr bwMode="auto">
              <a:xfrm>
                <a:off x="1537" y="2496"/>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 name="Line 118">
                <a:extLst>
                  <a:ext uri="{FF2B5EF4-FFF2-40B4-BE49-F238E27FC236}">
                    <a16:creationId xmlns:a16="http://schemas.microsoft.com/office/drawing/2014/main" id="{DF121838-6E97-4142-B190-49933CC17D7D}"/>
                  </a:ext>
                </a:extLst>
              </p:cNvPr>
              <p:cNvSpPr>
                <a:spLocks noChangeShapeType="1"/>
              </p:cNvSpPr>
              <p:nvPr/>
            </p:nvSpPr>
            <p:spPr bwMode="auto">
              <a:xfrm>
                <a:off x="1537" y="2496"/>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 name="Line 119">
                <a:extLst>
                  <a:ext uri="{FF2B5EF4-FFF2-40B4-BE49-F238E27FC236}">
                    <a16:creationId xmlns:a16="http://schemas.microsoft.com/office/drawing/2014/main" id="{10FF13FD-0413-460F-8240-C4B638D4BD5F}"/>
                  </a:ext>
                </a:extLst>
              </p:cNvPr>
              <p:cNvSpPr>
                <a:spLocks noChangeShapeType="1"/>
              </p:cNvSpPr>
              <p:nvPr/>
            </p:nvSpPr>
            <p:spPr bwMode="auto">
              <a:xfrm flipH="1">
                <a:off x="1537" y="2640"/>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 name="Line 120">
                <a:extLst>
                  <a:ext uri="{FF2B5EF4-FFF2-40B4-BE49-F238E27FC236}">
                    <a16:creationId xmlns:a16="http://schemas.microsoft.com/office/drawing/2014/main" id="{B2D5DF37-E9F7-449B-8741-C9DE149D9F7B}"/>
                  </a:ext>
                </a:extLst>
              </p:cNvPr>
              <p:cNvSpPr>
                <a:spLocks noChangeShapeType="1"/>
              </p:cNvSpPr>
              <p:nvPr/>
            </p:nvSpPr>
            <p:spPr bwMode="auto">
              <a:xfrm>
                <a:off x="1297" y="273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 name="Line 121">
                <a:extLst>
                  <a:ext uri="{FF2B5EF4-FFF2-40B4-BE49-F238E27FC236}">
                    <a16:creationId xmlns:a16="http://schemas.microsoft.com/office/drawing/2014/main" id="{A752A2D3-C0DF-419B-94B4-9ED72372A247}"/>
                  </a:ext>
                </a:extLst>
              </p:cNvPr>
              <p:cNvSpPr>
                <a:spLocks noChangeShapeType="1"/>
              </p:cNvSpPr>
              <p:nvPr/>
            </p:nvSpPr>
            <p:spPr bwMode="auto">
              <a:xfrm>
                <a:off x="1297" y="278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 name="Line 122">
                <a:extLst>
                  <a:ext uri="{FF2B5EF4-FFF2-40B4-BE49-F238E27FC236}">
                    <a16:creationId xmlns:a16="http://schemas.microsoft.com/office/drawing/2014/main" id="{32E7104E-CB39-4539-866C-D89D76503910}"/>
                  </a:ext>
                </a:extLst>
              </p:cNvPr>
              <p:cNvSpPr>
                <a:spLocks noChangeShapeType="1"/>
              </p:cNvSpPr>
              <p:nvPr/>
            </p:nvSpPr>
            <p:spPr bwMode="auto">
              <a:xfrm>
                <a:off x="1297" y="283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1" name="Line 123">
                <a:extLst>
                  <a:ext uri="{FF2B5EF4-FFF2-40B4-BE49-F238E27FC236}">
                    <a16:creationId xmlns:a16="http://schemas.microsoft.com/office/drawing/2014/main" id="{E74391F7-EB0C-4740-A627-98D91161B416}"/>
                  </a:ext>
                </a:extLst>
              </p:cNvPr>
              <p:cNvSpPr>
                <a:spLocks noChangeShapeType="1"/>
              </p:cNvSpPr>
              <p:nvPr/>
            </p:nvSpPr>
            <p:spPr bwMode="auto">
              <a:xfrm>
                <a:off x="1297" y="292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2" name="Line 124">
                <a:extLst>
                  <a:ext uri="{FF2B5EF4-FFF2-40B4-BE49-F238E27FC236}">
                    <a16:creationId xmlns:a16="http://schemas.microsoft.com/office/drawing/2014/main" id="{F90001A8-89AC-4F7C-B44A-EC53006FDB30}"/>
                  </a:ext>
                </a:extLst>
              </p:cNvPr>
              <p:cNvSpPr>
                <a:spLocks noChangeShapeType="1"/>
              </p:cNvSpPr>
              <p:nvPr/>
            </p:nvSpPr>
            <p:spPr bwMode="auto">
              <a:xfrm>
                <a:off x="1297" y="288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3" name="Line 125">
                <a:extLst>
                  <a:ext uri="{FF2B5EF4-FFF2-40B4-BE49-F238E27FC236}">
                    <a16:creationId xmlns:a16="http://schemas.microsoft.com/office/drawing/2014/main" id="{49CDEE64-06F8-4E3D-90EE-6321D8654219}"/>
                  </a:ext>
                </a:extLst>
              </p:cNvPr>
              <p:cNvSpPr>
                <a:spLocks noChangeShapeType="1"/>
              </p:cNvSpPr>
              <p:nvPr/>
            </p:nvSpPr>
            <p:spPr bwMode="auto">
              <a:xfrm>
                <a:off x="1297" y="297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 name="Line 126">
                <a:extLst>
                  <a:ext uri="{FF2B5EF4-FFF2-40B4-BE49-F238E27FC236}">
                    <a16:creationId xmlns:a16="http://schemas.microsoft.com/office/drawing/2014/main" id="{0E94D85B-E865-48E9-9F58-24EEADB66F0F}"/>
                  </a:ext>
                </a:extLst>
              </p:cNvPr>
              <p:cNvSpPr>
                <a:spLocks noChangeShapeType="1"/>
              </p:cNvSpPr>
              <p:nvPr/>
            </p:nvSpPr>
            <p:spPr bwMode="auto">
              <a:xfrm>
                <a:off x="1297" y="302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 name="Line 127">
                <a:extLst>
                  <a:ext uri="{FF2B5EF4-FFF2-40B4-BE49-F238E27FC236}">
                    <a16:creationId xmlns:a16="http://schemas.microsoft.com/office/drawing/2014/main" id="{6E8CE9A6-CCA5-4764-8A80-12DAFD1F1ED0}"/>
                  </a:ext>
                </a:extLst>
              </p:cNvPr>
              <p:cNvSpPr>
                <a:spLocks noChangeShapeType="1"/>
              </p:cNvSpPr>
              <p:nvPr/>
            </p:nvSpPr>
            <p:spPr bwMode="auto">
              <a:xfrm>
                <a:off x="1297" y="307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 name="Line 128">
                <a:extLst>
                  <a:ext uri="{FF2B5EF4-FFF2-40B4-BE49-F238E27FC236}">
                    <a16:creationId xmlns:a16="http://schemas.microsoft.com/office/drawing/2014/main" id="{9B5ED73C-B892-4D79-B3F0-79568DEF9C3F}"/>
                  </a:ext>
                </a:extLst>
              </p:cNvPr>
              <p:cNvSpPr>
                <a:spLocks noChangeShapeType="1"/>
              </p:cNvSpPr>
              <p:nvPr/>
            </p:nvSpPr>
            <p:spPr bwMode="auto">
              <a:xfrm>
                <a:off x="1297" y="312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 name="Line 129">
                <a:extLst>
                  <a:ext uri="{FF2B5EF4-FFF2-40B4-BE49-F238E27FC236}">
                    <a16:creationId xmlns:a16="http://schemas.microsoft.com/office/drawing/2014/main" id="{010FB8BF-A95A-47FE-A3FE-67157B54F93D}"/>
                  </a:ext>
                </a:extLst>
              </p:cNvPr>
              <p:cNvSpPr>
                <a:spLocks noChangeShapeType="1"/>
              </p:cNvSpPr>
              <p:nvPr/>
            </p:nvSpPr>
            <p:spPr bwMode="auto">
              <a:xfrm>
                <a:off x="1297" y="316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 name="Line 130">
                <a:extLst>
                  <a:ext uri="{FF2B5EF4-FFF2-40B4-BE49-F238E27FC236}">
                    <a16:creationId xmlns:a16="http://schemas.microsoft.com/office/drawing/2014/main" id="{5BE5B6A0-376D-4397-9552-B06E6EB9A12F}"/>
                  </a:ext>
                </a:extLst>
              </p:cNvPr>
              <p:cNvSpPr>
                <a:spLocks noChangeShapeType="1"/>
              </p:cNvSpPr>
              <p:nvPr/>
            </p:nvSpPr>
            <p:spPr bwMode="auto">
              <a:xfrm>
                <a:off x="1297" y="268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9" name="Line 131">
                <a:extLst>
                  <a:ext uri="{FF2B5EF4-FFF2-40B4-BE49-F238E27FC236}">
                    <a16:creationId xmlns:a16="http://schemas.microsoft.com/office/drawing/2014/main" id="{B0147B86-0291-404E-A1F7-3EE7C046D3C0}"/>
                  </a:ext>
                </a:extLst>
              </p:cNvPr>
              <p:cNvSpPr>
                <a:spLocks noChangeShapeType="1"/>
              </p:cNvSpPr>
              <p:nvPr/>
            </p:nvSpPr>
            <p:spPr bwMode="auto">
              <a:xfrm>
                <a:off x="1297" y="2592"/>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0" name="Line 132">
                <a:extLst>
                  <a:ext uri="{FF2B5EF4-FFF2-40B4-BE49-F238E27FC236}">
                    <a16:creationId xmlns:a16="http://schemas.microsoft.com/office/drawing/2014/main" id="{1E7525B6-0350-4097-9A59-912C78174D5C}"/>
                  </a:ext>
                </a:extLst>
              </p:cNvPr>
              <p:cNvSpPr>
                <a:spLocks noChangeShapeType="1"/>
              </p:cNvSpPr>
              <p:nvPr/>
            </p:nvSpPr>
            <p:spPr bwMode="auto">
              <a:xfrm>
                <a:off x="1297" y="2544"/>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1" name="Line 133">
                <a:extLst>
                  <a:ext uri="{FF2B5EF4-FFF2-40B4-BE49-F238E27FC236}">
                    <a16:creationId xmlns:a16="http://schemas.microsoft.com/office/drawing/2014/main" id="{62B81092-2277-4E50-BE43-3B119538E865}"/>
                  </a:ext>
                </a:extLst>
              </p:cNvPr>
              <p:cNvSpPr>
                <a:spLocks noChangeShapeType="1"/>
              </p:cNvSpPr>
              <p:nvPr/>
            </p:nvSpPr>
            <p:spPr bwMode="auto">
              <a:xfrm>
                <a:off x="1297" y="2640"/>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33" name="Text Box 134">
              <a:extLst>
                <a:ext uri="{FF2B5EF4-FFF2-40B4-BE49-F238E27FC236}">
                  <a16:creationId xmlns:a16="http://schemas.microsoft.com/office/drawing/2014/main" id="{CE4DF69F-3255-4DB3-80E1-CAED69527E35}"/>
                </a:ext>
              </a:extLst>
            </p:cNvPr>
            <p:cNvSpPr txBox="1">
              <a:spLocks noChangeArrowheads="1"/>
            </p:cNvSpPr>
            <p:nvPr/>
          </p:nvSpPr>
          <p:spPr bwMode="auto">
            <a:xfrm>
              <a:off x="2599" y="1344"/>
              <a:ext cx="128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a:latin typeface="Arial" panose="020B0604020202020204" pitchFamily="34" charset="0"/>
                  <a:ea typeface="宋体" panose="02010600030101010101" pitchFamily="2" charset="-122"/>
                </a:rPr>
                <a:t>软件架构文档</a:t>
              </a:r>
              <a:endParaRPr lang="en-US" altLang="zh-CN">
                <a:latin typeface="Arial" panose="020B0604020202020204" pitchFamily="34" charset="0"/>
                <a:ea typeface="宋体" panose="02010600030101010101" pitchFamily="2" charset="-122"/>
              </a:endParaRPr>
            </a:p>
          </p:txBody>
        </p:sp>
      </p:grpSp>
      <p:grpSp>
        <p:nvGrpSpPr>
          <p:cNvPr id="252" name="Group 135">
            <a:extLst>
              <a:ext uri="{FF2B5EF4-FFF2-40B4-BE49-F238E27FC236}">
                <a16:creationId xmlns:a16="http://schemas.microsoft.com/office/drawing/2014/main" id="{2FE2B805-1A3B-40BC-A3B4-E7217F98D68E}"/>
              </a:ext>
            </a:extLst>
          </p:cNvPr>
          <p:cNvGrpSpPr>
            <a:grpSpLocks/>
          </p:cNvGrpSpPr>
          <p:nvPr/>
        </p:nvGrpSpPr>
        <p:grpSpPr bwMode="auto">
          <a:xfrm>
            <a:off x="2856708" y="4848227"/>
            <a:ext cx="1976437" cy="1862138"/>
            <a:chOff x="1309" y="1045"/>
            <a:chExt cx="1245" cy="1173"/>
          </a:xfrm>
        </p:grpSpPr>
        <p:grpSp>
          <p:nvGrpSpPr>
            <p:cNvPr id="253" name="Group 136">
              <a:extLst>
                <a:ext uri="{FF2B5EF4-FFF2-40B4-BE49-F238E27FC236}">
                  <a16:creationId xmlns:a16="http://schemas.microsoft.com/office/drawing/2014/main" id="{F9FBC8E3-53DF-4A23-8971-7FB2689FDE73}"/>
                </a:ext>
              </a:extLst>
            </p:cNvPr>
            <p:cNvGrpSpPr>
              <a:grpSpLocks/>
            </p:cNvGrpSpPr>
            <p:nvPr/>
          </p:nvGrpSpPr>
          <p:grpSpPr bwMode="auto">
            <a:xfrm>
              <a:off x="1309" y="1045"/>
              <a:ext cx="1245" cy="824"/>
              <a:chOff x="1309" y="1045"/>
              <a:chExt cx="1245" cy="824"/>
            </a:xfrm>
          </p:grpSpPr>
          <p:grpSp>
            <p:nvGrpSpPr>
              <p:cNvPr id="255" name="Group 137">
                <a:extLst>
                  <a:ext uri="{FF2B5EF4-FFF2-40B4-BE49-F238E27FC236}">
                    <a16:creationId xmlns:a16="http://schemas.microsoft.com/office/drawing/2014/main" id="{6E4D1844-8402-45DC-93CB-3115C1501339}"/>
                  </a:ext>
                </a:extLst>
              </p:cNvPr>
              <p:cNvGrpSpPr>
                <a:grpSpLocks/>
              </p:cNvGrpSpPr>
              <p:nvPr/>
            </p:nvGrpSpPr>
            <p:grpSpPr bwMode="auto">
              <a:xfrm>
                <a:off x="1309" y="1204"/>
                <a:ext cx="302" cy="233"/>
                <a:chOff x="144" y="1357"/>
                <a:chExt cx="881" cy="677"/>
              </a:xfrm>
            </p:grpSpPr>
            <p:sp>
              <p:nvSpPr>
                <p:cNvPr id="272" name="Rectangle 138">
                  <a:extLst>
                    <a:ext uri="{FF2B5EF4-FFF2-40B4-BE49-F238E27FC236}">
                      <a16:creationId xmlns:a16="http://schemas.microsoft.com/office/drawing/2014/main" id="{0982F274-339B-4140-BB61-67E11EF88813}"/>
                    </a:ext>
                  </a:extLst>
                </p:cNvPr>
                <p:cNvSpPr>
                  <a:spLocks noChangeArrowheads="1"/>
                </p:cNvSpPr>
                <p:nvPr/>
              </p:nvSpPr>
              <p:spPr bwMode="auto">
                <a:xfrm>
                  <a:off x="144" y="1357"/>
                  <a:ext cx="0" cy="677"/>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73" name="Line 139">
                  <a:extLst>
                    <a:ext uri="{FF2B5EF4-FFF2-40B4-BE49-F238E27FC236}">
                      <a16:creationId xmlns:a16="http://schemas.microsoft.com/office/drawing/2014/main" id="{4219E651-6F72-43B9-9B67-8E3F1BDA37AB}"/>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274" name="Line 140">
                  <a:extLst>
                    <a:ext uri="{FF2B5EF4-FFF2-40B4-BE49-F238E27FC236}">
                      <a16:creationId xmlns:a16="http://schemas.microsoft.com/office/drawing/2014/main" id="{F190E819-A6F1-447C-8FC1-4E32BA378DCF}"/>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grpSp>
            <p:nvGrpSpPr>
              <p:cNvPr id="256" name="Group 141">
                <a:extLst>
                  <a:ext uri="{FF2B5EF4-FFF2-40B4-BE49-F238E27FC236}">
                    <a16:creationId xmlns:a16="http://schemas.microsoft.com/office/drawing/2014/main" id="{DB514C7D-C80B-4485-BD7A-C58C1486302F}"/>
                  </a:ext>
                </a:extLst>
              </p:cNvPr>
              <p:cNvGrpSpPr>
                <a:grpSpLocks/>
              </p:cNvGrpSpPr>
              <p:nvPr/>
            </p:nvGrpSpPr>
            <p:grpSpPr bwMode="auto">
              <a:xfrm>
                <a:off x="1950" y="1045"/>
                <a:ext cx="302" cy="233"/>
                <a:chOff x="144" y="1357"/>
                <a:chExt cx="881" cy="677"/>
              </a:xfrm>
            </p:grpSpPr>
            <p:sp>
              <p:nvSpPr>
                <p:cNvPr id="269" name="Rectangle 142">
                  <a:extLst>
                    <a:ext uri="{FF2B5EF4-FFF2-40B4-BE49-F238E27FC236}">
                      <a16:creationId xmlns:a16="http://schemas.microsoft.com/office/drawing/2014/main" id="{A39009D1-F0E7-4B74-91FD-F7699CCF8B8D}"/>
                    </a:ext>
                  </a:extLst>
                </p:cNvPr>
                <p:cNvSpPr>
                  <a:spLocks noChangeArrowheads="1"/>
                </p:cNvSpPr>
                <p:nvPr/>
              </p:nvSpPr>
              <p:spPr bwMode="auto">
                <a:xfrm>
                  <a:off x="144" y="1357"/>
                  <a:ext cx="0" cy="677"/>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70" name="Line 143">
                  <a:extLst>
                    <a:ext uri="{FF2B5EF4-FFF2-40B4-BE49-F238E27FC236}">
                      <a16:creationId xmlns:a16="http://schemas.microsoft.com/office/drawing/2014/main" id="{9BCEAC2C-A7AF-48DB-A996-A3CEAFCEACE0}"/>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271" name="Line 144">
                  <a:extLst>
                    <a:ext uri="{FF2B5EF4-FFF2-40B4-BE49-F238E27FC236}">
                      <a16:creationId xmlns:a16="http://schemas.microsoft.com/office/drawing/2014/main" id="{65258372-4739-402F-991B-016C7AE64305}"/>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grpSp>
            <p:nvGrpSpPr>
              <p:cNvPr id="257" name="Group 145">
                <a:extLst>
                  <a:ext uri="{FF2B5EF4-FFF2-40B4-BE49-F238E27FC236}">
                    <a16:creationId xmlns:a16="http://schemas.microsoft.com/office/drawing/2014/main" id="{7FA9661D-F2A5-45A6-B6DB-55CA9D3B66BF}"/>
                  </a:ext>
                </a:extLst>
              </p:cNvPr>
              <p:cNvGrpSpPr>
                <a:grpSpLocks/>
              </p:cNvGrpSpPr>
              <p:nvPr/>
            </p:nvGrpSpPr>
            <p:grpSpPr bwMode="auto">
              <a:xfrm>
                <a:off x="1648" y="1636"/>
                <a:ext cx="302" cy="233"/>
                <a:chOff x="144" y="1357"/>
                <a:chExt cx="881" cy="677"/>
              </a:xfrm>
            </p:grpSpPr>
            <p:sp>
              <p:nvSpPr>
                <p:cNvPr id="266" name="Rectangle 146">
                  <a:extLst>
                    <a:ext uri="{FF2B5EF4-FFF2-40B4-BE49-F238E27FC236}">
                      <a16:creationId xmlns:a16="http://schemas.microsoft.com/office/drawing/2014/main" id="{C7594773-AC0B-4A80-9A28-E8B85A97A60D}"/>
                    </a:ext>
                  </a:extLst>
                </p:cNvPr>
                <p:cNvSpPr>
                  <a:spLocks noChangeArrowheads="1"/>
                </p:cNvSpPr>
                <p:nvPr/>
              </p:nvSpPr>
              <p:spPr bwMode="auto">
                <a:xfrm>
                  <a:off x="144" y="1357"/>
                  <a:ext cx="0" cy="677"/>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67" name="Line 147">
                  <a:extLst>
                    <a:ext uri="{FF2B5EF4-FFF2-40B4-BE49-F238E27FC236}">
                      <a16:creationId xmlns:a16="http://schemas.microsoft.com/office/drawing/2014/main" id="{FECA4FC3-2F77-487C-A76D-31B89D30453A}"/>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268" name="Line 148">
                  <a:extLst>
                    <a:ext uri="{FF2B5EF4-FFF2-40B4-BE49-F238E27FC236}">
                      <a16:creationId xmlns:a16="http://schemas.microsoft.com/office/drawing/2014/main" id="{BDDC37A2-BCB1-452E-ADB9-3696F1B87DCE}"/>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grpSp>
            <p:nvGrpSpPr>
              <p:cNvPr id="258" name="Group 149">
                <a:extLst>
                  <a:ext uri="{FF2B5EF4-FFF2-40B4-BE49-F238E27FC236}">
                    <a16:creationId xmlns:a16="http://schemas.microsoft.com/office/drawing/2014/main" id="{D2E40C97-828F-43F8-B6BE-4C171D796ECC}"/>
                  </a:ext>
                </a:extLst>
              </p:cNvPr>
              <p:cNvGrpSpPr>
                <a:grpSpLocks/>
              </p:cNvGrpSpPr>
              <p:nvPr/>
            </p:nvGrpSpPr>
            <p:grpSpPr bwMode="auto">
              <a:xfrm>
                <a:off x="2252" y="1554"/>
                <a:ext cx="302" cy="233"/>
                <a:chOff x="144" y="1357"/>
                <a:chExt cx="881" cy="677"/>
              </a:xfrm>
            </p:grpSpPr>
            <p:sp>
              <p:nvSpPr>
                <p:cNvPr id="263" name="Rectangle 150">
                  <a:extLst>
                    <a:ext uri="{FF2B5EF4-FFF2-40B4-BE49-F238E27FC236}">
                      <a16:creationId xmlns:a16="http://schemas.microsoft.com/office/drawing/2014/main" id="{6509FD13-2026-42C6-8938-AA34E4C81CB4}"/>
                    </a:ext>
                  </a:extLst>
                </p:cNvPr>
                <p:cNvSpPr>
                  <a:spLocks noChangeArrowheads="1"/>
                </p:cNvSpPr>
                <p:nvPr/>
              </p:nvSpPr>
              <p:spPr bwMode="auto">
                <a:xfrm>
                  <a:off x="144" y="1357"/>
                  <a:ext cx="0" cy="677"/>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64" name="Line 151">
                  <a:extLst>
                    <a:ext uri="{FF2B5EF4-FFF2-40B4-BE49-F238E27FC236}">
                      <a16:creationId xmlns:a16="http://schemas.microsoft.com/office/drawing/2014/main" id="{AB809E0F-5F10-4EB8-AA59-E5845A89A2F7}"/>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265" name="Line 152">
                  <a:extLst>
                    <a:ext uri="{FF2B5EF4-FFF2-40B4-BE49-F238E27FC236}">
                      <a16:creationId xmlns:a16="http://schemas.microsoft.com/office/drawing/2014/main" id="{21D20D85-C46C-4FB0-9049-4A2448D2875B}"/>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grpSp>
          <p:sp>
            <p:nvSpPr>
              <p:cNvPr id="259" name="Line 153">
                <a:extLst>
                  <a:ext uri="{FF2B5EF4-FFF2-40B4-BE49-F238E27FC236}">
                    <a16:creationId xmlns:a16="http://schemas.microsoft.com/office/drawing/2014/main" id="{D8465F80-C3E2-4BD0-9DDB-3D97625F518B}"/>
                  </a:ext>
                </a:extLst>
              </p:cNvPr>
              <p:cNvSpPr>
                <a:spLocks noChangeShapeType="1"/>
              </p:cNvSpPr>
              <p:nvPr/>
            </p:nvSpPr>
            <p:spPr bwMode="auto">
              <a:xfrm flipH="1" flipV="1">
                <a:off x="1463" y="1406"/>
                <a:ext cx="312" cy="257"/>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 name="Line 154">
                <a:extLst>
                  <a:ext uri="{FF2B5EF4-FFF2-40B4-BE49-F238E27FC236}">
                    <a16:creationId xmlns:a16="http://schemas.microsoft.com/office/drawing/2014/main" id="{F9FC51F0-DFA7-47DA-B950-F8D897B81561}"/>
                  </a:ext>
                </a:extLst>
              </p:cNvPr>
              <p:cNvSpPr>
                <a:spLocks noChangeShapeType="1"/>
              </p:cNvSpPr>
              <p:nvPr/>
            </p:nvSpPr>
            <p:spPr bwMode="auto">
              <a:xfrm flipV="1">
                <a:off x="1611" y="1160"/>
                <a:ext cx="339" cy="153"/>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 name="Line 155">
                <a:extLst>
                  <a:ext uri="{FF2B5EF4-FFF2-40B4-BE49-F238E27FC236}">
                    <a16:creationId xmlns:a16="http://schemas.microsoft.com/office/drawing/2014/main" id="{E6AF3AF9-02B6-43F4-9BCC-BD47E9DFFF00}"/>
                  </a:ext>
                </a:extLst>
              </p:cNvPr>
              <p:cNvSpPr>
                <a:spLocks noChangeShapeType="1"/>
              </p:cNvSpPr>
              <p:nvPr/>
            </p:nvSpPr>
            <p:spPr bwMode="auto">
              <a:xfrm flipV="1">
                <a:off x="1950" y="1663"/>
                <a:ext cx="302" cy="82"/>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 name="Line 156">
                <a:extLst>
                  <a:ext uri="{FF2B5EF4-FFF2-40B4-BE49-F238E27FC236}">
                    <a16:creationId xmlns:a16="http://schemas.microsoft.com/office/drawing/2014/main" id="{00D0D5C2-2194-43FD-940D-B206D81B518E}"/>
                  </a:ext>
                </a:extLst>
              </p:cNvPr>
              <p:cNvSpPr>
                <a:spLocks noChangeShapeType="1"/>
              </p:cNvSpPr>
              <p:nvPr/>
            </p:nvSpPr>
            <p:spPr bwMode="auto">
              <a:xfrm flipV="1">
                <a:off x="1775" y="1247"/>
                <a:ext cx="329" cy="416"/>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54" name="Text Box 157">
              <a:extLst>
                <a:ext uri="{FF2B5EF4-FFF2-40B4-BE49-F238E27FC236}">
                  <a16:creationId xmlns:a16="http://schemas.microsoft.com/office/drawing/2014/main" id="{C481C7BA-2481-4757-AD0D-CEDD451B93FF}"/>
                </a:ext>
              </a:extLst>
            </p:cNvPr>
            <p:cNvSpPr txBox="1">
              <a:spLocks noChangeArrowheads="1"/>
            </p:cNvSpPr>
            <p:nvPr/>
          </p:nvSpPr>
          <p:spPr bwMode="auto">
            <a:xfrm>
              <a:off x="1486" y="1927"/>
              <a:ext cx="8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a:latin typeface="Arial" panose="020B0604020202020204" pitchFamily="34" charset="0"/>
                  <a:ea typeface="宋体" panose="02010600030101010101" pitchFamily="2" charset="-122"/>
                </a:rPr>
                <a:t>商业模型</a:t>
              </a:r>
              <a:endParaRPr lang="en-US" altLang="zh-CN">
                <a:latin typeface="Arial" panose="020B0604020202020204" pitchFamily="34" charset="0"/>
                <a:ea typeface="宋体" panose="02010600030101010101" pitchFamily="2" charset="-122"/>
              </a:endParaRPr>
            </a:p>
          </p:txBody>
        </p:sp>
      </p:grpSp>
      <p:sp>
        <p:nvSpPr>
          <p:cNvPr id="275" name="Line 158">
            <a:extLst>
              <a:ext uri="{FF2B5EF4-FFF2-40B4-BE49-F238E27FC236}">
                <a16:creationId xmlns:a16="http://schemas.microsoft.com/office/drawing/2014/main" id="{02BA2CAC-7CB6-4365-9313-D45CE73D02A4}"/>
              </a:ext>
            </a:extLst>
          </p:cNvPr>
          <p:cNvSpPr>
            <a:spLocks noChangeShapeType="1"/>
          </p:cNvSpPr>
          <p:nvPr/>
        </p:nvSpPr>
        <p:spPr bwMode="auto">
          <a:xfrm flipV="1">
            <a:off x="3124994" y="4572000"/>
            <a:ext cx="1143000" cy="38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zh-CN" altLang="en-US"/>
          </a:p>
        </p:txBody>
      </p:sp>
    </p:spTree>
    <p:extLst>
      <p:ext uri="{BB962C8B-B14F-4D97-AF65-F5344CB8AC3E}">
        <p14:creationId xmlns:p14="http://schemas.microsoft.com/office/powerpoint/2010/main" val="424243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300" fill="hold"/>
                                        <p:tgtEl>
                                          <p:spTgt spid="6"/>
                                        </p:tgtEl>
                                        <p:attrNameLst>
                                          <p:attrName>ppt_x</p:attrName>
                                        </p:attrNameLst>
                                      </p:cBhvr>
                                      <p:tavLst>
                                        <p:tav tm="0">
                                          <p:val>
                                            <p:strVal val="0-#ppt_w/2"/>
                                          </p:val>
                                        </p:tav>
                                        <p:tav tm="100000">
                                          <p:val>
                                            <p:strVal val="#ppt_x"/>
                                          </p:val>
                                        </p:tav>
                                      </p:tavLst>
                                    </p:anim>
                                    <p:anim calcmode="lin" valueType="num">
                                      <p:cBhvr additive="base">
                                        <p:cTn id="12"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a:extLst>
              <a:ext uri="{FF2B5EF4-FFF2-40B4-BE49-F238E27FC236}">
                <a16:creationId xmlns:a16="http://schemas.microsoft.com/office/drawing/2014/main" id="{BAF46AA4-2AC3-45F3-8A31-A16F943D54A6}"/>
              </a:ext>
            </a:extLst>
          </p:cNvPr>
          <p:cNvSpPr txBox="1">
            <a:spLocks noChangeArrowheads="1"/>
          </p:cNvSpPr>
          <p:nvPr/>
        </p:nvSpPr>
        <p:spPr bwMode="auto">
          <a:xfrm>
            <a:off x="539750" y="115888"/>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rPr>
              <a:t>软件架构定义的两个流派</a:t>
            </a:r>
          </a:p>
        </p:txBody>
      </p:sp>
      <p:cxnSp>
        <p:nvCxnSpPr>
          <p:cNvPr id="3" name="直接连接符 46">
            <a:extLst>
              <a:ext uri="{FF2B5EF4-FFF2-40B4-BE49-F238E27FC236}">
                <a16:creationId xmlns:a16="http://schemas.microsoft.com/office/drawing/2014/main" id="{66F59864-E848-4B87-B0E2-83E4C6B69A85}"/>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Freeform 5">
            <a:extLst>
              <a:ext uri="{FF2B5EF4-FFF2-40B4-BE49-F238E27FC236}">
                <a16:creationId xmlns:a16="http://schemas.microsoft.com/office/drawing/2014/main" id="{2CF7305E-6188-4793-A239-684BE7CC8C4A}"/>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11" name="直接连接符 10">
            <a:extLst>
              <a:ext uri="{FF2B5EF4-FFF2-40B4-BE49-F238E27FC236}">
                <a16:creationId xmlns:a16="http://schemas.microsoft.com/office/drawing/2014/main" id="{A53BC5D5-D463-44B0-B227-7D6FDE15506A}"/>
              </a:ext>
            </a:extLst>
          </p:cNvPr>
          <p:cNvCxnSpPr>
            <a:cxnSpLocks/>
          </p:cNvCxnSpPr>
          <p:nvPr/>
        </p:nvCxnSpPr>
        <p:spPr bwMode="auto">
          <a:xfrm flipH="1">
            <a:off x="4249179" y="1196752"/>
            <a:ext cx="35583" cy="5328592"/>
          </a:xfrm>
          <a:prstGeom prst="line">
            <a:avLst/>
          </a:prstGeom>
          <a:ln w="9525" cap="flat" cmpd="sng" algn="ctr">
            <a:solidFill>
              <a:schemeClr val="accent6"/>
            </a:solidFill>
            <a:prstDash val="dash"/>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sp>
        <p:nvSpPr>
          <p:cNvPr id="10" name="Rectangle 3">
            <a:extLst>
              <a:ext uri="{FF2B5EF4-FFF2-40B4-BE49-F238E27FC236}">
                <a16:creationId xmlns:a16="http://schemas.microsoft.com/office/drawing/2014/main" id="{7319CC21-0D02-4CAE-8537-22BA2C5B11E8}"/>
              </a:ext>
            </a:extLst>
          </p:cNvPr>
          <p:cNvSpPr txBox="1">
            <a:spLocks noChangeArrowheads="1"/>
          </p:cNvSpPr>
          <p:nvPr/>
        </p:nvSpPr>
        <p:spPr bwMode="auto">
          <a:xfrm>
            <a:off x="4394796" y="1095876"/>
            <a:ext cx="4104481" cy="2765172"/>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t>是否有通用的应用架构可以被使用？</a:t>
            </a:r>
            <a:endParaRPr lang="en-US" altLang="zh-CN" sz="2400"/>
          </a:p>
          <a:p>
            <a:r>
              <a:rPr lang="zh-CN" altLang="en-US" sz="2400"/>
              <a:t>这个系统是如何分布的？</a:t>
            </a:r>
            <a:endParaRPr lang="en-US" altLang="zh-CN" sz="2400"/>
          </a:p>
          <a:p>
            <a:r>
              <a:rPr lang="zh-CN" altLang="en-US" sz="2400"/>
              <a:t>这个系统的架构风格是如何的？</a:t>
            </a:r>
            <a:endParaRPr lang="en-US" altLang="zh-CN" sz="2400"/>
          </a:p>
          <a:p>
            <a:r>
              <a:rPr lang="zh-CN" altLang="en-US" sz="2400"/>
              <a:t>在构造系统结构中将采用什么样的方法？</a:t>
            </a:r>
            <a:endParaRPr lang="en-US" altLang="zh-CN" sz="2400"/>
          </a:p>
          <a:p>
            <a:r>
              <a:rPr lang="zh-CN" altLang="en-US" sz="2400"/>
              <a:t>如何将系统进行分解？</a:t>
            </a:r>
            <a:endParaRPr lang="en-US" altLang="zh-CN" sz="2400"/>
          </a:p>
          <a:p>
            <a:r>
              <a:rPr lang="zh-CN" altLang="en-US" sz="2400"/>
              <a:t>什么样的控制策略会被使用到？</a:t>
            </a:r>
            <a:endParaRPr lang="en-US" altLang="zh-CN" sz="2400"/>
          </a:p>
          <a:p>
            <a:r>
              <a:rPr lang="zh-CN" altLang="en-US" sz="2400"/>
              <a:t>这个架构的设计如何进行评价？</a:t>
            </a:r>
            <a:endParaRPr lang="en-US" altLang="zh-CN" sz="2400"/>
          </a:p>
          <a:p>
            <a:r>
              <a:rPr lang="zh-CN" altLang="en-US" sz="2400"/>
              <a:t>如何对架构的设计进行文档化？</a:t>
            </a:r>
            <a:endParaRPr lang="en-US" altLang="zh-CN" sz="2400" dirty="0"/>
          </a:p>
        </p:txBody>
      </p:sp>
      <p:pic>
        <p:nvPicPr>
          <p:cNvPr id="7" name="图片 6">
            <a:extLst>
              <a:ext uri="{FF2B5EF4-FFF2-40B4-BE49-F238E27FC236}">
                <a16:creationId xmlns:a16="http://schemas.microsoft.com/office/drawing/2014/main" id="{02BD20D8-F516-4C0C-916B-E5A74753B1B3}"/>
              </a:ext>
            </a:extLst>
          </p:cNvPr>
          <p:cNvPicPr>
            <a:picLocks noChangeAspect="1"/>
          </p:cNvPicPr>
          <p:nvPr/>
        </p:nvPicPr>
        <p:blipFill>
          <a:blip r:embed="rId2"/>
          <a:stretch>
            <a:fillRect/>
          </a:stretch>
        </p:blipFill>
        <p:spPr>
          <a:xfrm>
            <a:off x="8161139" y="82253"/>
            <a:ext cx="676275" cy="990600"/>
          </a:xfrm>
          <a:prstGeom prst="rect">
            <a:avLst/>
          </a:prstGeom>
        </p:spPr>
      </p:pic>
      <p:sp>
        <p:nvSpPr>
          <p:cNvPr id="13" name="矩形 12">
            <a:extLst>
              <a:ext uri="{FF2B5EF4-FFF2-40B4-BE49-F238E27FC236}">
                <a16:creationId xmlns:a16="http://schemas.microsoft.com/office/drawing/2014/main" id="{ADE22253-3360-42C6-80AC-587F71663626}"/>
              </a:ext>
            </a:extLst>
          </p:cNvPr>
          <p:cNvSpPr/>
          <p:nvPr/>
        </p:nvSpPr>
        <p:spPr>
          <a:xfrm>
            <a:off x="7909679" y="92866"/>
            <a:ext cx="252959" cy="840230"/>
          </a:xfrm>
          <a:prstGeom prst="rect">
            <a:avLst/>
          </a:prstGeom>
        </p:spPr>
        <p:txBody>
          <a:bodyPr wrap="square">
            <a:spAutoFit/>
          </a:bodyPr>
          <a:lstStyle/>
          <a:p>
            <a:pPr lvl="2">
              <a:lnSpc>
                <a:spcPct val="90000"/>
              </a:lnSpc>
            </a:pPr>
            <a:r>
              <a:rPr lang="zh-CN" altLang="en-US" dirty="0"/>
              <a:t>决策派</a:t>
            </a:r>
          </a:p>
        </p:txBody>
      </p:sp>
      <p:sp>
        <p:nvSpPr>
          <p:cNvPr id="14" name="Rectangle 3">
            <a:extLst>
              <a:ext uri="{FF2B5EF4-FFF2-40B4-BE49-F238E27FC236}">
                <a16:creationId xmlns:a16="http://schemas.microsoft.com/office/drawing/2014/main" id="{6B313CDC-E364-47D1-970D-7FF42593D320}"/>
              </a:ext>
            </a:extLst>
          </p:cNvPr>
          <p:cNvSpPr txBox="1">
            <a:spLocks noChangeArrowheads="1"/>
          </p:cNvSpPr>
          <p:nvPr/>
        </p:nvSpPr>
        <p:spPr>
          <a:xfrm>
            <a:off x="175221" y="1177135"/>
            <a:ext cx="3816003" cy="3393284"/>
          </a:xfrm>
          <a:prstGeom prst="rect">
            <a:avLst/>
          </a:prstGeom>
        </p:spPr>
        <p:txBody>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t>Booch</a:t>
            </a:r>
            <a:r>
              <a:rPr lang="zh-CN" altLang="en-US" dirty="0"/>
              <a:t>、</a:t>
            </a:r>
            <a:r>
              <a:rPr lang="en-US" altLang="zh-CN" dirty="0"/>
              <a:t>Rumbaugh</a:t>
            </a:r>
            <a:r>
              <a:rPr lang="zh-CN" altLang="en-US" dirty="0"/>
              <a:t>和</a:t>
            </a:r>
            <a:r>
              <a:rPr lang="en-US" altLang="zh-CN" dirty="0"/>
              <a:t>Jacobson</a:t>
            </a:r>
            <a:r>
              <a:rPr lang="zh-CN" altLang="en-US" dirty="0"/>
              <a:t>的定义</a:t>
            </a:r>
          </a:p>
          <a:p>
            <a:pPr lvl="1"/>
            <a:r>
              <a:rPr lang="zh-CN" altLang="en-US" dirty="0"/>
              <a:t>架构是一系列</a:t>
            </a:r>
            <a:r>
              <a:rPr lang="zh-CN" altLang="en-US" sz="2800" dirty="0">
                <a:solidFill>
                  <a:srgbClr val="FF0000"/>
                </a:solidFill>
              </a:rPr>
              <a:t>重要决策</a:t>
            </a:r>
            <a:r>
              <a:rPr lang="zh-CN" altLang="en-US" dirty="0"/>
              <a:t>的集合</a:t>
            </a:r>
            <a:r>
              <a:rPr lang="en-US" altLang="zh-CN" dirty="0"/>
              <a:t>.</a:t>
            </a:r>
          </a:p>
          <a:p>
            <a:pPr lvl="1"/>
            <a:r>
              <a:rPr lang="zh-CN" altLang="en-US" dirty="0"/>
              <a:t>这些决策与以下内容有关：软件的组织，构成系统的结构元素及其接口的选择，这些元素在相互协作中明确表现出的行为，这些结构元素和行为元素进一步组合所构成的更大规模的子系统，以及指导这一组织</a:t>
            </a:r>
            <a:r>
              <a:rPr lang="en-US" altLang="zh-CN" dirty="0"/>
              <a:t>——</a:t>
            </a:r>
            <a:r>
              <a:rPr lang="zh-CN" altLang="en-US" dirty="0"/>
              <a:t>包括这些元素及其接口、它们的协作和它们的组合</a:t>
            </a:r>
            <a:r>
              <a:rPr lang="en-US" altLang="zh-CN" dirty="0"/>
              <a:t>——</a:t>
            </a:r>
            <a:r>
              <a:rPr lang="zh-CN" altLang="en-US" dirty="0"/>
              <a:t>架构风格。</a:t>
            </a:r>
          </a:p>
          <a:p>
            <a:pPr lvl="1"/>
            <a:endParaRPr lang="zh-CN" altLang="en-US" dirty="0"/>
          </a:p>
        </p:txBody>
      </p:sp>
    </p:spTree>
    <p:extLst>
      <p:ext uri="{BB962C8B-B14F-4D97-AF65-F5344CB8AC3E}">
        <p14:creationId xmlns:p14="http://schemas.microsoft.com/office/powerpoint/2010/main" val="212650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2"/>
                                        </p:tgtEl>
                                        <p:attrNameLst>
                                          <p:attrName>ppt_y</p:attrName>
                                        </p:attrNameLst>
                                      </p:cBhvr>
                                      <p:tavLst>
                                        <p:tav tm="0">
                                          <p:val>
                                            <p:strVal val="#ppt_y"/>
                                          </p:val>
                                        </p:tav>
                                        <p:tav tm="100000">
                                          <p:val>
                                            <p:strVal val="#ppt_y"/>
                                          </p:val>
                                        </p:tav>
                                      </p:tavLst>
                                    </p:anim>
                                    <p:anim calcmode="lin" valueType="num">
                                      <p:cBhvr>
                                        <p:cTn id="18"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4E031839-0487-42B4-8BF1-DBD9686F3B7D}"/>
              </a:ext>
            </a:extLst>
          </p:cNvPr>
          <p:cNvSpPr>
            <a:spLocks noGrp="1"/>
          </p:cNvSpPr>
          <p:nvPr>
            <p:ph type="title"/>
          </p:nvPr>
        </p:nvSpPr>
        <p:spPr>
          <a:xfrm>
            <a:off x="396082" y="0"/>
            <a:ext cx="8229600" cy="548678"/>
          </a:xfrm>
        </p:spPr>
        <p:txBody>
          <a:bodyPr/>
          <a:lstStyle/>
          <a:p>
            <a:pPr eaLnBrk="1" hangingPunct="1"/>
            <a:r>
              <a:rPr lang="zh-CN" altLang="en-US" dirty="0"/>
              <a:t> 建模的规范</a:t>
            </a:r>
            <a:endParaRPr lang="en-US" altLang="zh-CN" dirty="0"/>
          </a:p>
        </p:txBody>
      </p:sp>
      <p:sp>
        <p:nvSpPr>
          <p:cNvPr id="56323" name="Rectangle 3">
            <a:extLst>
              <a:ext uri="{FF2B5EF4-FFF2-40B4-BE49-F238E27FC236}">
                <a16:creationId xmlns:a16="http://schemas.microsoft.com/office/drawing/2014/main" id="{EBBABE70-B33F-424C-A5D2-E37F96DA40A8}"/>
              </a:ext>
            </a:extLst>
          </p:cNvPr>
          <p:cNvSpPr>
            <a:spLocks noGrp="1" noChangeArrowheads="1"/>
          </p:cNvSpPr>
          <p:nvPr>
            <p:ph type="body" idx="1"/>
          </p:nvPr>
        </p:nvSpPr>
        <p:spPr bwMode="auto">
          <a:xfrm>
            <a:off x="153730" y="772741"/>
            <a:ext cx="3657354" cy="2690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39725" indent="-339725" eaLnBrk="1" hangingPunct="1"/>
            <a:r>
              <a:rPr lang="zh-CN" altLang="en-US" dirty="0"/>
              <a:t>建模规范包括</a:t>
            </a:r>
            <a:endParaRPr lang="en-US" altLang="zh-CN" dirty="0"/>
          </a:p>
          <a:p>
            <a:pPr marL="798513" lvl="1" indent="-342900" eaLnBrk="1" hangingPunct="1"/>
            <a:r>
              <a:rPr lang="zh-CN" altLang="en-US" dirty="0"/>
              <a:t>将使用什么样的图，需要什么建模元素</a:t>
            </a:r>
            <a:endParaRPr lang="en-US" altLang="zh-CN" dirty="0"/>
          </a:p>
          <a:p>
            <a:pPr marL="798513" lvl="1" indent="-342900" eaLnBrk="1" hangingPunct="1"/>
            <a:r>
              <a:rPr lang="zh-CN" altLang="en-US" dirty="0"/>
              <a:t>命名规范</a:t>
            </a:r>
            <a:endParaRPr lang="en-US" altLang="zh-CN" dirty="0"/>
          </a:p>
          <a:p>
            <a:pPr marL="339725" indent="-339725" eaLnBrk="1" hangingPunct="1"/>
            <a:r>
              <a:rPr lang="zh-CN" altLang="en-US" dirty="0"/>
              <a:t>示例</a:t>
            </a:r>
            <a:endParaRPr lang="en-US" altLang="zh-CN" dirty="0"/>
          </a:p>
          <a:p>
            <a:pPr marL="798513" lvl="1" indent="-342900" eaLnBrk="1" hangingPunct="1"/>
            <a:r>
              <a:rPr lang="zh-CN" altLang="en-US" dirty="0"/>
              <a:t>什么样的模型元素不能被使用</a:t>
            </a:r>
            <a:endParaRPr lang="en-US" altLang="zh-CN" dirty="0"/>
          </a:p>
          <a:p>
            <a:pPr marL="798513" lvl="1" indent="-342900" eaLnBrk="1" hangingPunct="1"/>
            <a:r>
              <a:rPr lang="zh-CN" altLang="en-US" dirty="0"/>
              <a:t>什么样的建模图必须存在</a:t>
            </a:r>
            <a:endParaRPr lang="en-US" altLang="zh-CN" dirty="0"/>
          </a:p>
          <a:p>
            <a:pPr marL="798513" lvl="1" indent="-342900" eaLnBrk="1" hangingPunct="1"/>
            <a:r>
              <a:rPr lang="zh-CN" altLang="en-US" dirty="0"/>
              <a:t>模型的结构布局</a:t>
            </a:r>
            <a:endParaRPr lang="en-US" altLang="zh-CN" dirty="0"/>
          </a:p>
        </p:txBody>
      </p:sp>
      <p:cxnSp>
        <p:nvCxnSpPr>
          <p:cNvPr id="5" name="直接连接符 46">
            <a:extLst>
              <a:ext uri="{FF2B5EF4-FFF2-40B4-BE49-F238E27FC236}">
                <a16:creationId xmlns:a16="http://schemas.microsoft.com/office/drawing/2014/main" id="{05D31100-4E14-4153-BEC9-2A58A88F141E}"/>
              </a:ext>
            </a:extLst>
          </p:cNvPr>
          <p:cNvCxnSpPr>
            <a:cxnSpLocks noChangeShapeType="1"/>
          </p:cNvCxnSpPr>
          <p:nvPr/>
        </p:nvCxnSpPr>
        <p:spPr bwMode="auto">
          <a:xfrm flipH="1">
            <a:off x="679562" y="54868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a:extLst>
              <a:ext uri="{FF2B5EF4-FFF2-40B4-BE49-F238E27FC236}">
                <a16:creationId xmlns:a16="http://schemas.microsoft.com/office/drawing/2014/main" id="{BBC39506-F9BD-459B-A92A-B6761A051E31}"/>
              </a:ext>
            </a:extLst>
          </p:cNvPr>
          <p:cNvSpPr>
            <a:spLocks noChangeAspect="1"/>
          </p:cNvSpPr>
          <p:nvPr/>
        </p:nvSpPr>
        <p:spPr bwMode="auto">
          <a:xfrm>
            <a:off x="82662" y="15815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Rectangle 3">
            <a:extLst>
              <a:ext uri="{FF2B5EF4-FFF2-40B4-BE49-F238E27FC236}">
                <a16:creationId xmlns:a16="http://schemas.microsoft.com/office/drawing/2014/main" id="{0CACEE3D-F92F-4FDC-AA5D-51D3031672A4}"/>
              </a:ext>
            </a:extLst>
          </p:cNvPr>
          <p:cNvSpPr txBox="1">
            <a:spLocks noChangeArrowheads="1"/>
          </p:cNvSpPr>
          <p:nvPr/>
        </p:nvSpPr>
        <p:spPr bwMode="auto">
          <a:xfrm>
            <a:off x="3811083" y="753368"/>
            <a:ext cx="5010187"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9725" indent="-339725" eaLnBrk="1" hangingPunct="1"/>
            <a:r>
              <a:rPr lang="zh-CN" altLang="en-US" sz="3100" dirty="0"/>
              <a:t>用例视图</a:t>
            </a:r>
            <a:endParaRPr lang="en-US" altLang="zh-CN" sz="3100" dirty="0"/>
          </a:p>
          <a:p>
            <a:pPr marL="798513" lvl="1" indent="-342900" eaLnBrk="1" hangingPunct="1"/>
            <a:r>
              <a:rPr lang="zh-CN" altLang="en-US" sz="2500" dirty="0"/>
              <a:t>用例的命名规范是：简洁的动词短语，如</a:t>
            </a:r>
            <a:r>
              <a:rPr lang="en-US" altLang="zh-CN" sz="2500" dirty="0"/>
              <a:t> “Submit Grades”</a:t>
            </a:r>
          </a:p>
          <a:p>
            <a:pPr marL="339725" indent="-339725" eaLnBrk="1" hangingPunct="1"/>
            <a:r>
              <a:rPr lang="zh-CN" altLang="en-US" sz="3000" dirty="0"/>
              <a:t>逻辑视图</a:t>
            </a:r>
            <a:endParaRPr lang="en-US" altLang="zh-CN" sz="3000" dirty="0"/>
          </a:p>
          <a:p>
            <a:pPr marL="798513" lvl="1" indent="-342900" eaLnBrk="1" hangingPunct="1"/>
            <a:r>
              <a:rPr lang="zh-CN" altLang="en-US" sz="2500" dirty="0"/>
              <a:t>一个用例实现包应该包括：</a:t>
            </a:r>
            <a:endParaRPr lang="en-US" altLang="zh-CN" sz="2500" dirty="0"/>
          </a:p>
          <a:p>
            <a:pPr marL="1200150" lvl="2" indent="-287338" eaLnBrk="1" hangingPunct="1"/>
            <a:r>
              <a:rPr lang="zh-CN" altLang="en-US" sz="2100" dirty="0"/>
              <a:t>每个用例至少有一个用例实现</a:t>
            </a:r>
            <a:endParaRPr lang="en-US" altLang="zh-CN" sz="2100" dirty="0"/>
          </a:p>
          <a:p>
            <a:pPr marL="1200150" lvl="2" indent="-287338" eaLnBrk="1" hangingPunct="1"/>
            <a:r>
              <a:rPr lang="zh-CN" altLang="en-US" sz="2100" dirty="0"/>
              <a:t>在用例实现中需要一个</a:t>
            </a:r>
            <a:r>
              <a:rPr lang="en-US" altLang="zh-CN" sz="2100" dirty="0"/>
              <a:t>A “View Of Participating Classes” </a:t>
            </a:r>
            <a:r>
              <a:rPr lang="zh-CN" altLang="en-US" sz="2100" dirty="0"/>
              <a:t>图来现实用例实现所需要的类以及类之间的关系</a:t>
            </a:r>
            <a:endParaRPr lang="en-US" altLang="zh-CN" sz="2100" dirty="0"/>
          </a:p>
          <a:p>
            <a:pPr marL="798513" lvl="1" indent="-342900" eaLnBrk="1" hangingPunct="1"/>
            <a:r>
              <a:rPr lang="en-US" altLang="zh-CN" sz="2500" dirty="0"/>
              <a:t> </a:t>
            </a:r>
            <a:r>
              <a:rPr lang="zh-CN" altLang="en-US" sz="2500" dirty="0"/>
              <a:t>类的命名应该与问题域空间相关联的名词</a:t>
            </a:r>
            <a:endParaRPr lang="en-US" altLang="zh-CN" sz="2500" dirty="0"/>
          </a:p>
        </p:txBody>
      </p:sp>
    </p:spTree>
    <p:extLst>
      <p:ext uri="{BB962C8B-B14F-4D97-AF65-F5344CB8AC3E}">
        <p14:creationId xmlns:p14="http://schemas.microsoft.com/office/powerpoint/2010/main" val="164948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6323">
                                            <p:txEl>
                                              <p:pRg st="0" end="0"/>
                                            </p:txEl>
                                          </p:spTgt>
                                        </p:tgtEl>
                                        <p:attrNameLst>
                                          <p:attrName>style.visibility</p:attrName>
                                        </p:attrNameLst>
                                      </p:cBhvr>
                                      <p:to>
                                        <p:strVal val="visible"/>
                                      </p:to>
                                    </p:set>
                                    <p:anim calcmode="lin" valueType="num">
                                      <p:cBhvr additive="base">
                                        <p:cTn id="17" dur="500" fill="hold"/>
                                        <p:tgtEl>
                                          <p:spTgt spid="5632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6323">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6323">
                                            <p:txEl>
                                              <p:pRg st="1" end="1"/>
                                            </p:txEl>
                                          </p:spTgt>
                                        </p:tgtEl>
                                        <p:attrNameLst>
                                          <p:attrName>style.visibility</p:attrName>
                                        </p:attrNameLst>
                                      </p:cBhvr>
                                      <p:to>
                                        <p:strVal val="visible"/>
                                      </p:to>
                                    </p:set>
                                    <p:anim calcmode="lin" valueType="num">
                                      <p:cBhvr additive="base">
                                        <p:cTn id="21" dur="500" fill="hold"/>
                                        <p:tgtEl>
                                          <p:spTgt spid="5632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6323">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6323">
                                            <p:txEl>
                                              <p:pRg st="2" end="2"/>
                                            </p:txEl>
                                          </p:spTgt>
                                        </p:tgtEl>
                                        <p:attrNameLst>
                                          <p:attrName>style.visibility</p:attrName>
                                        </p:attrNameLst>
                                      </p:cBhvr>
                                      <p:to>
                                        <p:strVal val="visible"/>
                                      </p:to>
                                    </p:set>
                                    <p:anim calcmode="lin" valueType="num">
                                      <p:cBhvr additive="base">
                                        <p:cTn id="25" dur="500" fill="hold"/>
                                        <p:tgtEl>
                                          <p:spTgt spid="5632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63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6323">
                                            <p:txEl>
                                              <p:pRg st="3" end="3"/>
                                            </p:txEl>
                                          </p:spTgt>
                                        </p:tgtEl>
                                        <p:attrNameLst>
                                          <p:attrName>style.visibility</p:attrName>
                                        </p:attrNameLst>
                                      </p:cBhvr>
                                      <p:to>
                                        <p:strVal val="visible"/>
                                      </p:to>
                                    </p:set>
                                    <p:anim calcmode="lin" valueType="num">
                                      <p:cBhvr additive="base">
                                        <p:cTn id="31" dur="500" fill="hold"/>
                                        <p:tgtEl>
                                          <p:spTgt spid="5632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6323">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6323">
                                            <p:txEl>
                                              <p:pRg st="4" end="4"/>
                                            </p:txEl>
                                          </p:spTgt>
                                        </p:tgtEl>
                                        <p:attrNameLst>
                                          <p:attrName>style.visibility</p:attrName>
                                        </p:attrNameLst>
                                      </p:cBhvr>
                                      <p:to>
                                        <p:strVal val="visible"/>
                                      </p:to>
                                    </p:set>
                                    <p:anim calcmode="lin" valueType="num">
                                      <p:cBhvr additive="base">
                                        <p:cTn id="35" dur="500" fill="hold"/>
                                        <p:tgtEl>
                                          <p:spTgt spid="5632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6323">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6323">
                                            <p:txEl>
                                              <p:pRg st="5" end="5"/>
                                            </p:txEl>
                                          </p:spTgt>
                                        </p:tgtEl>
                                        <p:attrNameLst>
                                          <p:attrName>style.visibility</p:attrName>
                                        </p:attrNameLst>
                                      </p:cBhvr>
                                      <p:to>
                                        <p:strVal val="visible"/>
                                      </p:to>
                                    </p:set>
                                    <p:anim calcmode="lin" valueType="num">
                                      <p:cBhvr additive="base">
                                        <p:cTn id="39" dur="500" fill="hold"/>
                                        <p:tgtEl>
                                          <p:spTgt spid="5632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6323">
                                            <p:txEl>
                                              <p:pRg st="5" end="5"/>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6323">
                                            <p:txEl>
                                              <p:pRg st="6" end="6"/>
                                            </p:txEl>
                                          </p:spTgt>
                                        </p:tgtEl>
                                        <p:attrNameLst>
                                          <p:attrName>style.visibility</p:attrName>
                                        </p:attrNameLst>
                                      </p:cBhvr>
                                      <p:to>
                                        <p:strVal val="visible"/>
                                      </p:to>
                                    </p:set>
                                    <p:anim calcmode="lin" valueType="num">
                                      <p:cBhvr additive="base">
                                        <p:cTn id="43" dur="500" fill="hold"/>
                                        <p:tgtEl>
                                          <p:spTgt spid="5632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632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p:bldP spid="6" grpId="0" animBg="1"/>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Group 2">
            <a:extLst>
              <a:ext uri="{FF2B5EF4-FFF2-40B4-BE49-F238E27FC236}">
                <a16:creationId xmlns:a16="http://schemas.microsoft.com/office/drawing/2014/main" id="{5408D894-30DB-4D32-8C5B-63C92EC9984A}"/>
              </a:ext>
            </a:extLst>
          </p:cNvPr>
          <p:cNvGrpSpPr>
            <a:grpSpLocks/>
          </p:cNvGrpSpPr>
          <p:nvPr/>
        </p:nvGrpSpPr>
        <p:grpSpPr bwMode="auto">
          <a:xfrm>
            <a:off x="3867945" y="4130675"/>
            <a:ext cx="1731963" cy="1550988"/>
            <a:chOff x="170" y="1700"/>
            <a:chExt cx="1091" cy="977"/>
          </a:xfrm>
        </p:grpSpPr>
        <p:sp>
          <p:nvSpPr>
            <p:cNvPr id="60466" name="Text Box 3">
              <a:extLst>
                <a:ext uri="{FF2B5EF4-FFF2-40B4-BE49-F238E27FC236}">
                  <a16:creationId xmlns:a16="http://schemas.microsoft.com/office/drawing/2014/main" id="{76E8364E-FF0E-4C79-AFA4-7352865D4ECA}"/>
                </a:ext>
              </a:extLst>
            </p:cNvPr>
            <p:cNvSpPr txBox="1">
              <a:spLocks noChangeArrowheads="1"/>
            </p:cNvSpPr>
            <p:nvPr/>
          </p:nvSpPr>
          <p:spPr bwMode="auto">
            <a:xfrm>
              <a:off x="170" y="2386"/>
              <a:ext cx="109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b="1">
                  <a:latin typeface="Arial" panose="020B0604020202020204" pitchFamily="34" charset="0"/>
                  <a:ea typeface="宋体" panose="02010600030101010101" pitchFamily="2" charset="-122"/>
                </a:rPr>
                <a:t>架构设计师</a:t>
              </a:r>
              <a:endParaRPr lang="en-US" altLang="zh-CN" b="1">
                <a:latin typeface="Arial" panose="020B0604020202020204" pitchFamily="34" charset="0"/>
                <a:ea typeface="宋体" panose="02010600030101010101" pitchFamily="2" charset="-122"/>
              </a:endParaRPr>
            </a:p>
          </p:txBody>
        </p:sp>
        <p:grpSp>
          <p:nvGrpSpPr>
            <p:cNvPr id="60467" name="Group 4">
              <a:extLst>
                <a:ext uri="{FF2B5EF4-FFF2-40B4-BE49-F238E27FC236}">
                  <a16:creationId xmlns:a16="http://schemas.microsoft.com/office/drawing/2014/main" id="{6AE2E8C1-5DAF-43A2-900F-62DE433F938D}"/>
                </a:ext>
              </a:extLst>
            </p:cNvPr>
            <p:cNvGrpSpPr>
              <a:grpSpLocks/>
            </p:cNvGrpSpPr>
            <p:nvPr/>
          </p:nvGrpSpPr>
          <p:grpSpPr bwMode="auto">
            <a:xfrm>
              <a:off x="492" y="1700"/>
              <a:ext cx="446" cy="650"/>
              <a:chOff x="1098" y="1074"/>
              <a:chExt cx="222" cy="324"/>
            </a:xfrm>
          </p:grpSpPr>
          <p:sp>
            <p:nvSpPr>
              <p:cNvPr id="60468" name="Oval 5">
                <a:extLst>
                  <a:ext uri="{FF2B5EF4-FFF2-40B4-BE49-F238E27FC236}">
                    <a16:creationId xmlns:a16="http://schemas.microsoft.com/office/drawing/2014/main" id="{A3D5FFD6-7617-440F-AA0E-3EC733C63292}"/>
                  </a:ext>
                </a:extLst>
              </p:cNvPr>
              <p:cNvSpPr>
                <a:spLocks noChangeArrowheads="1"/>
              </p:cNvSpPr>
              <p:nvPr/>
            </p:nvSpPr>
            <p:spPr bwMode="auto">
              <a:xfrm>
                <a:off x="1176" y="1074"/>
                <a:ext cx="126" cy="126"/>
              </a:xfrm>
              <a:prstGeom prst="ellipse">
                <a:avLst/>
              </a:prstGeom>
              <a:solidFill>
                <a:srgbClr val="FFCC99"/>
              </a:solidFill>
              <a:ln w="12700">
                <a:solidFill>
                  <a:schemeClr val="bg2"/>
                </a:solidFill>
                <a:round/>
                <a:headEnd type="none" w="sm" len="sm"/>
                <a:tailEnd type="none" w="lg" len="lg"/>
              </a:ln>
              <a:effectLst/>
              <a:extLst>
                <a:ext uri="{AF507438-7753-43E0-B8FC-AC1667EBCBE1}">
                  <a14:hiddenEffects xmlns:a14="http://schemas.microsoft.com/office/drawing/2010/main">
                    <a:effectLst>
                      <a:outerShdw dist="28398" dir="1593903" algn="ctr" rotWithShape="0">
                        <a:srgbClr val="B2B2B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60469" name="AutoShape 6">
                <a:extLst>
                  <a:ext uri="{FF2B5EF4-FFF2-40B4-BE49-F238E27FC236}">
                    <a16:creationId xmlns:a16="http://schemas.microsoft.com/office/drawing/2014/main" id="{C306A72A-E7AE-491B-B8BB-83A7AD702F86}"/>
                  </a:ext>
                </a:extLst>
              </p:cNvPr>
              <p:cNvSpPr>
                <a:spLocks noChangeArrowheads="1"/>
              </p:cNvSpPr>
              <p:nvPr/>
            </p:nvSpPr>
            <p:spPr bwMode="auto">
              <a:xfrm>
                <a:off x="1098" y="1227"/>
                <a:ext cx="222" cy="171"/>
              </a:xfrm>
              <a:prstGeom prst="parallelogram">
                <a:avLst>
                  <a:gd name="adj" fmla="val 32456"/>
                </a:avLst>
              </a:prstGeom>
              <a:solidFill>
                <a:srgbClr val="FFCC99"/>
              </a:solidFill>
              <a:ln w="12700">
                <a:solidFill>
                  <a:schemeClr val="bg2"/>
                </a:solidFill>
                <a:miter lim="800000"/>
                <a:headEnd type="none" w="sm" len="sm"/>
                <a:tailEnd type="none" w="lg" len="lg"/>
              </a:ln>
              <a:effectLst/>
              <a:extLst>
                <a:ext uri="{AF507438-7753-43E0-B8FC-AC1667EBCBE1}">
                  <a14:hiddenEffects xmlns:a14="http://schemas.microsoft.com/office/drawing/2010/main">
                    <a:effectLst>
                      <a:outerShdw dist="28398" dir="1593903" algn="ctr" rotWithShape="0">
                        <a:srgbClr val="B2B2B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grpSp>
      </p:grpSp>
      <p:grpSp>
        <p:nvGrpSpPr>
          <p:cNvPr id="60419" name="Group 7">
            <a:extLst>
              <a:ext uri="{FF2B5EF4-FFF2-40B4-BE49-F238E27FC236}">
                <a16:creationId xmlns:a16="http://schemas.microsoft.com/office/drawing/2014/main" id="{E229277E-0958-409C-8D61-71D1F51E012D}"/>
              </a:ext>
            </a:extLst>
          </p:cNvPr>
          <p:cNvGrpSpPr>
            <a:grpSpLocks/>
          </p:cNvGrpSpPr>
          <p:nvPr/>
        </p:nvGrpSpPr>
        <p:grpSpPr bwMode="auto">
          <a:xfrm>
            <a:off x="792957" y="2149476"/>
            <a:ext cx="2032000" cy="1681163"/>
            <a:chOff x="3875" y="1776"/>
            <a:chExt cx="1280" cy="1059"/>
          </a:xfrm>
        </p:grpSpPr>
        <p:grpSp>
          <p:nvGrpSpPr>
            <p:cNvPr id="60446" name="Group 8">
              <a:extLst>
                <a:ext uri="{FF2B5EF4-FFF2-40B4-BE49-F238E27FC236}">
                  <a16:creationId xmlns:a16="http://schemas.microsoft.com/office/drawing/2014/main" id="{9A142318-8BF1-455B-A91F-DCA27E737EED}"/>
                </a:ext>
              </a:extLst>
            </p:cNvPr>
            <p:cNvGrpSpPr>
              <a:grpSpLocks/>
            </p:cNvGrpSpPr>
            <p:nvPr/>
          </p:nvGrpSpPr>
          <p:grpSpPr bwMode="auto">
            <a:xfrm>
              <a:off x="4297" y="1776"/>
              <a:ext cx="432" cy="720"/>
              <a:chOff x="1249" y="2496"/>
              <a:chExt cx="432" cy="720"/>
            </a:xfrm>
          </p:grpSpPr>
          <p:sp>
            <p:nvSpPr>
              <p:cNvPr id="60448" name="Rectangle 9">
                <a:extLst>
                  <a:ext uri="{FF2B5EF4-FFF2-40B4-BE49-F238E27FC236}">
                    <a16:creationId xmlns:a16="http://schemas.microsoft.com/office/drawing/2014/main" id="{3020B3B0-E83B-4945-BD75-F67D051FBEA0}"/>
                  </a:ext>
                </a:extLst>
              </p:cNvPr>
              <p:cNvSpPr>
                <a:spLocks noChangeArrowheads="1"/>
              </p:cNvSpPr>
              <p:nvPr/>
            </p:nvSpPr>
            <p:spPr bwMode="auto">
              <a:xfrm>
                <a:off x="1249" y="2496"/>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60449" name="Line 10">
                <a:extLst>
                  <a:ext uri="{FF2B5EF4-FFF2-40B4-BE49-F238E27FC236}">
                    <a16:creationId xmlns:a16="http://schemas.microsoft.com/office/drawing/2014/main" id="{36E44EA2-2840-4989-83D3-E86A27948A45}"/>
                  </a:ext>
                </a:extLst>
              </p:cNvPr>
              <p:cNvSpPr>
                <a:spLocks noChangeShapeType="1"/>
              </p:cNvSpPr>
              <p:nvPr/>
            </p:nvSpPr>
            <p:spPr bwMode="auto">
              <a:xfrm>
                <a:off x="1537" y="2496"/>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0" name="Line 11">
                <a:extLst>
                  <a:ext uri="{FF2B5EF4-FFF2-40B4-BE49-F238E27FC236}">
                    <a16:creationId xmlns:a16="http://schemas.microsoft.com/office/drawing/2014/main" id="{614EE0C4-480E-48D2-8581-FE9A38DC7E61}"/>
                  </a:ext>
                </a:extLst>
              </p:cNvPr>
              <p:cNvSpPr>
                <a:spLocks noChangeShapeType="1"/>
              </p:cNvSpPr>
              <p:nvPr/>
            </p:nvSpPr>
            <p:spPr bwMode="auto">
              <a:xfrm>
                <a:off x="1537" y="2496"/>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1" name="Line 12">
                <a:extLst>
                  <a:ext uri="{FF2B5EF4-FFF2-40B4-BE49-F238E27FC236}">
                    <a16:creationId xmlns:a16="http://schemas.microsoft.com/office/drawing/2014/main" id="{A4FEB70D-7665-4B46-B0E4-0BA2BB1D3106}"/>
                  </a:ext>
                </a:extLst>
              </p:cNvPr>
              <p:cNvSpPr>
                <a:spLocks noChangeShapeType="1"/>
              </p:cNvSpPr>
              <p:nvPr/>
            </p:nvSpPr>
            <p:spPr bwMode="auto">
              <a:xfrm flipH="1">
                <a:off x="1537" y="2640"/>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2" name="Line 13">
                <a:extLst>
                  <a:ext uri="{FF2B5EF4-FFF2-40B4-BE49-F238E27FC236}">
                    <a16:creationId xmlns:a16="http://schemas.microsoft.com/office/drawing/2014/main" id="{52585C5C-508E-4FD9-AC0D-BEA4F4C5FB14}"/>
                  </a:ext>
                </a:extLst>
              </p:cNvPr>
              <p:cNvSpPr>
                <a:spLocks noChangeShapeType="1"/>
              </p:cNvSpPr>
              <p:nvPr/>
            </p:nvSpPr>
            <p:spPr bwMode="auto">
              <a:xfrm>
                <a:off x="1297" y="273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3" name="Line 14">
                <a:extLst>
                  <a:ext uri="{FF2B5EF4-FFF2-40B4-BE49-F238E27FC236}">
                    <a16:creationId xmlns:a16="http://schemas.microsoft.com/office/drawing/2014/main" id="{3D613943-A3A1-4FA1-A501-40753181DE71}"/>
                  </a:ext>
                </a:extLst>
              </p:cNvPr>
              <p:cNvSpPr>
                <a:spLocks noChangeShapeType="1"/>
              </p:cNvSpPr>
              <p:nvPr/>
            </p:nvSpPr>
            <p:spPr bwMode="auto">
              <a:xfrm>
                <a:off x="1297" y="278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4" name="Line 15">
                <a:extLst>
                  <a:ext uri="{FF2B5EF4-FFF2-40B4-BE49-F238E27FC236}">
                    <a16:creationId xmlns:a16="http://schemas.microsoft.com/office/drawing/2014/main" id="{997D291F-0F85-444D-BFD8-36ACDA91FE1C}"/>
                  </a:ext>
                </a:extLst>
              </p:cNvPr>
              <p:cNvSpPr>
                <a:spLocks noChangeShapeType="1"/>
              </p:cNvSpPr>
              <p:nvPr/>
            </p:nvSpPr>
            <p:spPr bwMode="auto">
              <a:xfrm>
                <a:off x="1297" y="283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5" name="Line 16">
                <a:extLst>
                  <a:ext uri="{FF2B5EF4-FFF2-40B4-BE49-F238E27FC236}">
                    <a16:creationId xmlns:a16="http://schemas.microsoft.com/office/drawing/2014/main" id="{EDA755B5-9035-4A5D-BD7F-346EBEABE0A5}"/>
                  </a:ext>
                </a:extLst>
              </p:cNvPr>
              <p:cNvSpPr>
                <a:spLocks noChangeShapeType="1"/>
              </p:cNvSpPr>
              <p:nvPr/>
            </p:nvSpPr>
            <p:spPr bwMode="auto">
              <a:xfrm>
                <a:off x="1297" y="292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6" name="Line 17">
                <a:extLst>
                  <a:ext uri="{FF2B5EF4-FFF2-40B4-BE49-F238E27FC236}">
                    <a16:creationId xmlns:a16="http://schemas.microsoft.com/office/drawing/2014/main" id="{39FB5850-A117-4D21-9D5F-86DCF7EAA4CA}"/>
                  </a:ext>
                </a:extLst>
              </p:cNvPr>
              <p:cNvSpPr>
                <a:spLocks noChangeShapeType="1"/>
              </p:cNvSpPr>
              <p:nvPr/>
            </p:nvSpPr>
            <p:spPr bwMode="auto">
              <a:xfrm>
                <a:off x="1297" y="288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7" name="Line 18">
                <a:extLst>
                  <a:ext uri="{FF2B5EF4-FFF2-40B4-BE49-F238E27FC236}">
                    <a16:creationId xmlns:a16="http://schemas.microsoft.com/office/drawing/2014/main" id="{1C3DCE51-F7D6-49AB-8FF4-B7FE50B067CF}"/>
                  </a:ext>
                </a:extLst>
              </p:cNvPr>
              <p:cNvSpPr>
                <a:spLocks noChangeShapeType="1"/>
              </p:cNvSpPr>
              <p:nvPr/>
            </p:nvSpPr>
            <p:spPr bwMode="auto">
              <a:xfrm>
                <a:off x="1297" y="297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8" name="Line 19">
                <a:extLst>
                  <a:ext uri="{FF2B5EF4-FFF2-40B4-BE49-F238E27FC236}">
                    <a16:creationId xmlns:a16="http://schemas.microsoft.com/office/drawing/2014/main" id="{37BD6CF0-9C17-4B84-9AEA-D1618266724E}"/>
                  </a:ext>
                </a:extLst>
              </p:cNvPr>
              <p:cNvSpPr>
                <a:spLocks noChangeShapeType="1"/>
              </p:cNvSpPr>
              <p:nvPr/>
            </p:nvSpPr>
            <p:spPr bwMode="auto">
              <a:xfrm>
                <a:off x="1297" y="302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9" name="Line 20">
                <a:extLst>
                  <a:ext uri="{FF2B5EF4-FFF2-40B4-BE49-F238E27FC236}">
                    <a16:creationId xmlns:a16="http://schemas.microsoft.com/office/drawing/2014/main" id="{06E19FA5-F102-452D-9D29-2423199A4DCD}"/>
                  </a:ext>
                </a:extLst>
              </p:cNvPr>
              <p:cNvSpPr>
                <a:spLocks noChangeShapeType="1"/>
              </p:cNvSpPr>
              <p:nvPr/>
            </p:nvSpPr>
            <p:spPr bwMode="auto">
              <a:xfrm>
                <a:off x="1297" y="307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60" name="Line 21">
                <a:extLst>
                  <a:ext uri="{FF2B5EF4-FFF2-40B4-BE49-F238E27FC236}">
                    <a16:creationId xmlns:a16="http://schemas.microsoft.com/office/drawing/2014/main" id="{1BE55099-40F2-4471-8CD5-CCBC57DBB7B1}"/>
                  </a:ext>
                </a:extLst>
              </p:cNvPr>
              <p:cNvSpPr>
                <a:spLocks noChangeShapeType="1"/>
              </p:cNvSpPr>
              <p:nvPr/>
            </p:nvSpPr>
            <p:spPr bwMode="auto">
              <a:xfrm>
                <a:off x="1297" y="312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61" name="Line 22">
                <a:extLst>
                  <a:ext uri="{FF2B5EF4-FFF2-40B4-BE49-F238E27FC236}">
                    <a16:creationId xmlns:a16="http://schemas.microsoft.com/office/drawing/2014/main" id="{9C109CAA-904B-497B-B6CD-7BF360B282B9}"/>
                  </a:ext>
                </a:extLst>
              </p:cNvPr>
              <p:cNvSpPr>
                <a:spLocks noChangeShapeType="1"/>
              </p:cNvSpPr>
              <p:nvPr/>
            </p:nvSpPr>
            <p:spPr bwMode="auto">
              <a:xfrm>
                <a:off x="1297" y="316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62" name="Line 23">
                <a:extLst>
                  <a:ext uri="{FF2B5EF4-FFF2-40B4-BE49-F238E27FC236}">
                    <a16:creationId xmlns:a16="http://schemas.microsoft.com/office/drawing/2014/main" id="{1C1BCF2A-495B-4F88-AD34-4741164679E3}"/>
                  </a:ext>
                </a:extLst>
              </p:cNvPr>
              <p:cNvSpPr>
                <a:spLocks noChangeShapeType="1"/>
              </p:cNvSpPr>
              <p:nvPr/>
            </p:nvSpPr>
            <p:spPr bwMode="auto">
              <a:xfrm>
                <a:off x="1297" y="268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63" name="Line 24">
                <a:extLst>
                  <a:ext uri="{FF2B5EF4-FFF2-40B4-BE49-F238E27FC236}">
                    <a16:creationId xmlns:a16="http://schemas.microsoft.com/office/drawing/2014/main" id="{2DE2DBB9-02BF-43E5-9F85-E28F1EF02F64}"/>
                  </a:ext>
                </a:extLst>
              </p:cNvPr>
              <p:cNvSpPr>
                <a:spLocks noChangeShapeType="1"/>
              </p:cNvSpPr>
              <p:nvPr/>
            </p:nvSpPr>
            <p:spPr bwMode="auto">
              <a:xfrm>
                <a:off x="1297" y="2592"/>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64" name="Line 25">
                <a:extLst>
                  <a:ext uri="{FF2B5EF4-FFF2-40B4-BE49-F238E27FC236}">
                    <a16:creationId xmlns:a16="http://schemas.microsoft.com/office/drawing/2014/main" id="{74CF927F-D8B0-4B83-A97E-355AF00BA55C}"/>
                  </a:ext>
                </a:extLst>
              </p:cNvPr>
              <p:cNvSpPr>
                <a:spLocks noChangeShapeType="1"/>
              </p:cNvSpPr>
              <p:nvPr/>
            </p:nvSpPr>
            <p:spPr bwMode="auto">
              <a:xfrm>
                <a:off x="1297" y="2544"/>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65" name="Line 26">
                <a:extLst>
                  <a:ext uri="{FF2B5EF4-FFF2-40B4-BE49-F238E27FC236}">
                    <a16:creationId xmlns:a16="http://schemas.microsoft.com/office/drawing/2014/main" id="{1FF2168A-9533-4FD6-ACA6-7FC1596DA6EE}"/>
                  </a:ext>
                </a:extLst>
              </p:cNvPr>
              <p:cNvSpPr>
                <a:spLocks noChangeShapeType="1"/>
              </p:cNvSpPr>
              <p:nvPr/>
            </p:nvSpPr>
            <p:spPr bwMode="auto">
              <a:xfrm>
                <a:off x="1297" y="2640"/>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447" name="Text Box 27">
              <a:extLst>
                <a:ext uri="{FF2B5EF4-FFF2-40B4-BE49-F238E27FC236}">
                  <a16:creationId xmlns:a16="http://schemas.microsoft.com/office/drawing/2014/main" id="{7B3AF02F-7428-4F6D-AC9D-CA627AD81CEF}"/>
                </a:ext>
              </a:extLst>
            </p:cNvPr>
            <p:cNvSpPr txBox="1">
              <a:spLocks noChangeArrowheads="1"/>
            </p:cNvSpPr>
            <p:nvPr/>
          </p:nvSpPr>
          <p:spPr bwMode="auto">
            <a:xfrm>
              <a:off x="3875" y="2544"/>
              <a:ext cx="128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a:latin typeface="Arial" panose="020B0604020202020204" pitchFamily="34" charset="0"/>
                  <a:ea typeface="宋体" panose="02010600030101010101" pitchFamily="2" charset="-122"/>
                </a:rPr>
                <a:t>非功能性需求</a:t>
              </a:r>
              <a:endParaRPr lang="en-US" altLang="zh-CN">
                <a:latin typeface="Arial" panose="020B0604020202020204" pitchFamily="34" charset="0"/>
                <a:ea typeface="宋体" panose="02010600030101010101" pitchFamily="2" charset="-122"/>
              </a:endParaRPr>
            </a:p>
          </p:txBody>
        </p:sp>
      </p:grpSp>
      <p:grpSp>
        <p:nvGrpSpPr>
          <p:cNvPr id="60420" name="Group 28">
            <a:extLst>
              <a:ext uri="{FF2B5EF4-FFF2-40B4-BE49-F238E27FC236}">
                <a16:creationId xmlns:a16="http://schemas.microsoft.com/office/drawing/2014/main" id="{0FD8EAEB-9C14-4130-9B2E-7E582713E865}"/>
              </a:ext>
            </a:extLst>
          </p:cNvPr>
          <p:cNvGrpSpPr>
            <a:grpSpLocks/>
          </p:cNvGrpSpPr>
          <p:nvPr/>
        </p:nvGrpSpPr>
        <p:grpSpPr bwMode="auto">
          <a:xfrm>
            <a:off x="411958" y="3902075"/>
            <a:ext cx="2522537" cy="1639888"/>
            <a:chOff x="3464" y="2976"/>
            <a:chExt cx="1589" cy="1033"/>
          </a:xfrm>
        </p:grpSpPr>
        <p:grpSp>
          <p:nvGrpSpPr>
            <p:cNvPr id="60433" name="Group 29">
              <a:extLst>
                <a:ext uri="{FF2B5EF4-FFF2-40B4-BE49-F238E27FC236}">
                  <a16:creationId xmlns:a16="http://schemas.microsoft.com/office/drawing/2014/main" id="{914B4361-A43F-4C3B-9EE2-7D73CC089400}"/>
                </a:ext>
              </a:extLst>
            </p:cNvPr>
            <p:cNvGrpSpPr>
              <a:grpSpLocks/>
            </p:cNvGrpSpPr>
            <p:nvPr/>
          </p:nvGrpSpPr>
          <p:grpSpPr bwMode="auto">
            <a:xfrm>
              <a:off x="3464" y="2976"/>
              <a:ext cx="1589" cy="681"/>
              <a:chOff x="3464" y="2976"/>
              <a:chExt cx="1589" cy="681"/>
            </a:xfrm>
          </p:grpSpPr>
          <p:grpSp>
            <p:nvGrpSpPr>
              <p:cNvPr id="60435" name="Group 30">
                <a:extLst>
                  <a:ext uri="{FF2B5EF4-FFF2-40B4-BE49-F238E27FC236}">
                    <a16:creationId xmlns:a16="http://schemas.microsoft.com/office/drawing/2014/main" id="{ADCC62E7-490D-4615-9EA0-98F9DCD8D3D9}"/>
                  </a:ext>
                </a:extLst>
              </p:cNvPr>
              <p:cNvGrpSpPr>
                <a:grpSpLocks/>
              </p:cNvGrpSpPr>
              <p:nvPr/>
            </p:nvGrpSpPr>
            <p:grpSpPr bwMode="auto">
              <a:xfrm>
                <a:off x="3464" y="2976"/>
                <a:ext cx="320" cy="403"/>
                <a:chOff x="7654" y="3380"/>
                <a:chExt cx="554" cy="754"/>
              </a:xfrm>
            </p:grpSpPr>
            <p:sp>
              <p:nvSpPr>
                <p:cNvPr id="60442" name="Oval 31">
                  <a:extLst>
                    <a:ext uri="{FF2B5EF4-FFF2-40B4-BE49-F238E27FC236}">
                      <a16:creationId xmlns:a16="http://schemas.microsoft.com/office/drawing/2014/main" id="{59AD251A-3FDA-4982-A673-8641F0C084F5}"/>
                    </a:ext>
                  </a:extLst>
                </p:cNvPr>
                <p:cNvSpPr>
                  <a:spLocks noChangeArrowheads="1"/>
                </p:cNvSpPr>
                <p:nvPr/>
              </p:nvSpPr>
              <p:spPr bwMode="auto">
                <a:xfrm>
                  <a:off x="7805" y="3380"/>
                  <a:ext cx="253" cy="2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60443" name="Line 32">
                  <a:extLst>
                    <a:ext uri="{FF2B5EF4-FFF2-40B4-BE49-F238E27FC236}">
                      <a16:creationId xmlns:a16="http://schemas.microsoft.com/office/drawing/2014/main" id="{0C7174D4-F47B-462B-B24D-4F5ECC073406}"/>
                    </a:ext>
                  </a:extLst>
                </p:cNvPr>
                <p:cNvSpPr>
                  <a:spLocks noChangeShapeType="1"/>
                </p:cNvSpPr>
                <p:nvPr/>
              </p:nvSpPr>
              <p:spPr bwMode="auto">
                <a:xfrm>
                  <a:off x="7931" y="3630"/>
                  <a:ext cx="1" cy="2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4" name="Line 33">
                  <a:extLst>
                    <a:ext uri="{FF2B5EF4-FFF2-40B4-BE49-F238E27FC236}">
                      <a16:creationId xmlns:a16="http://schemas.microsoft.com/office/drawing/2014/main" id="{7F89105F-3F33-4D86-9877-055D9E99BCF1}"/>
                    </a:ext>
                  </a:extLst>
                </p:cNvPr>
                <p:cNvSpPr>
                  <a:spLocks noChangeShapeType="1"/>
                </p:cNvSpPr>
                <p:nvPr/>
              </p:nvSpPr>
              <p:spPr bwMode="auto">
                <a:xfrm>
                  <a:off x="7731" y="3695"/>
                  <a:ext cx="40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5" name="Freeform 34">
                  <a:extLst>
                    <a:ext uri="{FF2B5EF4-FFF2-40B4-BE49-F238E27FC236}">
                      <a16:creationId xmlns:a16="http://schemas.microsoft.com/office/drawing/2014/main" id="{A68EB986-2118-44D1-B66D-78F11B61B4C1}"/>
                    </a:ext>
                  </a:extLst>
                </p:cNvPr>
                <p:cNvSpPr>
                  <a:spLocks/>
                </p:cNvSpPr>
                <p:nvPr/>
              </p:nvSpPr>
              <p:spPr bwMode="auto">
                <a:xfrm>
                  <a:off x="7654" y="3862"/>
                  <a:ext cx="554" cy="272"/>
                </a:xfrm>
                <a:custGeom>
                  <a:avLst/>
                  <a:gdLst>
                    <a:gd name="T0" fmla="*/ 0 w 108"/>
                    <a:gd name="T1" fmla="*/ 2147483646 h 54"/>
                    <a:gd name="T2" fmla="*/ 2147483646 w 108"/>
                    <a:gd name="T3" fmla="*/ 0 h 54"/>
                    <a:gd name="T4" fmla="*/ 2147483646 w 108"/>
                    <a:gd name="T5" fmla="*/ 2147483646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0436" name="Oval 35">
                <a:extLst>
                  <a:ext uri="{FF2B5EF4-FFF2-40B4-BE49-F238E27FC236}">
                    <a16:creationId xmlns:a16="http://schemas.microsoft.com/office/drawing/2014/main" id="{A691A25F-D886-4E81-8B6C-5475539AD3DC}"/>
                  </a:ext>
                </a:extLst>
              </p:cNvPr>
              <p:cNvSpPr>
                <a:spLocks noChangeArrowheads="1"/>
              </p:cNvSpPr>
              <p:nvPr/>
            </p:nvSpPr>
            <p:spPr bwMode="auto">
              <a:xfrm>
                <a:off x="4198" y="3062"/>
                <a:ext cx="499" cy="230"/>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60437" name="Oval 36">
                <a:extLst>
                  <a:ext uri="{FF2B5EF4-FFF2-40B4-BE49-F238E27FC236}">
                    <a16:creationId xmlns:a16="http://schemas.microsoft.com/office/drawing/2014/main" id="{615E40E4-AF2A-45F2-8F01-6D19CD45879A}"/>
                  </a:ext>
                </a:extLst>
              </p:cNvPr>
              <p:cNvSpPr>
                <a:spLocks noChangeArrowheads="1"/>
              </p:cNvSpPr>
              <p:nvPr/>
            </p:nvSpPr>
            <p:spPr bwMode="auto">
              <a:xfrm>
                <a:off x="3885" y="3427"/>
                <a:ext cx="499" cy="230"/>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60438" name="Oval 37">
                <a:extLst>
                  <a:ext uri="{FF2B5EF4-FFF2-40B4-BE49-F238E27FC236}">
                    <a16:creationId xmlns:a16="http://schemas.microsoft.com/office/drawing/2014/main" id="{488A34CB-7814-40AF-8630-A4E8F4B7D73C}"/>
                  </a:ext>
                </a:extLst>
              </p:cNvPr>
              <p:cNvSpPr>
                <a:spLocks noChangeArrowheads="1"/>
              </p:cNvSpPr>
              <p:nvPr/>
            </p:nvSpPr>
            <p:spPr bwMode="auto">
              <a:xfrm>
                <a:off x="4554" y="3427"/>
                <a:ext cx="499" cy="230"/>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60439" name="Line 38">
                <a:extLst>
                  <a:ext uri="{FF2B5EF4-FFF2-40B4-BE49-F238E27FC236}">
                    <a16:creationId xmlns:a16="http://schemas.microsoft.com/office/drawing/2014/main" id="{E452CC31-1D4E-48AC-9009-9241B1D9162F}"/>
                  </a:ext>
                </a:extLst>
              </p:cNvPr>
              <p:cNvSpPr>
                <a:spLocks noChangeShapeType="1"/>
              </p:cNvSpPr>
              <p:nvPr/>
            </p:nvSpPr>
            <p:spPr bwMode="auto">
              <a:xfrm>
                <a:off x="3729" y="3177"/>
                <a:ext cx="469"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0" name="Line 39">
                <a:extLst>
                  <a:ext uri="{FF2B5EF4-FFF2-40B4-BE49-F238E27FC236}">
                    <a16:creationId xmlns:a16="http://schemas.microsoft.com/office/drawing/2014/main" id="{065DE096-6ED0-44C8-AE4A-0774FE2398B8}"/>
                  </a:ext>
                </a:extLst>
              </p:cNvPr>
              <p:cNvSpPr>
                <a:spLocks noChangeShapeType="1"/>
              </p:cNvSpPr>
              <p:nvPr/>
            </p:nvSpPr>
            <p:spPr bwMode="auto">
              <a:xfrm flipV="1">
                <a:off x="4240" y="3292"/>
                <a:ext cx="144" cy="135"/>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1" name="Line 40">
                <a:extLst>
                  <a:ext uri="{FF2B5EF4-FFF2-40B4-BE49-F238E27FC236}">
                    <a16:creationId xmlns:a16="http://schemas.microsoft.com/office/drawing/2014/main" id="{F89EBABE-ACA0-4F7D-A6C5-40FA6AD1E66C}"/>
                  </a:ext>
                </a:extLst>
              </p:cNvPr>
              <p:cNvSpPr>
                <a:spLocks noChangeShapeType="1"/>
              </p:cNvSpPr>
              <p:nvPr/>
            </p:nvSpPr>
            <p:spPr bwMode="auto">
              <a:xfrm flipH="1" flipV="1">
                <a:off x="4554" y="3292"/>
                <a:ext cx="143" cy="135"/>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434" name="Text Box 41">
              <a:extLst>
                <a:ext uri="{FF2B5EF4-FFF2-40B4-BE49-F238E27FC236}">
                  <a16:creationId xmlns:a16="http://schemas.microsoft.com/office/drawing/2014/main" id="{FB796473-1156-4B31-8169-7C72F5F1B938}"/>
                </a:ext>
              </a:extLst>
            </p:cNvPr>
            <p:cNvSpPr txBox="1">
              <a:spLocks noChangeArrowheads="1"/>
            </p:cNvSpPr>
            <p:nvPr/>
          </p:nvSpPr>
          <p:spPr bwMode="auto">
            <a:xfrm>
              <a:off x="3813" y="3718"/>
              <a:ext cx="8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a:latin typeface="Arial" panose="020B0604020202020204" pitchFamily="34" charset="0"/>
                  <a:ea typeface="宋体" panose="02010600030101010101" pitchFamily="2" charset="-122"/>
                </a:rPr>
                <a:t>用例模型</a:t>
              </a:r>
              <a:endParaRPr lang="en-US" altLang="zh-CN">
                <a:latin typeface="Arial" panose="020B0604020202020204" pitchFamily="34" charset="0"/>
                <a:ea typeface="宋体" panose="02010600030101010101" pitchFamily="2" charset="-122"/>
              </a:endParaRPr>
            </a:p>
          </p:txBody>
        </p:sp>
      </p:grpSp>
      <p:sp>
        <p:nvSpPr>
          <p:cNvPr id="60421" name="AutoShape 42">
            <a:extLst>
              <a:ext uri="{FF2B5EF4-FFF2-40B4-BE49-F238E27FC236}">
                <a16:creationId xmlns:a16="http://schemas.microsoft.com/office/drawing/2014/main" id="{3DCD8C9A-8BCA-4C94-BD5B-BB37144C32A0}"/>
              </a:ext>
            </a:extLst>
          </p:cNvPr>
          <p:cNvSpPr>
            <a:spLocks noChangeArrowheads="1"/>
          </p:cNvSpPr>
          <p:nvPr/>
        </p:nvSpPr>
        <p:spPr bwMode="auto">
          <a:xfrm>
            <a:off x="2621757" y="2454275"/>
            <a:ext cx="838200" cy="762000"/>
          </a:xfrm>
          <a:prstGeom prst="rightArrow">
            <a:avLst>
              <a:gd name="adj1" fmla="val 50000"/>
              <a:gd name="adj2" fmla="val 27500"/>
            </a:avLst>
          </a:prstGeom>
          <a:solidFill>
            <a:srgbClr val="FF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60422" name="AutoShape 43">
            <a:extLst>
              <a:ext uri="{FF2B5EF4-FFF2-40B4-BE49-F238E27FC236}">
                <a16:creationId xmlns:a16="http://schemas.microsoft.com/office/drawing/2014/main" id="{7A4E0596-1047-47FD-A15B-BE34BAB26D2F}"/>
              </a:ext>
            </a:extLst>
          </p:cNvPr>
          <p:cNvSpPr>
            <a:spLocks noChangeArrowheads="1"/>
          </p:cNvSpPr>
          <p:nvPr/>
        </p:nvSpPr>
        <p:spPr bwMode="auto">
          <a:xfrm flipH="1">
            <a:off x="5974557" y="2454275"/>
            <a:ext cx="838200" cy="762000"/>
          </a:xfrm>
          <a:prstGeom prst="rightArrow">
            <a:avLst>
              <a:gd name="adj1" fmla="val 50000"/>
              <a:gd name="adj2" fmla="val 27500"/>
            </a:avLst>
          </a:prstGeom>
          <a:solidFill>
            <a:srgbClr val="FF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60423" name="AutoShape 44">
            <a:extLst>
              <a:ext uri="{FF2B5EF4-FFF2-40B4-BE49-F238E27FC236}">
                <a16:creationId xmlns:a16="http://schemas.microsoft.com/office/drawing/2014/main" id="{B61A29A1-6926-4FF0-8E08-E5A1074B26A6}"/>
              </a:ext>
            </a:extLst>
          </p:cNvPr>
          <p:cNvSpPr>
            <a:spLocks noChangeArrowheads="1"/>
          </p:cNvSpPr>
          <p:nvPr/>
        </p:nvSpPr>
        <p:spPr bwMode="auto">
          <a:xfrm rot="5400000" flipH="1">
            <a:off x="4412457" y="3101975"/>
            <a:ext cx="838200" cy="762000"/>
          </a:xfrm>
          <a:prstGeom prst="rightArrow">
            <a:avLst>
              <a:gd name="adj1" fmla="val 50000"/>
              <a:gd name="adj2" fmla="val 27500"/>
            </a:avLst>
          </a:prstGeom>
          <a:solidFill>
            <a:srgbClr val="FF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60424" name="Text Box 45">
            <a:extLst>
              <a:ext uri="{FF2B5EF4-FFF2-40B4-BE49-F238E27FC236}">
                <a16:creationId xmlns:a16="http://schemas.microsoft.com/office/drawing/2014/main" id="{5CBB1153-DEF6-48F6-BC2E-5EE1D8D786F7}"/>
              </a:ext>
            </a:extLst>
          </p:cNvPr>
          <p:cNvSpPr txBox="1">
            <a:spLocks noChangeArrowheads="1"/>
          </p:cNvSpPr>
          <p:nvPr/>
        </p:nvSpPr>
        <p:spPr bwMode="auto">
          <a:xfrm>
            <a:off x="3459957" y="2454275"/>
            <a:ext cx="27432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zh-CN" altLang="en-US" b="1" dirty="0">
                <a:latin typeface="Arial" panose="020B0604020202020204" pitchFamily="34" charset="0"/>
                <a:ea typeface="宋体" panose="02010600030101010101" pitchFamily="2" charset="-122"/>
              </a:rPr>
              <a:t>机制</a:t>
            </a:r>
            <a:endParaRPr lang="en-US" altLang="zh-CN" b="1" dirty="0">
              <a:latin typeface="Arial" panose="020B0604020202020204" pitchFamily="34" charset="0"/>
              <a:ea typeface="宋体" panose="02010600030101010101" pitchFamily="2" charset="-122"/>
            </a:endParaRPr>
          </a:p>
        </p:txBody>
      </p:sp>
      <p:sp>
        <p:nvSpPr>
          <p:cNvPr id="60425" name="Text Box 46">
            <a:extLst>
              <a:ext uri="{FF2B5EF4-FFF2-40B4-BE49-F238E27FC236}">
                <a16:creationId xmlns:a16="http://schemas.microsoft.com/office/drawing/2014/main" id="{7FB28C20-FFB4-4AC6-BA5B-284F6F5098D4}"/>
              </a:ext>
            </a:extLst>
          </p:cNvPr>
          <p:cNvSpPr txBox="1">
            <a:spLocks noChangeArrowheads="1"/>
          </p:cNvSpPr>
          <p:nvPr/>
        </p:nvSpPr>
        <p:spPr bwMode="auto">
          <a:xfrm>
            <a:off x="6934994" y="2743201"/>
            <a:ext cx="2209800" cy="232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b="1">
                <a:latin typeface="Arial" panose="020B0604020202020204" pitchFamily="34" charset="0"/>
                <a:ea typeface="宋体" panose="02010600030101010101" pitchFamily="2" charset="-122"/>
              </a:rPr>
              <a:t>COTS Products</a:t>
            </a:r>
            <a:br>
              <a:rPr lang="en-US" altLang="zh-CN" b="1">
                <a:latin typeface="Arial" panose="020B0604020202020204" pitchFamily="34" charset="0"/>
                <a:ea typeface="宋体" panose="02010600030101010101" pitchFamily="2" charset="-122"/>
              </a:rPr>
            </a:br>
            <a:r>
              <a:rPr lang="en-US" altLang="zh-CN" b="1">
                <a:latin typeface="Arial" panose="020B0604020202020204" pitchFamily="34" charset="0"/>
                <a:ea typeface="宋体" panose="02010600030101010101" pitchFamily="2" charset="-122"/>
              </a:rPr>
              <a:t>Databases</a:t>
            </a:r>
            <a:br>
              <a:rPr lang="en-US" altLang="zh-CN" b="1">
                <a:latin typeface="Arial" panose="020B0604020202020204" pitchFamily="34" charset="0"/>
                <a:ea typeface="宋体" panose="02010600030101010101" pitchFamily="2" charset="-122"/>
              </a:rPr>
            </a:br>
            <a:r>
              <a:rPr lang="en-US" altLang="zh-CN" b="1">
                <a:latin typeface="Arial" panose="020B0604020202020204" pitchFamily="34" charset="0"/>
                <a:ea typeface="宋体" panose="02010600030101010101" pitchFamily="2" charset="-122"/>
              </a:rPr>
              <a:t>IPC Technology</a:t>
            </a:r>
            <a:br>
              <a:rPr lang="en-US" altLang="zh-CN" b="1">
                <a:latin typeface="Arial" panose="020B0604020202020204" pitchFamily="34" charset="0"/>
                <a:ea typeface="宋体" panose="02010600030101010101" pitchFamily="2" charset="-122"/>
              </a:rPr>
            </a:br>
            <a:r>
              <a:rPr lang="en-US" altLang="zh-CN" b="1">
                <a:latin typeface="Arial" panose="020B0604020202020204" pitchFamily="34" charset="0"/>
                <a:ea typeface="宋体" panose="02010600030101010101" pitchFamily="2" charset="-122"/>
              </a:rPr>
              <a:t>etc.</a:t>
            </a:r>
          </a:p>
        </p:txBody>
      </p:sp>
      <p:sp>
        <p:nvSpPr>
          <p:cNvPr id="60426" name="Text Box 47">
            <a:extLst>
              <a:ext uri="{FF2B5EF4-FFF2-40B4-BE49-F238E27FC236}">
                <a16:creationId xmlns:a16="http://schemas.microsoft.com/office/drawing/2014/main" id="{95AFC103-C59A-461B-924A-DB45B0326361}"/>
              </a:ext>
            </a:extLst>
          </p:cNvPr>
          <p:cNvSpPr txBox="1">
            <a:spLocks noChangeArrowheads="1"/>
          </p:cNvSpPr>
          <p:nvPr/>
        </p:nvSpPr>
        <p:spPr bwMode="auto">
          <a:xfrm>
            <a:off x="2012157" y="2073275"/>
            <a:ext cx="2133600"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1500">
                <a:solidFill>
                  <a:schemeClr val="accent2"/>
                </a:solidFill>
                <a:latin typeface="Times New Roman" panose="02020603050405020304" pitchFamily="18" charset="0"/>
                <a:ea typeface="宋体" panose="02010600030101010101" pitchFamily="2" charset="-122"/>
              </a:rPr>
              <a:t>“realized by client classes using”</a:t>
            </a:r>
          </a:p>
        </p:txBody>
      </p:sp>
      <p:sp>
        <p:nvSpPr>
          <p:cNvPr id="60427" name="Text Box 48">
            <a:extLst>
              <a:ext uri="{FF2B5EF4-FFF2-40B4-BE49-F238E27FC236}">
                <a16:creationId xmlns:a16="http://schemas.microsoft.com/office/drawing/2014/main" id="{E2105368-BAAF-4B9A-8368-1E6E34E1CCE8}"/>
              </a:ext>
            </a:extLst>
          </p:cNvPr>
          <p:cNvSpPr txBox="1">
            <a:spLocks noChangeArrowheads="1"/>
          </p:cNvSpPr>
          <p:nvPr/>
        </p:nvSpPr>
        <p:spPr bwMode="auto">
          <a:xfrm>
            <a:off x="4607720" y="3856038"/>
            <a:ext cx="2663825" cy="478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b="1" dirty="0">
                <a:solidFill>
                  <a:schemeClr val="accent2"/>
                </a:solidFill>
                <a:latin typeface="Times New Roman" panose="02020603050405020304" pitchFamily="18" charset="0"/>
                <a:ea typeface="宋体" panose="02010600030101010101" pitchFamily="2" charset="-122"/>
              </a:rPr>
              <a:t>“responsible for”</a:t>
            </a:r>
          </a:p>
        </p:txBody>
      </p:sp>
      <p:sp>
        <p:nvSpPr>
          <p:cNvPr id="60428" name="Text Box 49">
            <a:extLst>
              <a:ext uri="{FF2B5EF4-FFF2-40B4-BE49-F238E27FC236}">
                <a16:creationId xmlns:a16="http://schemas.microsoft.com/office/drawing/2014/main" id="{8D0CA24C-71D9-457B-8075-9769B1D6F883}"/>
              </a:ext>
            </a:extLst>
          </p:cNvPr>
          <p:cNvSpPr txBox="1">
            <a:spLocks noChangeArrowheads="1"/>
          </p:cNvSpPr>
          <p:nvPr/>
        </p:nvSpPr>
        <p:spPr bwMode="auto">
          <a:xfrm>
            <a:off x="5364957" y="2149475"/>
            <a:ext cx="2843212" cy="478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a:solidFill>
                  <a:schemeClr val="accent2"/>
                </a:solidFill>
                <a:latin typeface="Times New Roman" panose="02020603050405020304" pitchFamily="18" charset="0"/>
                <a:ea typeface="宋体" panose="02010600030101010101" pitchFamily="2" charset="-122"/>
              </a:rPr>
              <a:t>“constrained by”</a:t>
            </a:r>
          </a:p>
        </p:txBody>
      </p:sp>
      <p:sp>
        <p:nvSpPr>
          <p:cNvPr id="60429" name="Text Box 50">
            <a:extLst>
              <a:ext uri="{FF2B5EF4-FFF2-40B4-BE49-F238E27FC236}">
                <a16:creationId xmlns:a16="http://schemas.microsoft.com/office/drawing/2014/main" id="{4E8611D4-9F35-4CA9-BD33-FD35269E3F0E}"/>
              </a:ext>
            </a:extLst>
          </p:cNvPr>
          <p:cNvSpPr txBox="1">
            <a:spLocks noChangeArrowheads="1"/>
          </p:cNvSpPr>
          <p:nvPr/>
        </p:nvSpPr>
        <p:spPr bwMode="auto">
          <a:xfrm>
            <a:off x="686594" y="1066800"/>
            <a:ext cx="274320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zh-CN" altLang="en-US" sz="2800" b="1">
                <a:solidFill>
                  <a:schemeClr val="tx2"/>
                </a:solidFill>
                <a:latin typeface="Arial" panose="020B0604020202020204" pitchFamily="34" charset="0"/>
                <a:ea typeface="宋体" panose="02010600030101010101" pitchFamily="2" charset="-122"/>
              </a:rPr>
              <a:t>所需要的功能</a:t>
            </a:r>
            <a:endParaRPr lang="en-US" altLang="zh-CN" sz="2800" b="1">
              <a:solidFill>
                <a:schemeClr val="tx2"/>
              </a:solidFill>
              <a:latin typeface="Arial" panose="020B0604020202020204" pitchFamily="34" charset="0"/>
              <a:ea typeface="宋体" panose="02010600030101010101" pitchFamily="2" charset="-122"/>
            </a:endParaRPr>
          </a:p>
        </p:txBody>
      </p:sp>
      <p:sp>
        <p:nvSpPr>
          <p:cNvPr id="60430" name="Text Box 51">
            <a:extLst>
              <a:ext uri="{FF2B5EF4-FFF2-40B4-BE49-F238E27FC236}">
                <a16:creationId xmlns:a16="http://schemas.microsoft.com/office/drawing/2014/main" id="{C59753F0-0911-4360-B723-B4C05E73810E}"/>
              </a:ext>
            </a:extLst>
          </p:cNvPr>
          <p:cNvSpPr txBox="1">
            <a:spLocks noChangeArrowheads="1"/>
          </p:cNvSpPr>
          <p:nvPr/>
        </p:nvSpPr>
        <p:spPr bwMode="auto">
          <a:xfrm>
            <a:off x="5652294" y="1268413"/>
            <a:ext cx="297180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zh-CN" altLang="en-US" sz="2800" b="1">
                <a:solidFill>
                  <a:schemeClr val="tx2"/>
                </a:solidFill>
                <a:latin typeface="Arial" panose="020B0604020202020204" pitchFamily="34" charset="0"/>
                <a:ea typeface="宋体" panose="02010600030101010101" pitchFamily="2" charset="-122"/>
              </a:rPr>
              <a:t>实现环境</a:t>
            </a:r>
            <a:endParaRPr lang="en-US" altLang="zh-CN" sz="2800" b="1">
              <a:solidFill>
                <a:schemeClr val="tx2"/>
              </a:solidFill>
              <a:latin typeface="Arial" panose="020B0604020202020204" pitchFamily="34" charset="0"/>
              <a:ea typeface="宋体" panose="02010600030101010101" pitchFamily="2" charset="-122"/>
            </a:endParaRPr>
          </a:p>
        </p:txBody>
      </p:sp>
      <p:sp>
        <p:nvSpPr>
          <p:cNvPr id="60431" name="Rectangle 52">
            <a:extLst>
              <a:ext uri="{FF2B5EF4-FFF2-40B4-BE49-F238E27FC236}">
                <a16:creationId xmlns:a16="http://schemas.microsoft.com/office/drawing/2014/main" id="{C967E5CA-3B6C-429F-9CE6-D3D411FD2B0D}"/>
              </a:ext>
            </a:extLst>
          </p:cNvPr>
          <p:cNvSpPr>
            <a:spLocks noGrp="1"/>
          </p:cNvSpPr>
          <p:nvPr>
            <p:ph type="title"/>
          </p:nvPr>
        </p:nvSpPr>
        <p:spPr>
          <a:xfrm>
            <a:off x="550420" y="-89182"/>
            <a:ext cx="9144000" cy="735013"/>
          </a:xfrm>
        </p:spPr>
        <p:txBody>
          <a:bodyPr/>
          <a:lstStyle/>
          <a:p>
            <a:pPr eaLnBrk="1" hangingPunct="1"/>
            <a:r>
              <a:rPr lang="zh-CN" altLang="en-US" sz="2800" dirty="0"/>
              <a:t>架构的机制问题</a:t>
            </a:r>
            <a:r>
              <a:rPr lang="en-US" altLang="zh-CN" sz="2800" dirty="0"/>
              <a:t>: </a:t>
            </a:r>
            <a:r>
              <a:rPr lang="zh-CN" altLang="en-US" sz="2800" dirty="0"/>
              <a:t>它们是什么</a:t>
            </a:r>
            <a:r>
              <a:rPr lang="en-US" altLang="zh-CN" sz="2800" dirty="0"/>
              <a:t>?</a:t>
            </a:r>
            <a:endParaRPr lang="en-US" altLang="ko-KR" sz="2800" dirty="0">
              <a:ea typeface="Gulim" panose="020B0600000101010101" pitchFamily="34" charset="-127"/>
            </a:endParaRPr>
          </a:p>
        </p:txBody>
      </p:sp>
      <p:sp>
        <p:nvSpPr>
          <p:cNvPr id="60432" name="Text Box 53">
            <a:extLst>
              <a:ext uri="{FF2B5EF4-FFF2-40B4-BE49-F238E27FC236}">
                <a16:creationId xmlns:a16="http://schemas.microsoft.com/office/drawing/2014/main" id="{FE458975-99AB-4A29-BDDA-6E67C9776046}"/>
              </a:ext>
            </a:extLst>
          </p:cNvPr>
          <p:cNvSpPr txBox="1">
            <a:spLocks noChangeArrowheads="1"/>
          </p:cNvSpPr>
          <p:nvPr/>
        </p:nvSpPr>
        <p:spPr bwMode="auto">
          <a:xfrm>
            <a:off x="653258" y="6032885"/>
            <a:ext cx="79089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2000" dirty="0">
                <a:solidFill>
                  <a:schemeClr val="hlink"/>
                </a:solidFill>
                <a:latin typeface="Arial" panose="020B0604020202020204" pitchFamily="34" charset="0"/>
                <a:ea typeface="宋体" panose="02010600030101010101" pitchFamily="2" charset="-122"/>
              </a:rPr>
              <a:t>架构机制指的是在系统实现过程中频繁遇到的通用性问题的解决方案</a:t>
            </a:r>
            <a:endParaRPr lang="en-US" altLang="zh-CN" sz="2000" dirty="0">
              <a:solidFill>
                <a:schemeClr val="hlink"/>
              </a:solidFill>
              <a:latin typeface="Arial" panose="020B0604020202020204" pitchFamily="34" charset="0"/>
              <a:ea typeface="宋体" panose="02010600030101010101" pitchFamily="2" charset="-122"/>
            </a:endParaRPr>
          </a:p>
        </p:txBody>
      </p:sp>
      <p:cxnSp>
        <p:nvCxnSpPr>
          <p:cNvPr id="55" name="直接连接符 46">
            <a:extLst>
              <a:ext uri="{FF2B5EF4-FFF2-40B4-BE49-F238E27FC236}">
                <a16:creationId xmlns:a16="http://schemas.microsoft.com/office/drawing/2014/main" id="{053FE681-498D-4CC8-BAC0-EE29DFC946F5}"/>
              </a:ext>
            </a:extLst>
          </p:cNvPr>
          <p:cNvCxnSpPr>
            <a:cxnSpLocks noChangeShapeType="1"/>
          </p:cNvCxnSpPr>
          <p:nvPr/>
        </p:nvCxnSpPr>
        <p:spPr bwMode="auto">
          <a:xfrm flipH="1">
            <a:off x="679562" y="54868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Freeform 5">
            <a:extLst>
              <a:ext uri="{FF2B5EF4-FFF2-40B4-BE49-F238E27FC236}">
                <a16:creationId xmlns:a16="http://schemas.microsoft.com/office/drawing/2014/main" id="{1BDF02C6-039F-463D-9A23-D1A345B57BF3}"/>
              </a:ext>
            </a:extLst>
          </p:cNvPr>
          <p:cNvSpPr>
            <a:spLocks noChangeAspect="1"/>
          </p:cNvSpPr>
          <p:nvPr/>
        </p:nvSpPr>
        <p:spPr bwMode="auto">
          <a:xfrm>
            <a:off x="82662" y="15815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86654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300" fill="hold"/>
                                        <p:tgtEl>
                                          <p:spTgt spid="56"/>
                                        </p:tgtEl>
                                        <p:attrNameLst>
                                          <p:attrName>ppt_x</p:attrName>
                                        </p:attrNameLst>
                                      </p:cBhvr>
                                      <p:tavLst>
                                        <p:tav tm="0">
                                          <p:val>
                                            <p:strVal val="0-#ppt_w/2"/>
                                          </p:val>
                                        </p:tav>
                                        <p:tav tm="100000">
                                          <p:val>
                                            <p:strVal val="#ppt_x"/>
                                          </p:val>
                                        </p:tav>
                                      </p:tavLst>
                                    </p:anim>
                                    <p:anim calcmode="lin" valueType="num">
                                      <p:cBhvr additive="base">
                                        <p:cTn id="8" dur="3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2">
            <a:extLst>
              <a:ext uri="{FF2B5EF4-FFF2-40B4-BE49-F238E27FC236}">
                <a16:creationId xmlns:a16="http://schemas.microsoft.com/office/drawing/2014/main" id="{ED37D300-F59F-4212-82A5-23147BB8D881}"/>
              </a:ext>
            </a:extLst>
          </p:cNvPr>
          <p:cNvSpPr txBox="1">
            <a:spLocks/>
          </p:cNvSpPr>
          <p:nvPr/>
        </p:nvSpPr>
        <p:spPr bwMode="auto">
          <a:xfrm>
            <a:off x="550420" y="-89182"/>
            <a:ext cx="914400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sz="2800" dirty="0"/>
              <a:t>架构的机制问题</a:t>
            </a:r>
            <a:endParaRPr lang="en-US" altLang="ko-KR" sz="2800" dirty="0">
              <a:ea typeface="Gulim" panose="020B0600000101010101" pitchFamily="34" charset="-127"/>
            </a:endParaRPr>
          </a:p>
        </p:txBody>
      </p:sp>
      <p:cxnSp>
        <p:nvCxnSpPr>
          <p:cNvPr id="6" name="直接连接符 46">
            <a:extLst>
              <a:ext uri="{FF2B5EF4-FFF2-40B4-BE49-F238E27FC236}">
                <a16:creationId xmlns:a16="http://schemas.microsoft.com/office/drawing/2014/main" id="{E194E427-5B2A-479C-A5BF-1C531588F2F4}"/>
              </a:ext>
            </a:extLst>
          </p:cNvPr>
          <p:cNvCxnSpPr>
            <a:cxnSpLocks noChangeShapeType="1"/>
          </p:cNvCxnSpPr>
          <p:nvPr/>
        </p:nvCxnSpPr>
        <p:spPr bwMode="auto">
          <a:xfrm flipH="1">
            <a:off x="679562" y="54868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a:extLst>
              <a:ext uri="{FF2B5EF4-FFF2-40B4-BE49-F238E27FC236}">
                <a16:creationId xmlns:a16="http://schemas.microsoft.com/office/drawing/2014/main" id="{05F46757-BD76-429E-A271-27C72F14C693}"/>
              </a:ext>
            </a:extLst>
          </p:cNvPr>
          <p:cNvSpPr>
            <a:spLocks noChangeAspect="1"/>
          </p:cNvSpPr>
          <p:nvPr/>
        </p:nvSpPr>
        <p:spPr bwMode="auto">
          <a:xfrm>
            <a:off x="82662" y="15815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Rectangle 3">
            <a:extLst>
              <a:ext uri="{FF2B5EF4-FFF2-40B4-BE49-F238E27FC236}">
                <a16:creationId xmlns:a16="http://schemas.microsoft.com/office/drawing/2014/main" id="{81835929-7DED-4906-A72A-5A93F5A7E7D0}"/>
              </a:ext>
            </a:extLst>
          </p:cNvPr>
          <p:cNvSpPr txBox="1">
            <a:spLocks noChangeArrowheads="1"/>
          </p:cNvSpPr>
          <p:nvPr/>
        </p:nvSpPr>
        <p:spPr bwMode="auto">
          <a:xfrm>
            <a:off x="427150" y="1283693"/>
            <a:ext cx="5133454"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9725" indent="-339725" eaLnBrk="1" hangingPunct="1"/>
            <a:r>
              <a:rPr lang="zh-CN" altLang="en-US" dirty="0">
                <a:ea typeface="仿宋_GB2312" pitchFamily="1" charset="-122"/>
              </a:rPr>
              <a:t>持久化 （</a:t>
            </a:r>
            <a:r>
              <a:rPr lang="en-US" altLang="zh-CN" dirty="0">
                <a:ea typeface="仿宋_GB2312" pitchFamily="1" charset="-122"/>
              </a:rPr>
              <a:t>Persistency</a:t>
            </a:r>
            <a:r>
              <a:rPr lang="zh-CN" altLang="en-US" dirty="0">
                <a:ea typeface="仿宋_GB2312" pitchFamily="1" charset="-122"/>
              </a:rPr>
              <a:t>）</a:t>
            </a:r>
            <a:endParaRPr lang="en-US" altLang="zh-CN" dirty="0">
              <a:ea typeface="仿宋_GB2312" pitchFamily="1" charset="-122"/>
            </a:endParaRPr>
          </a:p>
          <a:p>
            <a:pPr marL="339725" indent="-339725" eaLnBrk="1" hangingPunct="1"/>
            <a:r>
              <a:rPr lang="zh-CN" altLang="en-US" dirty="0">
                <a:ea typeface="仿宋_GB2312" pitchFamily="1" charset="-122"/>
              </a:rPr>
              <a:t>通信机制</a:t>
            </a:r>
            <a:r>
              <a:rPr lang="en-US" altLang="zh-CN" dirty="0">
                <a:ea typeface="仿宋_GB2312" pitchFamily="1" charset="-122"/>
              </a:rPr>
              <a:t> (IPC and RPC)</a:t>
            </a:r>
          </a:p>
          <a:p>
            <a:pPr marL="339725" indent="-339725" eaLnBrk="1" hangingPunct="1"/>
            <a:r>
              <a:rPr lang="zh-CN" altLang="en-US" dirty="0">
                <a:ea typeface="仿宋_GB2312" pitchFamily="1" charset="-122"/>
              </a:rPr>
              <a:t>消息路由 （</a:t>
            </a:r>
            <a:r>
              <a:rPr lang="en-US" altLang="zh-CN" dirty="0">
                <a:ea typeface="仿宋_GB2312" pitchFamily="1" charset="-122"/>
              </a:rPr>
              <a:t>Message routing</a:t>
            </a:r>
            <a:r>
              <a:rPr lang="zh-CN" altLang="en-US" dirty="0">
                <a:ea typeface="仿宋_GB2312" pitchFamily="1" charset="-122"/>
              </a:rPr>
              <a:t>）</a:t>
            </a:r>
            <a:r>
              <a:rPr lang="en-US" altLang="zh-CN" dirty="0">
                <a:ea typeface="仿宋_GB2312" pitchFamily="1" charset="-122"/>
              </a:rPr>
              <a:t> </a:t>
            </a:r>
          </a:p>
          <a:p>
            <a:pPr marL="339725" indent="-339725" eaLnBrk="1" hangingPunct="1"/>
            <a:r>
              <a:rPr lang="zh-CN" altLang="en-US" dirty="0">
                <a:ea typeface="仿宋_GB2312" pitchFamily="1" charset="-122"/>
              </a:rPr>
              <a:t>分布机制（</a:t>
            </a:r>
            <a:r>
              <a:rPr lang="en-US" altLang="zh-CN" dirty="0">
                <a:ea typeface="仿宋_GB2312" pitchFamily="1" charset="-122"/>
              </a:rPr>
              <a:t>Distribution</a:t>
            </a:r>
            <a:r>
              <a:rPr lang="zh-CN" altLang="en-US" dirty="0">
                <a:ea typeface="仿宋_GB2312" pitchFamily="1" charset="-122"/>
              </a:rPr>
              <a:t>）</a:t>
            </a:r>
            <a:endParaRPr lang="en-US" altLang="zh-CN" dirty="0">
              <a:ea typeface="仿宋_GB2312" pitchFamily="1" charset="-122"/>
            </a:endParaRPr>
          </a:p>
          <a:p>
            <a:pPr marL="339725" indent="-339725" eaLnBrk="1" hangingPunct="1"/>
            <a:r>
              <a:rPr lang="zh-CN" altLang="en-US" dirty="0">
                <a:ea typeface="仿宋_GB2312" pitchFamily="1" charset="-122"/>
              </a:rPr>
              <a:t>事务管理机制（</a:t>
            </a:r>
            <a:r>
              <a:rPr lang="en-US" altLang="zh-CN" dirty="0">
                <a:ea typeface="仿宋_GB2312" pitchFamily="1" charset="-122"/>
              </a:rPr>
              <a:t>Transaction management </a:t>
            </a:r>
            <a:r>
              <a:rPr lang="zh-CN" altLang="en-US" dirty="0">
                <a:ea typeface="仿宋_GB2312" pitchFamily="1" charset="-122"/>
              </a:rPr>
              <a:t>）</a:t>
            </a:r>
            <a:endParaRPr lang="en-US" altLang="zh-CN" dirty="0">
              <a:ea typeface="仿宋_GB2312" pitchFamily="1" charset="-122"/>
            </a:endParaRPr>
          </a:p>
          <a:p>
            <a:pPr marL="339725" indent="-339725" eaLnBrk="1" hangingPunct="1"/>
            <a:r>
              <a:rPr lang="zh-CN" altLang="en-US" dirty="0">
                <a:ea typeface="仿宋_GB2312" pitchFamily="1" charset="-122"/>
              </a:rPr>
              <a:t>过程控制与同步机制（</a:t>
            </a:r>
            <a:r>
              <a:rPr lang="en-US" altLang="zh-CN" dirty="0">
                <a:ea typeface="仿宋_GB2312" pitchFamily="1" charset="-122"/>
              </a:rPr>
              <a:t>Process control and synchronization</a:t>
            </a:r>
            <a:r>
              <a:rPr lang="zh-CN" altLang="en-US" dirty="0">
                <a:ea typeface="仿宋_GB2312" pitchFamily="1" charset="-122"/>
              </a:rPr>
              <a:t>）</a:t>
            </a:r>
            <a:endParaRPr lang="en-US" altLang="zh-CN" dirty="0">
              <a:ea typeface="仿宋_GB2312" pitchFamily="1" charset="-122"/>
            </a:endParaRPr>
          </a:p>
          <a:p>
            <a:pPr marL="339725" indent="-339725" eaLnBrk="1" hangingPunct="1"/>
            <a:r>
              <a:rPr lang="zh-CN" altLang="en-US" dirty="0">
                <a:ea typeface="仿宋_GB2312" pitchFamily="1" charset="-122"/>
              </a:rPr>
              <a:t>信息交换，格式转换机制（</a:t>
            </a:r>
            <a:r>
              <a:rPr lang="en-US" altLang="zh-CN" dirty="0">
                <a:ea typeface="仿宋_GB2312" pitchFamily="1" charset="-122"/>
              </a:rPr>
              <a:t>Information exchange, format conversion</a:t>
            </a:r>
            <a:r>
              <a:rPr lang="zh-CN" altLang="en-US" dirty="0">
                <a:ea typeface="仿宋_GB2312" pitchFamily="1" charset="-122"/>
              </a:rPr>
              <a:t>）</a:t>
            </a:r>
            <a:endParaRPr lang="en-US" altLang="zh-CN" dirty="0">
              <a:ea typeface="仿宋_GB2312" pitchFamily="1" charset="-122"/>
            </a:endParaRPr>
          </a:p>
          <a:p>
            <a:pPr marL="339725" indent="-339725" eaLnBrk="1" hangingPunct="1"/>
            <a:r>
              <a:rPr lang="zh-CN" altLang="en-US" dirty="0">
                <a:ea typeface="仿宋_GB2312" pitchFamily="1" charset="-122"/>
              </a:rPr>
              <a:t>安全机制（</a:t>
            </a:r>
            <a:r>
              <a:rPr lang="en-US" altLang="zh-CN" dirty="0">
                <a:ea typeface="仿宋_GB2312" pitchFamily="1" charset="-122"/>
              </a:rPr>
              <a:t>Security </a:t>
            </a:r>
            <a:r>
              <a:rPr lang="zh-CN" altLang="en-US" dirty="0">
                <a:ea typeface="仿宋_GB2312" pitchFamily="1" charset="-122"/>
              </a:rPr>
              <a:t>）</a:t>
            </a:r>
            <a:endParaRPr lang="en-US" altLang="zh-CN" dirty="0">
              <a:ea typeface="仿宋_GB2312" pitchFamily="1" charset="-122"/>
            </a:endParaRPr>
          </a:p>
          <a:p>
            <a:pPr marL="339725" indent="-339725" eaLnBrk="1" hangingPunct="1"/>
            <a:r>
              <a:rPr lang="zh-CN" altLang="en-US" dirty="0">
                <a:ea typeface="仿宋_GB2312" pitchFamily="1" charset="-122"/>
              </a:rPr>
              <a:t>问题监测机制（</a:t>
            </a:r>
            <a:r>
              <a:rPr lang="en-US" altLang="zh-CN" dirty="0">
                <a:ea typeface="仿宋_GB2312" pitchFamily="1" charset="-122"/>
              </a:rPr>
              <a:t>Error detection / handling / reporting</a:t>
            </a:r>
            <a:r>
              <a:rPr lang="zh-CN" altLang="en-US" dirty="0">
                <a:ea typeface="仿宋_GB2312" pitchFamily="1" charset="-122"/>
              </a:rPr>
              <a:t>）</a:t>
            </a:r>
            <a:endParaRPr lang="en-US" altLang="zh-CN" dirty="0">
              <a:ea typeface="仿宋_GB2312" pitchFamily="1" charset="-122"/>
            </a:endParaRPr>
          </a:p>
          <a:p>
            <a:pPr marL="339725" indent="-339725" eaLnBrk="1" hangingPunct="1"/>
            <a:r>
              <a:rPr lang="zh-CN" altLang="en-US" dirty="0">
                <a:ea typeface="仿宋_GB2312" pitchFamily="1" charset="-122"/>
              </a:rPr>
              <a:t>冗余机制（</a:t>
            </a:r>
            <a:r>
              <a:rPr lang="en-US" altLang="zh-CN" dirty="0">
                <a:ea typeface="仿宋_GB2312" pitchFamily="1" charset="-122"/>
              </a:rPr>
              <a:t>Redundancy </a:t>
            </a:r>
            <a:r>
              <a:rPr lang="zh-CN" altLang="en-US" dirty="0">
                <a:ea typeface="仿宋_GB2312" pitchFamily="1" charset="-122"/>
              </a:rPr>
              <a:t>）</a:t>
            </a:r>
            <a:endParaRPr lang="en-US" altLang="zh-CN" dirty="0">
              <a:ea typeface="仿宋_GB2312" pitchFamily="1" charset="-122"/>
            </a:endParaRPr>
          </a:p>
          <a:p>
            <a:pPr marL="339725" indent="-339725" eaLnBrk="1" hangingPunct="1"/>
            <a:r>
              <a:rPr lang="zh-CN" altLang="en-US" dirty="0">
                <a:ea typeface="仿宋_GB2312" pitchFamily="1" charset="-122"/>
              </a:rPr>
              <a:t>继承接口问题（</a:t>
            </a:r>
            <a:r>
              <a:rPr lang="en-US" altLang="zh-CN" dirty="0">
                <a:ea typeface="仿宋_GB2312" pitchFamily="1" charset="-122"/>
              </a:rPr>
              <a:t>Legacy Interface</a:t>
            </a:r>
            <a:r>
              <a:rPr lang="zh-CN" altLang="en-US" dirty="0">
                <a:ea typeface="仿宋_GB2312" pitchFamily="1" charset="-122"/>
              </a:rPr>
              <a:t>）</a:t>
            </a:r>
            <a:endParaRPr lang="en-US" altLang="zh-CN" dirty="0">
              <a:ea typeface="仿宋_GB2312" pitchFamily="1" charset="-122"/>
            </a:endParaRPr>
          </a:p>
        </p:txBody>
      </p:sp>
      <p:sp>
        <p:nvSpPr>
          <p:cNvPr id="12" name="Text Box 45">
            <a:extLst>
              <a:ext uri="{FF2B5EF4-FFF2-40B4-BE49-F238E27FC236}">
                <a16:creationId xmlns:a16="http://schemas.microsoft.com/office/drawing/2014/main" id="{97CE4185-1238-4DAA-864B-3F765F61B010}"/>
              </a:ext>
            </a:extLst>
          </p:cNvPr>
          <p:cNvSpPr txBox="1">
            <a:spLocks noChangeArrowheads="1"/>
          </p:cNvSpPr>
          <p:nvPr/>
        </p:nvSpPr>
        <p:spPr bwMode="auto">
          <a:xfrm>
            <a:off x="1116410" y="645831"/>
            <a:ext cx="27432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zh-CN" altLang="en-US" b="1" dirty="0">
                <a:latin typeface="Arial" panose="020B0604020202020204" pitchFamily="34" charset="0"/>
                <a:ea typeface="宋体" panose="02010600030101010101" pitchFamily="2" charset="-122"/>
              </a:rPr>
              <a:t>机制</a:t>
            </a:r>
            <a:endParaRPr lang="en-US" altLang="zh-CN" b="1" dirty="0">
              <a:latin typeface="Arial" panose="020B0604020202020204" pitchFamily="34" charset="0"/>
              <a:ea typeface="宋体" panose="02010600030101010101" pitchFamily="2" charset="-122"/>
            </a:endParaRPr>
          </a:p>
        </p:txBody>
      </p:sp>
      <p:sp>
        <p:nvSpPr>
          <p:cNvPr id="15" name="Rectangle 3">
            <a:extLst>
              <a:ext uri="{FF2B5EF4-FFF2-40B4-BE49-F238E27FC236}">
                <a16:creationId xmlns:a16="http://schemas.microsoft.com/office/drawing/2014/main" id="{305AD481-8790-47FB-962B-D14721A3F00A}"/>
              </a:ext>
            </a:extLst>
          </p:cNvPr>
          <p:cNvSpPr txBox="1">
            <a:spLocks noChangeArrowheads="1"/>
          </p:cNvSpPr>
          <p:nvPr/>
        </p:nvSpPr>
        <p:spPr bwMode="auto">
          <a:xfrm>
            <a:off x="6300986" y="980728"/>
            <a:ext cx="3319066" cy="15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9725" indent="-339725" eaLnBrk="1" hangingPunct="1"/>
            <a:r>
              <a:rPr lang="zh-CN" altLang="en-US" sz="1600" dirty="0"/>
              <a:t>持久化</a:t>
            </a:r>
            <a:endParaRPr lang="en-US" altLang="zh-CN" sz="1600" dirty="0"/>
          </a:p>
          <a:p>
            <a:pPr marL="798513" lvl="1" indent="-342900" eaLnBrk="1" hangingPunct="1"/>
            <a:r>
              <a:rPr lang="zh-CN" altLang="en-US" sz="1600" dirty="0"/>
              <a:t>粒度</a:t>
            </a:r>
            <a:endParaRPr lang="en-US" altLang="zh-CN" sz="1600" dirty="0"/>
          </a:p>
          <a:p>
            <a:pPr marL="798513" lvl="1" indent="-342900" eaLnBrk="1" hangingPunct="1"/>
            <a:r>
              <a:rPr lang="zh-CN" altLang="en-US" sz="1600" dirty="0"/>
              <a:t>体积</a:t>
            </a:r>
            <a:endParaRPr lang="en-US" altLang="zh-CN" sz="1600" dirty="0"/>
          </a:p>
          <a:p>
            <a:pPr marL="798513" lvl="1" indent="-342900" eaLnBrk="1" hangingPunct="1"/>
            <a:r>
              <a:rPr lang="zh-CN" altLang="en-US" sz="1600" dirty="0"/>
              <a:t>持续时间</a:t>
            </a:r>
            <a:endParaRPr lang="en-US" altLang="zh-CN" sz="1600" dirty="0"/>
          </a:p>
          <a:p>
            <a:pPr marL="798513" lvl="1" indent="-342900" eaLnBrk="1" hangingPunct="1"/>
            <a:r>
              <a:rPr lang="zh-CN" altLang="en-US" sz="1600" dirty="0"/>
              <a:t>访问机制</a:t>
            </a:r>
            <a:endParaRPr lang="en-US" altLang="zh-CN" sz="1600" dirty="0"/>
          </a:p>
          <a:p>
            <a:pPr marL="798513" lvl="1" indent="-342900" eaLnBrk="1" hangingPunct="1"/>
            <a:r>
              <a:rPr lang="zh-CN" altLang="en-US" sz="1600" dirty="0"/>
              <a:t>访问频率</a:t>
            </a:r>
            <a:endParaRPr lang="en-US" altLang="zh-CN" sz="1600" dirty="0"/>
          </a:p>
          <a:p>
            <a:pPr marL="798513" lvl="1" indent="-342900" eaLnBrk="1" hangingPunct="1"/>
            <a:r>
              <a:rPr lang="zh-CN" altLang="en-US" sz="1600" dirty="0"/>
              <a:t>可靠性</a:t>
            </a:r>
            <a:endParaRPr lang="en-US" altLang="zh-CN" sz="1600" dirty="0"/>
          </a:p>
          <a:p>
            <a:pPr marL="339725" indent="-339725" eaLnBrk="1" hangingPunct="1"/>
            <a:r>
              <a:rPr lang="zh-CN" altLang="en-US" sz="1600" dirty="0"/>
              <a:t>通信机制</a:t>
            </a:r>
            <a:endParaRPr lang="en-US" altLang="zh-CN" sz="1600" dirty="0"/>
          </a:p>
          <a:p>
            <a:pPr marL="798513" lvl="1" indent="-342900" eaLnBrk="1" hangingPunct="1"/>
            <a:r>
              <a:rPr lang="zh-CN" altLang="en-US" sz="1600" dirty="0"/>
              <a:t>延迟</a:t>
            </a:r>
            <a:endParaRPr lang="en-US" altLang="zh-CN" sz="1600" dirty="0"/>
          </a:p>
          <a:p>
            <a:pPr marL="798513" lvl="1" indent="-342900" eaLnBrk="1" hangingPunct="1"/>
            <a:r>
              <a:rPr lang="zh-CN" altLang="en-US" sz="1600" dirty="0"/>
              <a:t>同步</a:t>
            </a:r>
            <a:endParaRPr lang="en-US" altLang="zh-CN" sz="1600" dirty="0"/>
          </a:p>
          <a:p>
            <a:pPr marL="798513" lvl="1" indent="-342900" eaLnBrk="1" hangingPunct="1"/>
            <a:r>
              <a:rPr lang="zh-CN" altLang="en-US" sz="1600" dirty="0"/>
              <a:t>消息大小</a:t>
            </a:r>
            <a:endParaRPr lang="en-US" altLang="zh-CN" sz="1600" dirty="0"/>
          </a:p>
          <a:p>
            <a:pPr marL="798513" lvl="1" indent="-342900" eaLnBrk="1" hangingPunct="1"/>
            <a:r>
              <a:rPr lang="zh-CN" altLang="en-US" sz="1600" dirty="0"/>
              <a:t>协议</a:t>
            </a:r>
            <a:endParaRPr lang="en-US" altLang="zh-CN" sz="1600" dirty="0"/>
          </a:p>
        </p:txBody>
      </p:sp>
      <p:sp>
        <p:nvSpPr>
          <p:cNvPr id="9" name="任意多边形: 形状 8">
            <a:extLst>
              <a:ext uri="{FF2B5EF4-FFF2-40B4-BE49-F238E27FC236}">
                <a16:creationId xmlns:a16="http://schemas.microsoft.com/office/drawing/2014/main" id="{9EFF693F-A979-4997-83FC-EA0B614410CC}"/>
              </a:ext>
            </a:extLst>
          </p:cNvPr>
          <p:cNvSpPr/>
          <p:nvPr/>
        </p:nvSpPr>
        <p:spPr bwMode="auto">
          <a:xfrm>
            <a:off x="3647552" y="1173928"/>
            <a:ext cx="3096549" cy="283083"/>
          </a:xfrm>
          <a:custGeom>
            <a:avLst/>
            <a:gdLst>
              <a:gd name="connsiteX0" fmla="*/ 0 w 3096549"/>
              <a:gd name="connsiteY0" fmla="*/ 283083 h 283083"/>
              <a:gd name="connsiteX1" fmla="*/ 2713055 w 3096549"/>
              <a:gd name="connsiteY1" fmla="*/ 41923 h 283083"/>
              <a:gd name="connsiteX2" fmla="*/ 3014505 w 3096549"/>
              <a:gd name="connsiteY2" fmla="*/ 1729 h 283083"/>
            </a:gdLst>
            <a:ahLst/>
            <a:cxnLst>
              <a:cxn ang="0">
                <a:pos x="connsiteX0" y="connsiteY0"/>
              </a:cxn>
              <a:cxn ang="0">
                <a:pos x="connsiteX1" y="connsiteY1"/>
              </a:cxn>
              <a:cxn ang="0">
                <a:pos x="connsiteX2" y="connsiteY2"/>
              </a:cxn>
            </a:cxnLst>
            <a:rect l="l" t="t" r="r" b="b"/>
            <a:pathLst>
              <a:path w="3096549" h="283083">
                <a:moveTo>
                  <a:pt x="0" y="283083"/>
                </a:moveTo>
                <a:lnTo>
                  <a:pt x="2713055" y="41923"/>
                </a:lnTo>
                <a:cubicBezTo>
                  <a:pt x="3215473" y="-4969"/>
                  <a:pt x="3114989" y="-1620"/>
                  <a:pt x="3014505" y="1729"/>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任意多边形: 形状 12">
            <a:extLst>
              <a:ext uri="{FF2B5EF4-FFF2-40B4-BE49-F238E27FC236}">
                <a16:creationId xmlns:a16="http://schemas.microsoft.com/office/drawing/2014/main" id="{9698C570-6FFD-47BB-A5CA-ABDE4C1DEE81}"/>
              </a:ext>
            </a:extLst>
          </p:cNvPr>
          <p:cNvSpPr/>
          <p:nvPr/>
        </p:nvSpPr>
        <p:spPr bwMode="auto">
          <a:xfrm>
            <a:off x="3687745" y="1828800"/>
            <a:ext cx="2934119" cy="1688123"/>
          </a:xfrm>
          <a:custGeom>
            <a:avLst/>
            <a:gdLst>
              <a:gd name="connsiteX0" fmla="*/ 0 w 2934119"/>
              <a:gd name="connsiteY0" fmla="*/ 0 h 1688123"/>
              <a:gd name="connsiteX1" fmla="*/ 2934119 w 2934119"/>
              <a:gd name="connsiteY1" fmla="*/ 1688123 h 1688123"/>
              <a:gd name="connsiteX2" fmla="*/ 2934119 w 2934119"/>
              <a:gd name="connsiteY2" fmla="*/ 1688123 h 1688123"/>
            </a:gdLst>
            <a:ahLst/>
            <a:cxnLst>
              <a:cxn ang="0">
                <a:pos x="connsiteX0" y="connsiteY0"/>
              </a:cxn>
              <a:cxn ang="0">
                <a:pos x="connsiteX1" y="connsiteY1"/>
              </a:cxn>
              <a:cxn ang="0">
                <a:pos x="connsiteX2" y="connsiteY2"/>
              </a:cxn>
            </a:cxnLst>
            <a:rect l="l" t="t" r="r" b="b"/>
            <a:pathLst>
              <a:path w="2934119" h="1688123">
                <a:moveTo>
                  <a:pt x="0" y="0"/>
                </a:moveTo>
                <a:lnTo>
                  <a:pt x="2934119" y="1688123"/>
                </a:lnTo>
                <a:lnTo>
                  <a:pt x="2934119" y="1688123"/>
                </a:ln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Rectangle 3">
            <a:extLst>
              <a:ext uri="{FF2B5EF4-FFF2-40B4-BE49-F238E27FC236}">
                <a16:creationId xmlns:a16="http://schemas.microsoft.com/office/drawing/2014/main" id="{32861E6D-D880-4DB5-8733-57B053E0E167}"/>
              </a:ext>
            </a:extLst>
          </p:cNvPr>
          <p:cNvSpPr txBox="1">
            <a:spLocks noChangeArrowheads="1"/>
          </p:cNvSpPr>
          <p:nvPr/>
        </p:nvSpPr>
        <p:spPr bwMode="auto">
          <a:xfrm>
            <a:off x="6444074" y="4437162"/>
            <a:ext cx="2593216" cy="24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9725" indent="-339725" eaLnBrk="1" hangingPunct="1"/>
            <a:r>
              <a:rPr lang="zh-CN" altLang="en-US" sz="1600" dirty="0"/>
              <a:t>继承接口</a:t>
            </a:r>
            <a:endParaRPr lang="en-US" altLang="zh-CN" sz="1600" dirty="0"/>
          </a:p>
          <a:p>
            <a:pPr marL="798513" lvl="1" indent="-342900" eaLnBrk="1" hangingPunct="1"/>
            <a:r>
              <a:rPr lang="zh-CN" altLang="en-US" sz="1600" dirty="0"/>
              <a:t>接口的持续性</a:t>
            </a:r>
            <a:endParaRPr lang="en-US" altLang="zh-CN" sz="1600" dirty="0"/>
          </a:p>
          <a:p>
            <a:pPr marL="798513" lvl="1" indent="-342900" eaLnBrk="1" hangingPunct="1"/>
            <a:r>
              <a:rPr lang="zh-CN" altLang="en-US" sz="1600" dirty="0"/>
              <a:t>接口的访问机制</a:t>
            </a:r>
            <a:endParaRPr lang="en-US" altLang="zh-CN" sz="1600" dirty="0"/>
          </a:p>
          <a:p>
            <a:pPr marL="798513" lvl="1" indent="-342900" eaLnBrk="1" hangingPunct="1"/>
            <a:r>
              <a:rPr lang="zh-CN" altLang="en-US" sz="1600" dirty="0"/>
              <a:t>接口的访问频率</a:t>
            </a:r>
            <a:endParaRPr lang="en-US" altLang="zh-CN" sz="1600" dirty="0"/>
          </a:p>
          <a:p>
            <a:pPr marL="339725" indent="-339725" eaLnBrk="1" hangingPunct="1"/>
            <a:r>
              <a:rPr lang="zh-CN" altLang="en-US" sz="1600" dirty="0"/>
              <a:t>安全</a:t>
            </a:r>
            <a:endParaRPr lang="en-US" altLang="zh-CN" sz="1600" dirty="0"/>
          </a:p>
          <a:p>
            <a:pPr marL="798513" lvl="1" indent="-342900" eaLnBrk="1" hangingPunct="1"/>
            <a:r>
              <a:rPr lang="zh-CN" altLang="en-US" sz="1600" dirty="0"/>
              <a:t>数据的粒度</a:t>
            </a:r>
            <a:endParaRPr lang="en-US" altLang="zh-CN" sz="1600" dirty="0"/>
          </a:p>
          <a:p>
            <a:pPr marL="798513" lvl="1" indent="-342900" eaLnBrk="1" hangingPunct="1"/>
            <a:r>
              <a:rPr lang="zh-CN" altLang="en-US" sz="1600" dirty="0"/>
              <a:t>数据安全规则</a:t>
            </a:r>
            <a:endParaRPr lang="en-US" altLang="zh-CN" sz="1600" dirty="0"/>
          </a:p>
          <a:p>
            <a:pPr marL="798513" lvl="1" indent="-342900" eaLnBrk="1" hangingPunct="1"/>
            <a:r>
              <a:rPr lang="zh-CN" altLang="en-US" sz="1600" dirty="0"/>
              <a:t>权限类型</a:t>
            </a:r>
            <a:endParaRPr lang="en-US" altLang="zh-CN" sz="1600" dirty="0"/>
          </a:p>
        </p:txBody>
      </p:sp>
      <p:sp>
        <p:nvSpPr>
          <p:cNvPr id="14" name="任意多边形: 形状 13">
            <a:extLst>
              <a:ext uri="{FF2B5EF4-FFF2-40B4-BE49-F238E27FC236}">
                <a16:creationId xmlns:a16="http://schemas.microsoft.com/office/drawing/2014/main" id="{AD6FDFCC-74D7-4CD7-854A-A57E7B4B6782}"/>
              </a:ext>
            </a:extLst>
          </p:cNvPr>
          <p:cNvSpPr/>
          <p:nvPr/>
        </p:nvSpPr>
        <p:spPr bwMode="auto">
          <a:xfrm>
            <a:off x="4712677" y="4642338"/>
            <a:ext cx="1848897" cy="1748414"/>
          </a:xfrm>
          <a:custGeom>
            <a:avLst/>
            <a:gdLst>
              <a:gd name="connsiteX0" fmla="*/ 0 w 1848897"/>
              <a:gd name="connsiteY0" fmla="*/ 1748414 h 1748414"/>
              <a:gd name="connsiteX1" fmla="*/ 1848897 w 1848897"/>
              <a:gd name="connsiteY1" fmla="*/ 0 h 1748414"/>
              <a:gd name="connsiteX2" fmla="*/ 1848897 w 1848897"/>
              <a:gd name="connsiteY2" fmla="*/ 0 h 1748414"/>
            </a:gdLst>
            <a:ahLst/>
            <a:cxnLst>
              <a:cxn ang="0">
                <a:pos x="connsiteX0" y="connsiteY0"/>
              </a:cxn>
              <a:cxn ang="0">
                <a:pos x="connsiteX1" y="connsiteY1"/>
              </a:cxn>
              <a:cxn ang="0">
                <a:pos x="connsiteX2" y="connsiteY2"/>
              </a:cxn>
            </a:cxnLst>
            <a:rect l="l" t="t" r="r" b="b"/>
            <a:pathLst>
              <a:path w="1848897" h="1748414">
                <a:moveTo>
                  <a:pt x="0" y="1748414"/>
                </a:moveTo>
                <a:lnTo>
                  <a:pt x="1848897" y="0"/>
                </a:lnTo>
                <a:lnTo>
                  <a:pt x="1848897" y="0"/>
                </a:ln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任意多边形: 形状 15">
            <a:extLst>
              <a:ext uri="{FF2B5EF4-FFF2-40B4-BE49-F238E27FC236}">
                <a16:creationId xmlns:a16="http://schemas.microsoft.com/office/drawing/2014/main" id="{30B19D46-7064-46CF-9A45-B23FADC8DA81}"/>
              </a:ext>
            </a:extLst>
          </p:cNvPr>
          <p:cNvSpPr/>
          <p:nvPr/>
        </p:nvSpPr>
        <p:spPr bwMode="auto">
          <a:xfrm>
            <a:off x="3577213" y="4933741"/>
            <a:ext cx="3004457" cy="713433"/>
          </a:xfrm>
          <a:custGeom>
            <a:avLst/>
            <a:gdLst>
              <a:gd name="connsiteX0" fmla="*/ 0 w 3004457"/>
              <a:gd name="connsiteY0" fmla="*/ 0 h 713433"/>
              <a:gd name="connsiteX1" fmla="*/ 3004457 w 3004457"/>
              <a:gd name="connsiteY1" fmla="*/ 713433 h 713433"/>
              <a:gd name="connsiteX2" fmla="*/ 3004457 w 3004457"/>
              <a:gd name="connsiteY2" fmla="*/ 713433 h 713433"/>
            </a:gdLst>
            <a:ahLst/>
            <a:cxnLst>
              <a:cxn ang="0">
                <a:pos x="connsiteX0" y="connsiteY0"/>
              </a:cxn>
              <a:cxn ang="0">
                <a:pos x="connsiteX1" y="connsiteY1"/>
              </a:cxn>
              <a:cxn ang="0">
                <a:pos x="connsiteX2" y="connsiteY2"/>
              </a:cxn>
            </a:cxnLst>
            <a:rect l="l" t="t" r="r" b="b"/>
            <a:pathLst>
              <a:path w="3004457" h="713433">
                <a:moveTo>
                  <a:pt x="0" y="0"/>
                </a:moveTo>
                <a:lnTo>
                  <a:pt x="3004457" y="713433"/>
                </a:lnTo>
                <a:lnTo>
                  <a:pt x="3004457" y="713433"/>
                </a:ln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49568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Picture 4">
            <a:extLst>
              <a:ext uri="{FF2B5EF4-FFF2-40B4-BE49-F238E27FC236}">
                <a16:creationId xmlns:a16="http://schemas.microsoft.com/office/drawing/2014/main" id="{0274215A-39DF-44C0-B69F-B042A798B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0715" y="97864"/>
            <a:ext cx="6414447" cy="666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1" name="Group 3">
            <a:extLst>
              <a:ext uri="{FF2B5EF4-FFF2-40B4-BE49-F238E27FC236}">
                <a16:creationId xmlns:a16="http://schemas.microsoft.com/office/drawing/2014/main" id="{96B47610-BE84-40C5-88EB-E02E85A5A843}"/>
              </a:ext>
            </a:extLst>
          </p:cNvPr>
          <p:cNvGrpSpPr>
            <a:grpSpLocks/>
          </p:cNvGrpSpPr>
          <p:nvPr/>
        </p:nvGrpSpPr>
        <p:grpSpPr bwMode="auto">
          <a:xfrm>
            <a:off x="114326" y="21627"/>
            <a:ext cx="7560547" cy="4425429"/>
            <a:chOff x="528" y="816"/>
            <a:chExt cx="4668" cy="2592"/>
          </a:xfrm>
        </p:grpSpPr>
        <p:sp>
          <p:nvSpPr>
            <p:cNvPr id="172" name="Rectangle 4">
              <a:extLst>
                <a:ext uri="{FF2B5EF4-FFF2-40B4-BE49-F238E27FC236}">
                  <a16:creationId xmlns:a16="http://schemas.microsoft.com/office/drawing/2014/main" id="{F149FEB0-EC21-4C10-AD96-C2167FD010A6}"/>
                </a:ext>
              </a:extLst>
            </p:cNvPr>
            <p:cNvSpPr>
              <a:spLocks noChangeArrowheads="1"/>
            </p:cNvSpPr>
            <p:nvPr/>
          </p:nvSpPr>
          <p:spPr bwMode="auto">
            <a:xfrm>
              <a:off x="528" y="816"/>
              <a:ext cx="2253" cy="1289"/>
            </a:xfrm>
            <a:prstGeom prst="rect">
              <a:avLst/>
            </a:prstGeom>
            <a:solidFill>
              <a:schemeClr val="tx1"/>
            </a:solidFill>
            <a:ln w="57150">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73" name="Rectangle 5">
              <a:extLst>
                <a:ext uri="{FF2B5EF4-FFF2-40B4-BE49-F238E27FC236}">
                  <a16:creationId xmlns:a16="http://schemas.microsoft.com/office/drawing/2014/main" id="{3EECF69B-42E3-4BA7-98BF-3C355042701E}"/>
                </a:ext>
              </a:extLst>
            </p:cNvPr>
            <p:cNvSpPr>
              <a:spLocks noChangeArrowheads="1"/>
            </p:cNvSpPr>
            <p:nvPr/>
          </p:nvSpPr>
          <p:spPr bwMode="auto">
            <a:xfrm>
              <a:off x="528" y="2144"/>
              <a:ext cx="2253" cy="1264"/>
            </a:xfrm>
            <a:prstGeom prst="rect">
              <a:avLst/>
            </a:prstGeom>
            <a:solidFill>
              <a:schemeClr val="tx1"/>
            </a:solidFill>
            <a:ln w="12700">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dirty="0">
                <a:latin typeface="Arial" panose="020B0604020202020204" pitchFamily="34" charset="0"/>
                <a:ea typeface="宋体" panose="02010600030101010101" pitchFamily="2" charset="-122"/>
              </a:endParaRPr>
            </a:p>
          </p:txBody>
        </p:sp>
        <p:sp>
          <p:nvSpPr>
            <p:cNvPr id="174" name="Rectangle 6">
              <a:extLst>
                <a:ext uri="{FF2B5EF4-FFF2-40B4-BE49-F238E27FC236}">
                  <a16:creationId xmlns:a16="http://schemas.microsoft.com/office/drawing/2014/main" id="{BF254962-78D2-4868-BC74-ACB0E2AC8BD7}"/>
                </a:ext>
              </a:extLst>
            </p:cNvPr>
            <p:cNvSpPr>
              <a:spLocks noChangeArrowheads="1"/>
            </p:cNvSpPr>
            <p:nvPr/>
          </p:nvSpPr>
          <p:spPr bwMode="auto">
            <a:xfrm>
              <a:off x="2832" y="816"/>
              <a:ext cx="2296" cy="1289"/>
            </a:xfrm>
            <a:prstGeom prst="rect">
              <a:avLst/>
            </a:prstGeom>
            <a:solidFill>
              <a:schemeClr val="tx1"/>
            </a:solidFill>
            <a:ln w="12700">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75" name="Rectangle 7">
              <a:extLst>
                <a:ext uri="{FF2B5EF4-FFF2-40B4-BE49-F238E27FC236}">
                  <a16:creationId xmlns:a16="http://schemas.microsoft.com/office/drawing/2014/main" id="{12875FA8-181B-41BC-BF6E-06825CB8FF27}"/>
                </a:ext>
              </a:extLst>
            </p:cNvPr>
            <p:cNvSpPr>
              <a:spLocks noChangeArrowheads="1"/>
            </p:cNvSpPr>
            <p:nvPr/>
          </p:nvSpPr>
          <p:spPr bwMode="auto">
            <a:xfrm>
              <a:off x="1440" y="2544"/>
              <a:ext cx="10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ko-KR" b="1" dirty="0">
                  <a:solidFill>
                    <a:schemeClr val="bg2"/>
                  </a:solidFill>
                  <a:latin typeface="Arial" panose="020B0604020202020204" pitchFamily="34" charset="0"/>
                  <a:ea typeface="Gulim" panose="020B0600000101010101" pitchFamily="34" charset="-127"/>
                </a:rPr>
                <a:t>Process View</a:t>
              </a:r>
              <a:endParaRPr lang="en-US" altLang="ko-KR" b="1" dirty="0">
                <a:solidFill>
                  <a:schemeClr val="hlink"/>
                </a:solidFill>
                <a:latin typeface="Arial" panose="020B0604020202020204" pitchFamily="34" charset="0"/>
                <a:ea typeface="Gulim" panose="020B0600000101010101" pitchFamily="34" charset="-127"/>
              </a:endParaRPr>
            </a:p>
          </p:txBody>
        </p:sp>
        <p:sp>
          <p:nvSpPr>
            <p:cNvPr id="176" name="Rectangle 8">
              <a:extLst>
                <a:ext uri="{FF2B5EF4-FFF2-40B4-BE49-F238E27FC236}">
                  <a16:creationId xmlns:a16="http://schemas.microsoft.com/office/drawing/2014/main" id="{037A307F-7748-449A-9587-E40AECFD2335}"/>
                </a:ext>
              </a:extLst>
            </p:cNvPr>
            <p:cNvSpPr>
              <a:spLocks noChangeArrowheads="1"/>
            </p:cNvSpPr>
            <p:nvPr/>
          </p:nvSpPr>
          <p:spPr bwMode="auto">
            <a:xfrm>
              <a:off x="2840" y="2144"/>
              <a:ext cx="2296" cy="1264"/>
            </a:xfrm>
            <a:prstGeom prst="rect">
              <a:avLst/>
            </a:prstGeom>
            <a:solidFill>
              <a:schemeClr val="tx1"/>
            </a:solidFill>
            <a:ln w="12700">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77" name="Rectangle 9">
              <a:extLst>
                <a:ext uri="{FF2B5EF4-FFF2-40B4-BE49-F238E27FC236}">
                  <a16:creationId xmlns:a16="http://schemas.microsoft.com/office/drawing/2014/main" id="{CC305C62-4872-41A7-A0E2-B1FC3A1A2981}"/>
                </a:ext>
              </a:extLst>
            </p:cNvPr>
            <p:cNvSpPr>
              <a:spLocks noChangeArrowheads="1"/>
            </p:cNvSpPr>
            <p:nvPr/>
          </p:nvSpPr>
          <p:spPr bwMode="auto">
            <a:xfrm>
              <a:off x="3024" y="2544"/>
              <a:ext cx="146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ko-KR" b="1">
                  <a:solidFill>
                    <a:schemeClr val="bg2"/>
                  </a:solidFill>
                  <a:latin typeface="Arial" panose="020B0604020202020204" pitchFamily="34" charset="0"/>
                  <a:ea typeface="Gulim" panose="020B0600000101010101" pitchFamily="34" charset="-127"/>
                </a:rPr>
                <a:t>Deployment View</a:t>
              </a:r>
              <a:endParaRPr lang="en-US" altLang="ko-KR" b="1">
                <a:latin typeface="Arial" panose="020B0604020202020204" pitchFamily="34" charset="0"/>
                <a:ea typeface="Gulim" panose="020B0600000101010101" pitchFamily="34" charset="-127"/>
              </a:endParaRPr>
            </a:p>
          </p:txBody>
        </p:sp>
        <p:graphicFrame>
          <p:nvGraphicFramePr>
            <p:cNvPr id="178" name="Object 10">
              <a:extLst>
                <a:ext uri="{FF2B5EF4-FFF2-40B4-BE49-F238E27FC236}">
                  <a16:creationId xmlns:a16="http://schemas.microsoft.com/office/drawing/2014/main" id="{20E608A9-171B-4672-8EB6-1A0F1AA30ACC}"/>
                </a:ext>
              </a:extLst>
            </p:cNvPr>
            <p:cNvGraphicFramePr>
              <a:graphicFrameLocks/>
            </p:cNvGraphicFramePr>
            <p:nvPr/>
          </p:nvGraphicFramePr>
          <p:xfrm>
            <a:off x="4416" y="864"/>
            <a:ext cx="656" cy="516"/>
          </p:xfrm>
          <a:graphic>
            <a:graphicData uri="http://schemas.openxmlformats.org/presentationml/2006/ole">
              <mc:AlternateContent xmlns:mc="http://schemas.openxmlformats.org/markup-compatibility/2006">
                <mc:Choice xmlns:v="urn:schemas-microsoft-com:vml" Requires="v">
                  <p:oleObj spid="_x0000_s3210" name="CorelDRAW 6.0" r:id="rId5" imgW="457200" imgH="457200" progId="CorelDRAW.Graphic.6">
                    <p:embed/>
                  </p:oleObj>
                </mc:Choice>
                <mc:Fallback>
                  <p:oleObj name="CorelDRAW 6.0" r:id="rId5" imgW="457200" imgH="457200" progId="CorelDRAW.Graphic.6">
                    <p:embed/>
                    <p:pic>
                      <p:nvPicPr>
                        <p:cNvPr id="56330" name="Object 10">
                          <a:extLst>
                            <a:ext uri="{FF2B5EF4-FFF2-40B4-BE49-F238E27FC236}">
                              <a16:creationId xmlns:a16="http://schemas.microsoft.com/office/drawing/2014/main" id="{04D0277D-50D3-4FDC-9F3B-C9573CB5A558}"/>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6" y="864"/>
                          <a:ext cx="656" cy="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9" name="Rectangle 11">
              <a:extLst>
                <a:ext uri="{FF2B5EF4-FFF2-40B4-BE49-F238E27FC236}">
                  <a16:creationId xmlns:a16="http://schemas.microsoft.com/office/drawing/2014/main" id="{A30E8E0B-3C45-4AEB-9DF2-70FAB37BE382}"/>
                </a:ext>
              </a:extLst>
            </p:cNvPr>
            <p:cNvSpPr>
              <a:spLocks noChangeArrowheads="1"/>
            </p:cNvSpPr>
            <p:nvPr/>
          </p:nvSpPr>
          <p:spPr bwMode="auto">
            <a:xfrm>
              <a:off x="1440" y="1200"/>
              <a:ext cx="101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ko-KR" b="1">
                  <a:solidFill>
                    <a:schemeClr val="bg2"/>
                  </a:solidFill>
                  <a:latin typeface="Arial" panose="020B0604020202020204" pitchFamily="34" charset="0"/>
                  <a:ea typeface="Gulim" panose="020B0600000101010101" pitchFamily="34" charset="-127"/>
                </a:rPr>
                <a:t>Logical</a:t>
              </a:r>
              <a:r>
                <a:rPr lang="en-US" altLang="ko-KR" b="1">
                  <a:solidFill>
                    <a:schemeClr val="hlink"/>
                  </a:solidFill>
                  <a:latin typeface="Arial" panose="020B0604020202020204" pitchFamily="34" charset="0"/>
                  <a:ea typeface="Gulim" panose="020B0600000101010101" pitchFamily="34" charset="-127"/>
                </a:rPr>
                <a:t> </a:t>
              </a:r>
              <a:r>
                <a:rPr lang="en-US" altLang="ko-KR" b="1">
                  <a:solidFill>
                    <a:schemeClr val="bg2"/>
                  </a:solidFill>
                  <a:latin typeface="Arial" panose="020B0604020202020204" pitchFamily="34" charset="0"/>
                  <a:ea typeface="Gulim" panose="020B0600000101010101" pitchFamily="34" charset="-127"/>
                </a:rPr>
                <a:t>View</a:t>
              </a:r>
              <a:endParaRPr lang="en-US" altLang="ko-KR" b="1">
                <a:latin typeface="Arial" panose="020B0604020202020204" pitchFamily="34" charset="0"/>
                <a:ea typeface="Gulim" panose="020B0600000101010101" pitchFamily="34" charset="-127"/>
              </a:endParaRPr>
            </a:p>
          </p:txBody>
        </p:sp>
        <p:graphicFrame>
          <p:nvGraphicFramePr>
            <p:cNvPr id="180" name="Object 12">
              <a:extLst>
                <a:ext uri="{FF2B5EF4-FFF2-40B4-BE49-F238E27FC236}">
                  <a16:creationId xmlns:a16="http://schemas.microsoft.com/office/drawing/2014/main" id="{50E1C5F3-5716-42B9-9FA3-50BB7F5C3915}"/>
                </a:ext>
              </a:extLst>
            </p:cNvPr>
            <p:cNvGraphicFramePr>
              <a:graphicFrameLocks/>
            </p:cNvGraphicFramePr>
            <p:nvPr/>
          </p:nvGraphicFramePr>
          <p:xfrm>
            <a:off x="576" y="912"/>
            <a:ext cx="608" cy="495"/>
          </p:xfrm>
          <a:graphic>
            <a:graphicData uri="http://schemas.openxmlformats.org/presentationml/2006/ole">
              <mc:AlternateContent xmlns:mc="http://schemas.openxmlformats.org/markup-compatibility/2006">
                <mc:Choice xmlns:v="urn:schemas-microsoft-com:vml" Requires="v">
                  <p:oleObj spid="_x0000_s3211" name="CorelDRAW 6.0" r:id="rId7" imgW="457200" imgH="457200" progId="CorelDRAW.Graphic.6">
                    <p:embed/>
                  </p:oleObj>
                </mc:Choice>
                <mc:Fallback>
                  <p:oleObj name="CorelDRAW 6.0" r:id="rId7" imgW="457200" imgH="457200" progId="CorelDRAW.Graphic.6">
                    <p:embed/>
                    <p:pic>
                      <p:nvPicPr>
                        <p:cNvPr id="56332" name="Object 12">
                          <a:extLst>
                            <a:ext uri="{FF2B5EF4-FFF2-40B4-BE49-F238E27FC236}">
                              <a16:creationId xmlns:a16="http://schemas.microsoft.com/office/drawing/2014/main" id="{842D9D67-0A76-4264-AD04-569CFD7B2400}"/>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 y="912"/>
                          <a:ext cx="608" cy="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1" name="Oval 13">
              <a:extLst>
                <a:ext uri="{FF2B5EF4-FFF2-40B4-BE49-F238E27FC236}">
                  <a16:creationId xmlns:a16="http://schemas.microsoft.com/office/drawing/2014/main" id="{6AC4D09C-9774-4169-92D5-88E5ABE4C48F}"/>
                </a:ext>
              </a:extLst>
            </p:cNvPr>
            <p:cNvSpPr>
              <a:spLocks noChangeArrowheads="1"/>
            </p:cNvSpPr>
            <p:nvPr/>
          </p:nvSpPr>
          <p:spPr bwMode="auto">
            <a:xfrm>
              <a:off x="1961" y="1488"/>
              <a:ext cx="1783" cy="954"/>
            </a:xfrm>
            <a:prstGeom prst="ellipse">
              <a:avLst/>
            </a:prstGeom>
            <a:solidFill>
              <a:srgbClr val="FFFF99"/>
            </a:solidFill>
            <a:ln w="12700">
              <a:solidFill>
                <a:srgbClr val="5F5F5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82" name="Rectangle 14">
              <a:extLst>
                <a:ext uri="{FF2B5EF4-FFF2-40B4-BE49-F238E27FC236}">
                  <a16:creationId xmlns:a16="http://schemas.microsoft.com/office/drawing/2014/main" id="{7AF07251-2943-4D84-A2E1-C34DDC8E6829}"/>
                </a:ext>
              </a:extLst>
            </p:cNvPr>
            <p:cNvSpPr>
              <a:spLocks noChangeArrowheads="1"/>
            </p:cNvSpPr>
            <p:nvPr/>
          </p:nvSpPr>
          <p:spPr bwMode="auto">
            <a:xfrm>
              <a:off x="2304" y="2064"/>
              <a:ext cx="1332"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ko-KR" sz="2000" b="1" dirty="0">
                  <a:solidFill>
                    <a:schemeClr val="bg1"/>
                  </a:solidFill>
                  <a:latin typeface="Arial" panose="020B0604020202020204" pitchFamily="34" charset="0"/>
                  <a:ea typeface="Gulim" panose="020B0600000101010101" pitchFamily="34" charset="-127"/>
                </a:rPr>
                <a:t>Use-Case View</a:t>
              </a:r>
            </a:p>
          </p:txBody>
        </p:sp>
        <p:graphicFrame>
          <p:nvGraphicFramePr>
            <p:cNvPr id="183" name="Object 15">
              <a:extLst>
                <a:ext uri="{FF2B5EF4-FFF2-40B4-BE49-F238E27FC236}">
                  <a16:creationId xmlns:a16="http://schemas.microsoft.com/office/drawing/2014/main" id="{FBA16945-9C85-4C66-AF16-070105DAA2AB}"/>
                </a:ext>
              </a:extLst>
            </p:cNvPr>
            <p:cNvGraphicFramePr>
              <a:graphicFrameLocks/>
            </p:cNvGraphicFramePr>
            <p:nvPr/>
          </p:nvGraphicFramePr>
          <p:xfrm>
            <a:off x="2544" y="1536"/>
            <a:ext cx="755" cy="468"/>
          </p:xfrm>
          <a:graphic>
            <a:graphicData uri="http://schemas.openxmlformats.org/presentationml/2006/ole">
              <mc:AlternateContent xmlns:mc="http://schemas.openxmlformats.org/markup-compatibility/2006">
                <mc:Choice xmlns:v="urn:schemas-microsoft-com:vml" Requires="v">
                  <p:oleObj spid="_x0000_s3212" name="CorelDRAW 6.0" r:id="rId9" imgW="914400" imgH="914400" progId="CorelDRAW.Graphic.6">
                    <p:embed/>
                  </p:oleObj>
                </mc:Choice>
                <mc:Fallback>
                  <p:oleObj name="CorelDRAW 6.0" r:id="rId9" imgW="914400" imgH="914400" progId="CorelDRAW.Graphic.6">
                    <p:embed/>
                    <p:pic>
                      <p:nvPicPr>
                        <p:cNvPr id="56335" name="Object 15">
                          <a:extLst>
                            <a:ext uri="{FF2B5EF4-FFF2-40B4-BE49-F238E27FC236}">
                              <a16:creationId xmlns:a16="http://schemas.microsoft.com/office/drawing/2014/main" id="{2BA58311-F079-4A25-8AC8-44430B6F9CAD}"/>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4" y="1536"/>
                          <a:ext cx="755" cy="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 name="Rectangle 16">
              <a:extLst>
                <a:ext uri="{FF2B5EF4-FFF2-40B4-BE49-F238E27FC236}">
                  <a16:creationId xmlns:a16="http://schemas.microsoft.com/office/drawing/2014/main" id="{4003CBFF-0FC0-4CBF-B8E6-E8ED9C1FEFBA}"/>
                </a:ext>
              </a:extLst>
            </p:cNvPr>
            <p:cNvSpPr>
              <a:spLocks noChangeArrowheads="1"/>
            </p:cNvSpPr>
            <p:nvPr/>
          </p:nvSpPr>
          <p:spPr bwMode="auto">
            <a:xfrm>
              <a:off x="3024" y="1200"/>
              <a:ext cx="15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ko-KR" b="1" dirty="0">
                  <a:solidFill>
                    <a:schemeClr val="bg2"/>
                  </a:solidFill>
                  <a:latin typeface="Arial" panose="020B0604020202020204" pitchFamily="34" charset="0"/>
                  <a:ea typeface="Gulim" panose="020B0600000101010101" pitchFamily="34" charset="-127"/>
                </a:rPr>
                <a:t>Implementation View</a:t>
              </a:r>
              <a:endParaRPr lang="en-US" altLang="ko-KR" b="1" dirty="0">
                <a:latin typeface="Arial" panose="020B0604020202020204" pitchFamily="34" charset="0"/>
                <a:ea typeface="Gulim" panose="020B0600000101010101" pitchFamily="34" charset="-127"/>
              </a:endParaRPr>
            </a:p>
          </p:txBody>
        </p:sp>
        <p:grpSp>
          <p:nvGrpSpPr>
            <p:cNvPr id="185" name="Group 17">
              <a:extLst>
                <a:ext uri="{FF2B5EF4-FFF2-40B4-BE49-F238E27FC236}">
                  <a16:creationId xmlns:a16="http://schemas.microsoft.com/office/drawing/2014/main" id="{15D56219-7444-4EBF-89C9-B3A77FA35E4F}"/>
                </a:ext>
              </a:extLst>
            </p:cNvPr>
            <p:cNvGrpSpPr>
              <a:grpSpLocks/>
            </p:cNvGrpSpPr>
            <p:nvPr/>
          </p:nvGrpSpPr>
          <p:grpSpPr bwMode="auto">
            <a:xfrm>
              <a:off x="1732" y="1667"/>
              <a:ext cx="821" cy="337"/>
              <a:chOff x="1056" y="755"/>
              <a:chExt cx="821" cy="337"/>
            </a:xfrm>
          </p:grpSpPr>
          <p:sp>
            <p:nvSpPr>
              <p:cNvPr id="213" name="Rectangle 18">
                <a:extLst>
                  <a:ext uri="{FF2B5EF4-FFF2-40B4-BE49-F238E27FC236}">
                    <a16:creationId xmlns:a16="http://schemas.microsoft.com/office/drawing/2014/main" id="{D5A78D9C-F73D-4F7D-8999-CA1AA59CE8FE}"/>
                  </a:ext>
                </a:extLst>
              </p:cNvPr>
              <p:cNvSpPr>
                <a:spLocks noChangeArrowheads="1"/>
              </p:cNvSpPr>
              <p:nvPr/>
            </p:nvSpPr>
            <p:spPr bwMode="auto">
              <a:xfrm>
                <a:off x="1056" y="755"/>
                <a:ext cx="643"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lvl1pPr defTabSz="1014413">
                  <a:defRPr sz="2400">
                    <a:solidFill>
                      <a:schemeClr val="tx1"/>
                    </a:solidFill>
                    <a:latin typeface="Times" panose="02020603050405020304" pitchFamily="18" charset="0"/>
                    <a:ea typeface="微软雅黑" panose="020B0503020204020204" pitchFamily="34" charset="-122"/>
                  </a:defRPr>
                </a:lvl1pPr>
                <a:lvl2pPr marL="742950" indent="-285750" defTabSz="1014413">
                  <a:defRPr sz="2400">
                    <a:solidFill>
                      <a:schemeClr val="tx1"/>
                    </a:solidFill>
                    <a:latin typeface="Times" panose="02020603050405020304" pitchFamily="18" charset="0"/>
                    <a:ea typeface="微软雅黑" panose="020B0503020204020204" pitchFamily="34" charset="-122"/>
                  </a:defRPr>
                </a:lvl2pPr>
                <a:lvl3pPr marL="1143000" indent="-228600" defTabSz="1014413">
                  <a:defRPr sz="2400">
                    <a:solidFill>
                      <a:schemeClr val="tx1"/>
                    </a:solidFill>
                    <a:latin typeface="Times" panose="02020603050405020304" pitchFamily="18" charset="0"/>
                    <a:ea typeface="微软雅黑" panose="020B0503020204020204" pitchFamily="34" charset="-122"/>
                  </a:defRPr>
                </a:lvl3pPr>
                <a:lvl4pPr marL="1600200" indent="-228600" defTabSz="1014413">
                  <a:defRPr sz="2400">
                    <a:solidFill>
                      <a:schemeClr val="tx1"/>
                    </a:solidFill>
                    <a:latin typeface="Times" panose="02020603050405020304" pitchFamily="18" charset="0"/>
                    <a:ea typeface="微软雅黑" panose="020B0503020204020204" pitchFamily="34" charset="-122"/>
                  </a:defRPr>
                </a:lvl4pPr>
                <a:lvl5pPr marL="2057400" indent="-228600" defTabSz="1014413">
                  <a:defRPr sz="2400">
                    <a:solidFill>
                      <a:schemeClr val="tx1"/>
                    </a:solidFill>
                    <a:latin typeface="Times" panose="02020603050405020304" pitchFamily="18" charset="0"/>
                    <a:ea typeface="微软雅黑" panose="020B0503020204020204" pitchFamily="34" charset="-122"/>
                  </a:defRPr>
                </a:lvl5pPr>
                <a:lvl6pPr marL="25146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ko-KR" sz="1400" b="1">
                    <a:solidFill>
                      <a:srgbClr val="FF3300"/>
                    </a:solidFill>
                    <a:latin typeface="Arial" panose="020B0604020202020204" pitchFamily="34" charset="0"/>
                    <a:ea typeface="Gulim" panose="020B0600000101010101" pitchFamily="34" charset="-127"/>
                  </a:rPr>
                  <a:t>End-user </a:t>
                </a:r>
              </a:p>
            </p:txBody>
          </p:sp>
          <p:sp>
            <p:nvSpPr>
              <p:cNvPr id="214" name="Rectangle 19">
                <a:extLst>
                  <a:ext uri="{FF2B5EF4-FFF2-40B4-BE49-F238E27FC236}">
                    <a16:creationId xmlns:a16="http://schemas.microsoft.com/office/drawing/2014/main" id="{C13BBB7C-2143-4BF6-8E28-2D9600E68B25}"/>
                  </a:ext>
                </a:extLst>
              </p:cNvPr>
              <p:cNvSpPr>
                <a:spLocks noChangeArrowheads="1"/>
              </p:cNvSpPr>
              <p:nvPr/>
            </p:nvSpPr>
            <p:spPr bwMode="auto">
              <a:xfrm>
                <a:off x="1056" y="894"/>
                <a:ext cx="821"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lvl1pPr defTabSz="1014413">
                  <a:defRPr sz="2400">
                    <a:solidFill>
                      <a:schemeClr val="tx1"/>
                    </a:solidFill>
                    <a:latin typeface="Times" panose="02020603050405020304" pitchFamily="18" charset="0"/>
                    <a:ea typeface="微软雅黑" panose="020B0503020204020204" pitchFamily="34" charset="-122"/>
                  </a:defRPr>
                </a:lvl1pPr>
                <a:lvl2pPr marL="742950" indent="-285750" defTabSz="1014413">
                  <a:defRPr sz="2400">
                    <a:solidFill>
                      <a:schemeClr val="tx1"/>
                    </a:solidFill>
                    <a:latin typeface="Times" panose="02020603050405020304" pitchFamily="18" charset="0"/>
                    <a:ea typeface="微软雅黑" panose="020B0503020204020204" pitchFamily="34" charset="-122"/>
                  </a:defRPr>
                </a:lvl2pPr>
                <a:lvl3pPr marL="1143000" indent="-228600" defTabSz="1014413">
                  <a:defRPr sz="2400">
                    <a:solidFill>
                      <a:schemeClr val="tx1"/>
                    </a:solidFill>
                    <a:latin typeface="Times" panose="02020603050405020304" pitchFamily="18" charset="0"/>
                    <a:ea typeface="微软雅黑" panose="020B0503020204020204" pitchFamily="34" charset="-122"/>
                  </a:defRPr>
                </a:lvl3pPr>
                <a:lvl4pPr marL="1600200" indent="-228600" defTabSz="1014413">
                  <a:defRPr sz="2400">
                    <a:solidFill>
                      <a:schemeClr val="tx1"/>
                    </a:solidFill>
                    <a:latin typeface="Times" panose="02020603050405020304" pitchFamily="18" charset="0"/>
                    <a:ea typeface="微软雅黑" panose="020B0503020204020204" pitchFamily="34" charset="-122"/>
                  </a:defRPr>
                </a:lvl4pPr>
                <a:lvl5pPr marL="2057400" indent="-228600" defTabSz="1014413">
                  <a:defRPr sz="2400">
                    <a:solidFill>
                      <a:schemeClr val="tx1"/>
                    </a:solidFill>
                    <a:latin typeface="Times" panose="02020603050405020304" pitchFamily="18" charset="0"/>
                    <a:ea typeface="微软雅黑" panose="020B0503020204020204" pitchFamily="34" charset="-122"/>
                  </a:defRPr>
                </a:lvl5pPr>
                <a:lvl6pPr marL="25146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ko-KR" sz="1400" b="1" i="1">
                    <a:solidFill>
                      <a:schemeClr val="bg2"/>
                    </a:solidFill>
                    <a:latin typeface="Arial" panose="020B0604020202020204" pitchFamily="34" charset="0"/>
                    <a:ea typeface="Gulim" panose="020B0600000101010101" pitchFamily="34" charset="-127"/>
                  </a:rPr>
                  <a:t>Functionality</a:t>
                </a:r>
                <a:endParaRPr lang="en-US" altLang="ko-KR" sz="1400" b="1" i="1">
                  <a:latin typeface="Arial" panose="020B0604020202020204" pitchFamily="34" charset="0"/>
                  <a:ea typeface="Gulim" panose="020B0600000101010101" pitchFamily="34" charset="-127"/>
                </a:endParaRPr>
              </a:p>
            </p:txBody>
          </p:sp>
        </p:grpSp>
        <p:sp>
          <p:nvSpPr>
            <p:cNvPr id="186" name="Rectangle 20">
              <a:extLst>
                <a:ext uri="{FF2B5EF4-FFF2-40B4-BE49-F238E27FC236}">
                  <a16:creationId xmlns:a16="http://schemas.microsoft.com/office/drawing/2014/main" id="{1FBE35B4-2CAC-4E8D-BC24-3ED4D684F90F}"/>
                </a:ext>
              </a:extLst>
            </p:cNvPr>
            <p:cNvSpPr>
              <a:spLocks noChangeArrowheads="1"/>
            </p:cNvSpPr>
            <p:nvPr/>
          </p:nvSpPr>
          <p:spPr bwMode="auto">
            <a:xfrm>
              <a:off x="3840" y="1728"/>
              <a:ext cx="1356" cy="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lvl1pPr defTabSz="1014413">
                <a:defRPr sz="2400">
                  <a:solidFill>
                    <a:schemeClr val="tx1"/>
                  </a:solidFill>
                  <a:latin typeface="Times" panose="02020603050405020304" pitchFamily="18" charset="0"/>
                  <a:ea typeface="微软雅黑" panose="020B0503020204020204" pitchFamily="34" charset="-122"/>
                </a:defRPr>
              </a:lvl1pPr>
              <a:lvl2pPr marL="742950" indent="-285750" defTabSz="1014413">
                <a:defRPr sz="2400">
                  <a:solidFill>
                    <a:schemeClr val="tx1"/>
                  </a:solidFill>
                  <a:latin typeface="Times" panose="02020603050405020304" pitchFamily="18" charset="0"/>
                  <a:ea typeface="微软雅黑" panose="020B0503020204020204" pitchFamily="34" charset="-122"/>
                </a:defRPr>
              </a:lvl2pPr>
              <a:lvl3pPr marL="1143000" indent="-228600" defTabSz="1014413">
                <a:defRPr sz="2400">
                  <a:solidFill>
                    <a:schemeClr val="tx1"/>
                  </a:solidFill>
                  <a:latin typeface="Times" panose="02020603050405020304" pitchFamily="18" charset="0"/>
                  <a:ea typeface="微软雅黑" panose="020B0503020204020204" pitchFamily="34" charset="-122"/>
                </a:defRPr>
              </a:lvl3pPr>
              <a:lvl4pPr marL="1600200" indent="-228600" defTabSz="1014413">
                <a:defRPr sz="2400">
                  <a:solidFill>
                    <a:schemeClr val="tx1"/>
                  </a:solidFill>
                  <a:latin typeface="Times" panose="02020603050405020304" pitchFamily="18" charset="0"/>
                  <a:ea typeface="微软雅黑" panose="020B0503020204020204" pitchFamily="34" charset="-122"/>
                </a:defRPr>
              </a:lvl4pPr>
              <a:lvl5pPr marL="2057400" indent="-228600" defTabSz="1014413">
                <a:defRPr sz="2400">
                  <a:solidFill>
                    <a:schemeClr val="tx1"/>
                  </a:solidFill>
                  <a:latin typeface="Times" panose="02020603050405020304" pitchFamily="18" charset="0"/>
                  <a:ea typeface="微软雅黑" panose="020B0503020204020204" pitchFamily="34" charset="-122"/>
                </a:defRPr>
              </a:lvl5pPr>
              <a:lvl6pPr marL="25146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r"/>
              <a:r>
                <a:rPr lang="en-US" altLang="ko-KR" sz="1400" b="1">
                  <a:solidFill>
                    <a:srgbClr val="FF3300"/>
                  </a:solidFill>
                  <a:latin typeface="Arial" panose="020B0604020202020204" pitchFamily="34" charset="0"/>
                  <a:ea typeface="Gulim" panose="020B0600000101010101" pitchFamily="34" charset="-127"/>
                </a:rPr>
                <a:t>Programmers</a:t>
              </a:r>
              <a:r>
                <a:rPr lang="en-US" altLang="ko-KR" sz="1400" b="1">
                  <a:solidFill>
                    <a:schemeClr val="bg2"/>
                  </a:solidFill>
                  <a:latin typeface="Arial" panose="020B0604020202020204" pitchFamily="34" charset="0"/>
                  <a:ea typeface="Gulim" panose="020B0600000101010101" pitchFamily="34" charset="-127"/>
                </a:rPr>
                <a:t> </a:t>
              </a:r>
            </a:p>
            <a:p>
              <a:pPr algn="r"/>
              <a:r>
                <a:rPr lang="en-US" altLang="ko-KR" sz="1400" b="1" i="1">
                  <a:solidFill>
                    <a:schemeClr val="bg2"/>
                  </a:solidFill>
                  <a:latin typeface="Arial" panose="020B0604020202020204" pitchFamily="34" charset="0"/>
                  <a:ea typeface="Gulim" panose="020B0600000101010101" pitchFamily="34" charset="-127"/>
                </a:rPr>
                <a:t>Software management</a:t>
              </a:r>
              <a:r>
                <a:rPr lang="en-US" altLang="ko-KR" sz="1600" b="1">
                  <a:solidFill>
                    <a:schemeClr val="bg2"/>
                  </a:solidFill>
                  <a:latin typeface="Arial" panose="020B0604020202020204" pitchFamily="34" charset="0"/>
                  <a:ea typeface="Gulim" panose="020B0600000101010101" pitchFamily="34" charset="-127"/>
                </a:rPr>
                <a:t> </a:t>
              </a:r>
            </a:p>
          </p:txBody>
        </p:sp>
        <p:grpSp>
          <p:nvGrpSpPr>
            <p:cNvPr id="187" name="Group 21">
              <a:extLst>
                <a:ext uri="{FF2B5EF4-FFF2-40B4-BE49-F238E27FC236}">
                  <a16:creationId xmlns:a16="http://schemas.microsoft.com/office/drawing/2014/main" id="{95308518-09E6-4898-904A-42D38A43AADE}"/>
                </a:ext>
              </a:extLst>
            </p:cNvPr>
            <p:cNvGrpSpPr>
              <a:grpSpLocks/>
            </p:cNvGrpSpPr>
            <p:nvPr/>
          </p:nvGrpSpPr>
          <p:grpSpPr bwMode="auto">
            <a:xfrm>
              <a:off x="528" y="2784"/>
              <a:ext cx="1140" cy="610"/>
              <a:chOff x="1680" y="2832"/>
              <a:chExt cx="1140" cy="610"/>
            </a:xfrm>
          </p:grpSpPr>
          <p:sp>
            <p:nvSpPr>
              <p:cNvPr id="211" name="Rectangle 22">
                <a:extLst>
                  <a:ext uri="{FF2B5EF4-FFF2-40B4-BE49-F238E27FC236}">
                    <a16:creationId xmlns:a16="http://schemas.microsoft.com/office/drawing/2014/main" id="{3384FADD-8A33-4373-AB4B-0A05903F1A24}"/>
                  </a:ext>
                </a:extLst>
              </p:cNvPr>
              <p:cNvSpPr>
                <a:spLocks noChangeArrowheads="1"/>
              </p:cNvSpPr>
              <p:nvPr/>
            </p:nvSpPr>
            <p:spPr bwMode="auto">
              <a:xfrm>
                <a:off x="1680" y="2976"/>
                <a:ext cx="812" cy="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lvl1pPr defTabSz="1014413">
                  <a:defRPr sz="2400">
                    <a:solidFill>
                      <a:schemeClr val="tx1"/>
                    </a:solidFill>
                    <a:latin typeface="Times" panose="02020603050405020304" pitchFamily="18" charset="0"/>
                    <a:ea typeface="微软雅黑" panose="020B0503020204020204" pitchFamily="34" charset="-122"/>
                  </a:defRPr>
                </a:lvl1pPr>
                <a:lvl2pPr marL="742950" indent="-285750" defTabSz="1014413">
                  <a:defRPr sz="2400">
                    <a:solidFill>
                      <a:schemeClr val="tx1"/>
                    </a:solidFill>
                    <a:latin typeface="Times" panose="02020603050405020304" pitchFamily="18" charset="0"/>
                    <a:ea typeface="微软雅黑" panose="020B0503020204020204" pitchFamily="34" charset="-122"/>
                  </a:defRPr>
                </a:lvl2pPr>
                <a:lvl3pPr marL="1143000" indent="-228600" defTabSz="1014413">
                  <a:defRPr sz="2400">
                    <a:solidFill>
                      <a:schemeClr val="tx1"/>
                    </a:solidFill>
                    <a:latin typeface="Times" panose="02020603050405020304" pitchFamily="18" charset="0"/>
                    <a:ea typeface="微软雅黑" panose="020B0503020204020204" pitchFamily="34" charset="-122"/>
                  </a:defRPr>
                </a:lvl3pPr>
                <a:lvl4pPr marL="1600200" indent="-228600" defTabSz="1014413">
                  <a:defRPr sz="2400">
                    <a:solidFill>
                      <a:schemeClr val="tx1"/>
                    </a:solidFill>
                    <a:latin typeface="Times" panose="02020603050405020304" pitchFamily="18" charset="0"/>
                    <a:ea typeface="微软雅黑" panose="020B0503020204020204" pitchFamily="34" charset="-122"/>
                  </a:defRPr>
                </a:lvl4pPr>
                <a:lvl5pPr marL="2057400" indent="-228600" defTabSz="1014413">
                  <a:defRPr sz="2400">
                    <a:solidFill>
                      <a:schemeClr val="tx1"/>
                    </a:solidFill>
                    <a:latin typeface="Times" panose="02020603050405020304" pitchFamily="18" charset="0"/>
                    <a:ea typeface="微软雅黑" panose="020B0503020204020204" pitchFamily="34" charset="-122"/>
                  </a:defRPr>
                </a:lvl5pPr>
                <a:lvl6pPr marL="25146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ko-KR" sz="1400" b="1" i="1">
                    <a:solidFill>
                      <a:schemeClr val="bg2"/>
                    </a:solidFill>
                    <a:latin typeface="Arial" panose="020B0604020202020204" pitchFamily="34" charset="0"/>
                    <a:ea typeface="Gulim" panose="020B0600000101010101" pitchFamily="34" charset="-127"/>
                  </a:rPr>
                  <a:t>Performance</a:t>
                </a:r>
              </a:p>
              <a:p>
                <a:r>
                  <a:rPr lang="en-US" altLang="ko-KR" sz="1400" b="1" i="1">
                    <a:solidFill>
                      <a:schemeClr val="bg2"/>
                    </a:solidFill>
                    <a:latin typeface="Arial" panose="020B0604020202020204" pitchFamily="34" charset="0"/>
                    <a:ea typeface="Gulim" panose="020B0600000101010101" pitchFamily="34" charset="-127"/>
                  </a:rPr>
                  <a:t>Scalability</a:t>
                </a:r>
              </a:p>
              <a:p>
                <a:r>
                  <a:rPr lang="en-US" altLang="ko-KR" sz="1400" b="1" i="1">
                    <a:solidFill>
                      <a:schemeClr val="bg2"/>
                    </a:solidFill>
                    <a:latin typeface="Arial" panose="020B0604020202020204" pitchFamily="34" charset="0"/>
                    <a:ea typeface="Gulim" panose="020B0600000101010101" pitchFamily="34" charset="-127"/>
                  </a:rPr>
                  <a:t>Throughput</a:t>
                </a:r>
                <a:r>
                  <a:rPr lang="en-US" altLang="ko-KR" sz="1400" b="1">
                    <a:solidFill>
                      <a:schemeClr val="bg2"/>
                    </a:solidFill>
                    <a:latin typeface="Arial" panose="020B0604020202020204" pitchFamily="34" charset="0"/>
                    <a:ea typeface="Gulim" panose="020B0600000101010101" pitchFamily="34" charset="-127"/>
                  </a:rPr>
                  <a:t> </a:t>
                </a:r>
              </a:p>
            </p:txBody>
          </p:sp>
          <p:sp>
            <p:nvSpPr>
              <p:cNvPr id="212" name="Rectangle 23">
                <a:extLst>
                  <a:ext uri="{FF2B5EF4-FFF2-40B4-BE49-F238E27FC236}">
                    <a16:creationId xmlns:a16="http://schemas.microsoft.com/office/drawing/2014/main" id="{ADC6A4C7-AE55-4A0C-9CD8-F1C542459B8F}"/>
                  </a:ext>
                </a:extLst>
              </p:cNvPr>
              <p:cNvSpPr>
                <a:spLocks noChangeArrowheads="1"/>
              </p:cNvSpPr>
              <p:nvPr/>
            </p:nvSpPr>
            <p:spPr bwMode="auto">
              <a:xfrm>
                <a:off x="1680" y="2832"/>
                <a:ext cx="1140"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lvl1pPr defTabSz="1014413">
                  <a:defRPr sz="2400">
                    <a:solidFill>
                      <a:schemeClr val="tx1"/>
                    </a:solidFill>
                    <a:latin typeface="Times" panose="02020603050405020304" pitchFamily="18" charset="0"/>
                    <a:ea typeface="微软雅黑" panose="020B0503020204020204" pitchFamily="34" charset="-122"/>
                  </a:defRPr>
                </a:lvl1pPr>
                <a:lvl2pPr marL="742950" indent="-285750" defTabSz="1014413">
                  <a:defRPr sz="2400">
                    <a:solidFill>
                      <a:schemeClr val="tx1"/>
                    </a:solidFill>
                    <a:latin typeface="Times" panose="02020603050405020304" pitchFamily="18" charset="0"/>
                    <a:ea typeface="微软雅黑" panose="020B0503020204020204" pitchFamily="34" charset="-122"/>
                  </a:defRPr>
                </a:lvl2pPr>
                <a:lvl3pPr marL="1143000" indent="-228600" defTabSz="1014413">
                  <a:defRPr sz="2400">
                    <a:solidFill>
                      <a:schemeClr val="tx1"/>
                    </a:solidFill>
                    <a:latin typeface="Times" panose="02020603050405020304" pitchFamily="18" charset="0"/>
                    <a:ea typeface="微软雅黑" panose="020B0503020204020204" pitchFamily="34" charset="-122"/>
                  </a:defRPr>
                </a:lvl3pPr>
                <a:lvl4pPr marL="1600200" indent="-228600" defTabSz="1014413">
                  <a:defRPr sz="2400">
                    <a:solidFill>
                      <a:schemeClr val="tx1"/>
                    </a:solidFill>
                    <a:latin typeface="Times" panose="02020603050405020304" pitchFamily="18" charset="0"/>
                    <a:ea typeface="微软雅黑" panose="020B0503020204020204" pitchFamily="34" charset="-122"/>
                  </a:defRPr>
                </a:lvl4pPr>
                <a:lvl5pPr marL="2057400" indent="-228600" defTabSz="1014413">
                  <a:defRPr sz="2400">
                    <a:solidFill>
                      <a:schemeClr val="tx1"/>
                    </a:solidFill>
                    <a:latin typeface="Times" panose="02020603050405020304" pitchFamily="18" charset="0"/>
                    <a:ea typeface="微软雅黑" panose="020B0503020204020204" pitchFamily="34" charset="-122"/>
                  </a:defRPr>
                </a:lvl5pPr>
                <a:lvl6pPr marL="25146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ko-KR" sz="1400" b="1">
                    <a:solidFill>
                      <a:srgbClr val="FF3300"/>
                    </a:solidFill>
                    <a:latin typeface="Arial" panose="020B0604020202020204" pitchFamily="34" charset="0"/>
                    <a:ea typeface="Gulim" panose="020B0600000101010101" pitchFamily="34" charset="-127"/>
                  </a:rPr>
                  <a:t>System integrators</a:t>
                </a:r>
              </a:p>
            </p:txBody>
          </p:sp>
        </p:grpSp>
        <p:sp>
          <p:nvSpPr>
            <p:cNvPr id="188" name="Rectangle 24">
              <a:extLst>
                <a:ext uri="{FF2B5EF4-FFF2-40B4-BE49-F238E27FC236}">
                  <a16:creationId xmlns:a16="http://schemas.microsoft.com/office/drawing/2014/main" id="{833B4D1E-B299-4F6A-886A-D817FEAC0F97}"/>
                </a:ext>
              </a:extLst>
            </p:cNvPr>
            <p:cNvSpPr>
              <a:spLocks noChangeArrowheads="1"/>
            </p:cNvSpPr>
            <p:nvPr/>
          </p:nvSpPr>
          <p:spPr bwMode="auto">
            <a:xfrm>
              <a:off x="3504" y="2928"/>
              <a:ext cx="1617" cy="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600" tIns="50800" rIns="101600" bIns="50800">
              <a:spAutoFit/>
            </a:bodyPr>
            <a:lstStyle>
              <a:lvl1pPr defTabSz="1014413">
                <a:defRPr sz="2400">
                  <a:solidFill>
                    <a:schemeClr val="tx1"/>
                  </a:solidFill>
                  <a:latin typeface="Times" panose="02020603050405020304" pitchFamily="18" charset="0"/>
                  <a:ea typeface="微软雅黑" panose="020B0503020204020204" pitchFamily="34" charset="-122"/>
                </a:defRPr>
              </a:lvl1pPr>
              <a:lvl2pPr marL="742950" indent="-285750" defTabSz="1014413">
                <a:defRPr sz="2400">
                  <a:solidFill>
                    <a:schemeClr val="tx1"/>
                  </a:solidFill>
                  <a:latin typeface="Times" panose="02020603050405020304" pitchFamily="18" charset="0"/>
                  <a:ea typeface="微软雅黑" panose="020B0503020204020204" pitchFamily="34" charset="-122"/>
                </a:defRPr>
              </a:lvl2pPr>
              <a:lvl3pPr marL="1143000" indent="-228600" defTabSz="1014413">
                <a:defRPr sz="2400">
                  <a:solidFill>
                    <a:schemeClr val="tx1"/>
                  </a:solidFill>
                  <a:latin typeface="Times" panose="02020603050405020304" pitchFamily="18" charset="0"/>
                  <a:ea typeface="微软雅黑" panose="020B0503020204020204" pitchFamily="34" charset="-122"/>
                </a:defRPr>
              </a:lvl3pPr>
              <a:lvl4pPr marL="1600200" indent="-228600" defTabSz="1014413">
                <a:defRPr sz="2400">
                  <a:solidFill>
                    <a:schemeClr val="tx1"/>
                  </a:solidFill>
                  <a:latin typeface="Times" panose="02020603050405020304" pitchFamily="18" charset="0"/>
                  <a:ea typeface="微软雅黑" panose="020B0503020204020204" pitchFamily="34" charset="-122"/>
                </a:defRPr>
              </a:lvl4pPr>
              <a:lvl5pPr marL="2057400" indent="-228600" defTabSz="1014413">
                <a:defRPr sz="2400">
                  <a:solidFill>
                    <a:schemeClr val="tx1"/>
                  </a:solidFill>
                  <a:latin typeface="Times" panose="02020603050405020304" pitchFamily="18" charset="0"/>
                  <a:ea typeface="微软雅黑" panose="020B0503020204020204" pitchFamily="34" charset="-122"/>
                </a:defRPr>
              </a:lvl5pPr>
              <a:lvl6pPr marL="25146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r"/>
              <a:r>
                <a:rPr lang="en-US" altLang="ko-KR" sz="1400" b="1" i="1">
                  <a:solidFill>
                    <a:schemeClr val="bg2"/>
                  </a:solidFill>
                  <a:latin typeface="Arial" panose="020B0604020202020204" pitchFamily="34" charset="0"/>
                  <a:ea typeface="Gulim" panose="020B0600000101010101" pitchFamily="34" charset="-127"/>
                </a:rPr>
                <a:t>System topology</a:t>
              </a:r>
              <a:r>
                <a:rPr lang="en-US" altLang="ko-KR" sz="1400" b="1">
                  <a:solidFill>
                    <a:schemeClr val="bg2"/>
                  </a:solidFill>
                  <a:latin typeface="Arial" panose="020B0604020202020204" pitchFamily="34" charset="0"/>
                  <a:ea typeface="Gulim" panose="020B0600000101010101" pitchFamily="34" charset="-127"/>
                </a:rPr>
                <a:t> </a:t>
              </a:r>
            </a:p>
            <a:p>
              <a:pPr algn="r"/>
              <a:r>
                <a:rPr lang="en-US" altLang="ko-KR" sz="1400" b="1" i="1">
                  <a:solidFill>
                    <a:schemeClr val="bg2"/>
                  </a:solidFill>
                  <a:latin typeface="Arial" panose="020B0604020202020204" pitchFamily="34" charset="0"/>
                  <a:ea typeface="Gulim" panose="020B0600000101010101" pitchFamily="34" charset="-127"/>
                </a:rPr>
                <a:t>Delivery, installation</a:t>
              </a:r>
            </a:p>
            <a:p>
              <a:pPr algn="r"/>
              <a:r>
                <a:rPr lang="en-US" altLang="ko-KR" sz="1400" b="1" i="1">
                  <a:solidFill>
                    <a:schemeClr val="bg2"/>
                  </a:solidFill>
                  <a:latin typeface="Arial" panose="020B0604020202020204" pitchFamily="34" charset="0"/>
                  <a:ea typeface="Gulim" panose="020B0600000101010101" pitchFamily="34" charset="-127"/>
                </a:rPr>
                <a:t>communication</a:t>
              </a:r>
              <a:endParaRPr lang="en-US" altLang="ko-KR" sz="1400" b="1" i="1">
                <a:solidFill>
                  <a:srgbClr val="FE9B03"/>
                </a:solidFill>
                <a:latin typeface="Arial" panose="020B0604020202020204" pitchFamily="34" charset="0"/>
                <a:ea typeface="Gulim" panose="020B0600000101010101" pitchFamily="34" charset="-127"/>
              </a:endParaRPr>
            </a:p>
          </p:txBody>
        </p:sp>
        <p:sp>
          <p:nvSpPr>
            <p:cNvPr id="189" name="Rectangle 25">
              <a:extLst>
                <a:ext uri="{FF2B5EF4-FFF2-40B4-BE49-F238E27FC236}">
                  <a16:creationId xmlns:a16="http://schemas.microsoft.com/office/drawing/2014/main" id="{D81A3571-0F94-42B1-A724-C4F9A6B56C74}"/>
                </a:ext>
              </a:extLst>
            </p:cNvPr>
            <p:cNvSpPr>
              <a:spLocks noChangeArrowheads="1"/>
            </p:cNvSpPr>
            <p:nvPr/>
          </p:nvSpPr>
          <p:spPr bwMode="auto">
            <a:xfrm>
              <a:off x="3888" y="2784"/>
              <a:ext cx="1189"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lvl1pPr defTabSz="1014413">
                <a:defRPr sz="2400">
                  <a:solidFill>
                    <a:schemeClr val="tx1"/>
                  </a:solidFill>
                  <a:latin typeface="Times" panose="02020603050405020304" pitchFamily="18" charset="0"/>
                  <a:ea typeface="微软雅黑" panose="020B0503020204020204" pitchFamily="34" charset="-122"/>
                </a:defRPr>
              </a:lvl1pPr>
              <a:lvl2pPr marL="742950" indent="-285750" defTabSz="1014413">
                <a:defRPr sz="2400">
                  <a:solidFill>
                    <a:schemeClr val="tx1"/>
                  </a:solidFill>
                  <a:latin typeface="Times" panose="02020603050405020304" pitchFamily="18" charset="0"/>
                  <a:ea typeface="微软雅黑" panose="020B0503020204020204" pitchFamily="34" charset="-122"/>
                </a:defRPr>
              </a:lvl2pPr>
              <a:lvl3pPr marL="1143000" indent="-228600" defTabSz="1014413">
                <a:defRPr sz="2400">
                  <a:solidFill>
                    <a:schemeClr val="tx1"/>
                  </a:solidFill>
                  <a:latin typeface="Times" panose="02020603050405020304" pitchFamily="18" charset="0"/>
                  <a:ea typeface="微软雅黑" panose="020B0503020204020204" pitchFamily="34" charset="-122"/>
                </a:defRPr>
              </a:lvl3pPr>
              <a:lvl4pPr marL="1600200" indent="-228600" defTabSz="1014413">
                <a:defRPr sz="2400">
                  <a:solidFill>
                    <a:schemeClr val="tx1"/>
                  </a:solidFill>
                  <a:latin typeface="Times" panose="02020603050405020304" pitchFamily="18" charset="0"/>
                  <a:ea typeface="微软雅黑" panose="020B0503020204020204" pitchFamily="34" charset="-122"/>
                </a:defRPr>
              </a:lvl4pPr>
              <a:lvl5pPr marL="2057400" indent="-228600" defTabSz="1014413">
                <a:defRPr sz="2400">
                  <a:solidFill>
                    <a:schemeClr val="tx1"/>
                  </a:solidFill>
                  <a:latin typeface="Times" panose="02020603050405020304" pitchFamily="18" charset="0"/>
                  <a:ea typeface="微软雅黑" panose="020B0503020204020204" pitchFamily="34" charset="-122"/>
                </a:defRPr>
              </a:lvl5pPr>
              <a:lvl6pPr marL="25146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1014413"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r"/>
              <a:r>
                <a:rPr lang="en-US" altLang="ko-KR" sz="1400" b="1">
                  <a:solidFill>
                    <a:srgbClr val="FF3300"/>
                  </a:solidFill>
                  <a:latin typeface="Arial" panose="020B0604020202020204" pitchFamily="34" charset="0"/>
                  <a:ea typeface="Gulim" panose="020B0600000101010101" pitchFamily="34" charset="-127"/>
                </a:rPr>
                <a:t>System engineering</a:t>
              </a:r>
            </a:p>
          </p:txBody>
        </p:sp>
        <p:graphicFrame>
          <p:nvGraphicFramePr>
            <p:cNvPr id="190" name="Object 26">
              <a:extLst>
                <a:ext uri="{FF2B5EF4-FFF2-40B4-BE49-F238E27FC236}">
                  <a16:creationId xmlns:a16="http://schemas.microsoft.com/office/drawing/2014/main" id="{6962642F-6F6B-47BA-871A-834FFC9E21A6}"/>
                </a:ext>
              </a:extLst>
            </p:cNvPr>
            <p:cNvGraphicFramePr>
              <a:graphicFrameLocks/>
            </p:cNvGraphicFramePr>
            <p:nvPr/>
          </p:nvGraphicFramePr>
          <p:xfrm>
            <a:off x="576" y="2208"/>
            <a:ext cx="656" cy="516"/>
          </p:xfrm>
          <a:graphic>
            <a:graphicData uri="http://schemas.openxmlformats.org/presentationml/2006/ole">
              <mc:AlternateContent xmlns:mc="http://schemas.openxmlformats.org/markup-compatibility/2006">
                <mc:Choice xmlns:v="urn:schemas-microsoft-com:vml" Requires="v">
                  <p:oleObj spid="_x0000_s3213" name="CorelDRAW 6.0" r:id="rId11" imgW="457200" imgH="457200" progId="CorelDRAW.Graphic.6">
                    <p:embed/>
                  </p:oleObj>
                </mc:Choice>
                <mc:Fallback>
                  <p:oleObj name="CorelDRAW 6.0" r:id="rId11" imgW="457200" imgH="457200" progId="CorelDRAW.Graphic.6">
                    <p:embed/>
                    <p:pic>
                      <p:nvPicPr>
                        <p:cNvPr id="56342" name="Object 26">
                          <a:extLst>
                            <a:ext uri="{FF2B5EF4-FFF2-40B4-BE49-F238E27FC236}">
                              <a16:creationId xmlns:a16="http://schemas.microsoft.com/office/drawing/2014/main" id="{5EF7C0E9-74FD-45D2-BECF-70710C7B8DAA}"/>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 y="2208"/>
                          <a:ext cx="656" cy="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91" name="Group 27">
              <a:extLst>
                <a:ext uri="{FF2B5EF4-FFF2-40B4-BE49-F238E27FC236}">
                  <a16:creationId xmlns:a16="http://schemas.microsoft.com/office/drawing/2014/main" id="{3F3463C5-A972-45D8-93F6-1EEB1FD91B5C}"/>
                </a:ext>
              </a:extLst>
            </p:cNvPr>
            <p:cNvGrpSpPr>
              <a:grpSpLocks/>
            </p:cNvGrpSpPr>
            <p:nvPr/>
          </p:nvGrpSpPr>
          <p:grpSpPr bwMode="auto">
            <a:xfrm>
              <a:off x="4414" y="2257"/>
              <a:ext cx="437" cy="485"/>
              <a:chOff x="5185" y="1876"/>
              <a:chExt cx="437" cy="485"/>
            </a:xfrm>
          </p:grpSpPr>
          <p:sp>
            <p:nvSpPr>
              <p:cNvPr id="193" name="Rectangle 28">
                <a:extLst>
                  <a:ext uri="{FF2B5EF4-FFF2-40B4-BE49-F238E27FC236}">
                    <a16:creationId xmlns:a16="http://schemas.microsoft.com/office/drawing/2014/main" id="{DEB3D119-7010-46AD-B67A-9FD5A8538B4D}"/>
                  </a:ext>
                </a:extLst>
              </p:cNvPr>
              <p:cNvSpPr>
                <a:spLocks noChangeArrowheads="1"/>
              </p:cNvSpPr>
              <p:nvPr/>
            </p:nvSpPr>
            <p:spPr bwMode="auto">
              <a:xfrm>
                <a:off x="5185" y="1897"/>
                <a:ext cx="102" cy="107"/>
              </a:xfrm>
              <a:prstGeom prst="rect">
                <a:avLst/>
              </a:prstGeom>
              <a:solidFill>
                <a:schemeClr val="bg2"/>
              </a:solidFill>
              <a:ln w="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94" name="Freeform 29">
                <a:extLst>
                  <a:ext uri="{FF2B5EF4-FFF2-40B4-BE49-F238E27FC236}">
                    <a16:creationId xmlns:a16="http://schemas.microsoft.com/office/drawing/2014/main" id="{D6BBC2C0-C20D-424D-A9D5-57EFD6DF7CDA}"/>
                  </a:ext>
                </a:extLst>
              </p:cNvPr>
              <p:cNvSpPr>
                <a:spLocks/>
              </p:cNvSpPr>
              <p:nvPr/>
            </p:nvSpPr>
            <p:spPr bwMode="auto">
              <a:xfrm>
                <a:off x="5185" y="1876"/>
                <a:ext cx="142" cy="21"/>
              </a:xfrm>
              <a:custGeom>
                <a:avLst/>
                <a:gdLst>
                  <a:gd name="T0" fmla="*/ 0 w 691"/>
                  <a:gd name="T1" fmla="*/ 0 h 96"/>
                  <a:gd name="T2" fmla="*/ 0 w 691"/>
                  <a:gd name="T3" fmla="*/ 0 h 96"/>
                  <a:gd name="T4" fmla="*/ 0 w 691"/>
                  <a:gd name="T5" fmla="*/ 0 h 96"/>
                  <a:gd name="T6" fmla="*/ 0 w 691"/>
                  <a:gd name="T7" fmla="*/ 0 h 96"/>
                  <a:gd name="T8" fmla="*/ 0 w 691"/>
                  <a:gd name="T9" fmla="*/ 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1" h="96">
                    <a:moveTo>
                      <a:pt x="0" y="96"/>
                    </a:moveTo>
                    <a:lnTo>
                      <a:pt x="276" y="0"/>
                    </a:lnTo>
                    <a:lnTo>
                      <a:pt x="691" y="0"/>
                    </a:lnTo>
                    <a:lnTo>
                      <a:pt x="495" y="96"/>
                    </a:lnTo>
                    <a:lnTo>
                      <a:pt x="0" y="96"/>
                    </a:lnTo>
                    <a:close/>
                  </a:path>
                </a:pathLst>
              </a:custGeom>
              <a:solidFill>
                <a:srgbClr val="7F7F7F"/>
              </a:solidFill>
              <a:ln w="0">
                <a:solidFill>
                  <a:srgbClr val="000000"/>
                </a:solidFill>
                <a:prstDash val="solid"/>
                <a:round/>
                <a:headEnd/>
                <a:tailEnd/>
              </a:ln>
            </p:spPr>
            <p:txBody>
              <a:bodyPr/>
              <a:lstStyle/>
              <a:p>
                <a:endParaRPr lang="zh-CN" altLang="en-US"/>
              </a:p>
            </p:txBody>
          </p:sp>
          <p:sp>
            <p:nvSpPr>
              <p:cNvPr id="195" name="Freeform 30">
                <a:extLst>
                  <a:ext uri="{FF2B5EF4-FFF2-40B4-BE49-F238E27FC236}">
                    <a16:creationId xmlns:a16="http://schemas.microsoft.com/office/drawing/2014/main" id="{B0C05F8E-0D31-4BFC-9E65-17CE6048486F}"/>
                  </a:ext>
                </a:extLst>
              </p:cNvPr>
              <p:cNvSpPr>
                <a:spLocks/>
              </p:cNvSpPr>
              <p:nvPr/>
            </p:nvSpPr>
            <p:spPr bwMode="auto">
              <a:xfrm>
                <a:off x="5287" y="1876"/>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 h="577">
                    <a:moveTo>
                      <a:pt x="0" y="96"/>
                    </a:moveTo>
                    <a:lnTo>
                      <a:pt x="196" y="0"/>
                    </a:lnTo>
                    <a:lnTo>
                      <a:pt x="196" y="432"/>
                    </a:lnTo>
                    <a:lnTo>
                      <a:pt x="0" y="577"/>
                    </a:lnTo>
                    <a:lnTo>
                      <a:pt x="0" y="96"/>
                    </a:lnTo>
                    <a:close/>
                  </a:path>
                </a:pathLst>
              </a:custGeom>
              <a:solidFill>
                <a:srgbClr val="7F7F7F"/>
              </a:solidFill>
              <a:ln w="0">
                <a:solidFill>
                  <a:srgbClr val="000000"/>
                </a:solidFill>
                <a:prstDash val="solid"/>
                <a:round/>
                <a:headEnd/>
                <a:tailEnd/>
              </a:ln>
            </p:spPr>
            <p:txBody>
              <a:bodyPr/>
              <a:lstStyle/>
              <a:p>
                <a:endParaRPr lang="zh-CN" altLang="en-US"/>
              </a:p>
            </p:txBody>
          </p:sp>
          <p:sp>
            <p:nvSpPr>
              <p:cNvPr id="196" name="Rectangle 31">
                <a:extLst>
                  <a:ext uri="{FF2B5EF4-FFF2-40B4-BE49-F238E27FC236}">
                    <a16:creationId xmlns:a16="http://schemas.microsoft.com/office/drawing/2014/main" id="{F6B5B885-43F8-4038-8568-5AF536617300}"/>
                  </a:ext>
                </a:extLst>
              </p:cNvPr>
              <p:cNvSpPr>
                <a:spLocks noChangeArrowheads="1"/>
              </p:cNvSpPr>
              <p:nvPr/>
            </p:nvSpPr>
            <p:spPr bwMode="auto">
              <a:xfrm>
                <a:off x="5480" y="1924"/>
                <a:ext cx="102" cy="106"/>
              </a:xfrm>
              <a:prstGeom prst="rect">
                <a:avLst/>
              </a:prstGeom>
              <a:solidFill>
                <a:schemeClr val="bg2"/>
              </a:solidFill>
              <a:ln w="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97" name="Freeform 32">
                <a:extLst>
                  <a:ext uri="{FF2B5EF4-FFF2-40B4-BE49-F238E27FC236}">
                    <a16:creationId xmlns:a16="http://schemas.microsoft.com/office/drawing/2014/main" id="{313ABA69-EFCD-4174-ADB3-ECB30AF14970}"/>
                  </a:ext>
                </a:extLst>
              </p:cNvPr>
              <p:cNvSpPr>
                <a:spLocks/>
              </p:cNvSpPr>
              <p:nvPr/>
            </p:nvSpPr>
            <p:spPr bwMode="auto">
              <a:xfrm>
                <a:off x="5480" y="1902"/>
                <a:ext cx="142" cy="22"/>
              </a:xfrm>
              <a:custGeom>
                <a:avLst/>
                <a:gdLst>
                  <a:gd name="T0" fmla="*/ 0 w 691"/>
                  <a:gd name="T1" fmla="*/ 0 h 96"/>
                  <a:gd name="T2" fmla="*/ 0 w 691"/>
                  <a:gd name="T3" fmla="*/ 0 h 96"/>
                  <a:gd name="T4" fmla="*/ 0 w 691"/>
                  <a:gd name="T5" fmla="*/ 0 h 96"/>
                  <a:gd name="T6" fmla="*/ 0 w 691"/>
                  <a:gd name="T7" fmla="*/ 0 h 96"/>
                  <a:gd name="T8" fmla="*/ 0 w 691"/>
                  <a:gd name="T9" fmla="*/ 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1" h="96">
                    <a:moveTo>
                      <a:pt x="0" y="96"/>
                    </a:moveTo>
                    <a:lnTo>
                      <a:pt x="276" y="0"/>
                    </a:lnTo>
                    <a:lnTo>
                      <a:pt x="691" y="0"/>
                    </a:lnTo>
                    <a:lnTo>
                      <a:pt x="495" y="96"/>
                    </a:lnTo>
                    <a:lnTo>
                      <a:pt x="0" y="96"/>
                    </a:lnTo>
                    <a:close/>
                  </a:path>
                </a:pathLst>
              </a:custGeom>
              <a:solidFill>
                <a:schemeClr val="bg2"/>
              </a:solidFill>
              <a:ln w="0">
                <a:solidFill>
                  <a:srgbClr val="000000"/>
                </a:solidFill>
                <a:prstDash val="solid"/>
                <a:round/>
                <a:headEnd/>
                <a:tailEnd/>
              </a:ln>
            </p:spPr>
            <p:txBody>
              <a:bodyPr/>
              <a:lstStyle/>
              <a:p>
                <a:endParaRPr lang="zh-CN" altLang="en-US"/>
              </a:p>
            </p:txBody>
          </p:sp>
          <p:sp>
            <p:nvSpPr>
              <p:cNvPr id="198" name="Freeform 33">
                <a:extLst>
                  <a:ext uri="{FF2B5EF4-FFF2-40B4-BE49-F238E27FC236}">
                    <a16:creationId xmlns:a16="http://schemas.microsoft.com/office/drawing/2014/main" id="{24EF15BA-1565-469D-9D46-E0A74DC7B2B5}"/>
                  </a:ext>
                </a:extLst>
              </p:cNvPr>
              <p:cNvSpPr>
                <a:spLocks/>
              </p:cNvSpPr>
              <p:nvPr/>
            </p:nvSpPr>
            <p:spPr bwMode="auto">
              <a:xfrm>
                <a:off x="5582" y="1902"/>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 h="577">
                    <a:moveTo>
                      <a:pt x="0" y="96"/>
                    </a:moveTo>
                    <a:lnTo>
                      <a:pt x="196" y="0"/>
                    </a:lnTo>
                    <a:lnTo>
                      <a:pt x="196" y="433"/>
                    </a:lnTo>
                    <a:lnTo>
                      <a:pt x="0" y="577"/>
                    </a:lnTo>
                    <a:lnTo>
                      <a:pt x="0" y="96"/>
                    </a:lnTo>
                    <a:close/>
                  </a:path>
                </a:pathLst>
              </a:custGeom>
              <a:solidFill>
                <a:schemeClr val="bg2"/>
              </a:solidFill>
              <a:ln w="0">
                <a:solidFill>
                  <a:srgbClr val="000000"/>
                </a:solidFill>
                <a:prstDash val="solid"/>
                <a:round/>
                <a:headEnd/>
                <a:tailEnd/>
              </a:ln>
            </p:spPr>
            <p:txBody>
              <a:bodyPr/>
              <a:lstStyle/>
              <a:p>
                <a:endParaRPr lang="zh-CN" altLang="en-US"/>
              </a:p>
            </p:txBody>
          </p:sp>
          <p:sp>
            <p:nvSpPr>
              <p:cNvPr id="199" name="Line 34">
                <a:extLst>
                  <a:ext uri="{FF2B5EF4-FFF2-40B4-BE49-F238E27FC236}">
                    <a16:creationId xmlns:a16="http://schemas.microsoft.com/office/drawing/2014/main" id="{34DB8230-2FC2-4C6F-BD56-227398505492}"/>
                  </a:ext>
                </a:extLst>
              </p:cNvPr>
              <p:cNvSpPr>
                <a:spLocks noChangeShapeType="1"/>
              </p:cNvSpPr>
              <p:nvPr/>
            </p:nvSpPr>
            <p:spPr bwMode="auto">
              <a:xfrm>
                <a:off x="5307" y="1940"/>
                <a:ext cx="173"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0" name="Rectangle 35">
                <a:extLst>
                  <a:ext uri="{FF2B5EF4-FFF2-40B4-BE49-F238E27FC236}">
                    <a16:creationId xmlns:a16="http://schemas.microsoft.com/office/drawing/2014/main" id="{33BDEB0E-66C0-47BC-9354-1A6AEF33B0AC}"/>
                  </a:ext>
                </a:extLst>
              </p:cNvPr>
              <p:cNvSpPr>
                <a:spLocks noChangeArrowheads="1"/>
              </p:cNvSpPr>
              <p:nvPr/>
            </p:nvSpPr>
            <p:spPr bwMode="auto">
              <a:xfrm>
                <a:off x="5185" y="2096"/>
                <a:ext cx="102" cy="106"/>
              </a:xfrm>
              <a:prstGeom prst="rect">
                <a:avLst/>
              </a:prstGeom>
              <a:solidFill>
                <a:schemeClr val="bg2"/>
              </a:solidFill>
              <a:ln w="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01" name="Freeform 36">
                <a:extLst>
                  <a:ext uri="{FF2B5EF4-FFF2-40B4-BE49-F238E27FC236}">
                    <a16:creationId xmlns:a16="http://schemas.microsoft.com/office/drawing/2014/main" id="{1135F421-EB28-4F33-8462-556D7D87C3B1}"/>
                  </a:ext>
                </a:extLst>
              </p:cNvPr>
              <p:cNvSpPr>
                <a:spLocks/>
              </p:cNvSpPr>
              <p:nvPr/>
            </p:nvSpPr>
            <p:spPr bwMode="auto">
              <a:xfrm>
                <a:off x="5185" y="2074"/>
                <a:ext cx="142" cy="22"/>
              </a:xfrm>
              <a:custGeom>
                <a:avLst/>
                <a:gdLst>
                  <a:gd name="T0" fmla="*/ 0 w 691"/>
                  <a:gd name="T1" fmla="*/ 0 h 96"/>
                  <a:gd name="T2" fmla="*/ 0 w 691"/>
                  <a:gd name="T3" fmla="*/ 0 h 96"/>
                  <a:gd name="T4" fmla="*/ 0 w 691"/>
                  <a:gd name="T5" fmla="*/ 0 h 96"/>
                  <a:gd name="T6" fmla="*/ 0 w 691"/>
                  <a:gd name="T7" fmla="*/ 0 h 96"/>
                  <a:gd name="T8" fmla="*/ 0 w 691"/>
                  <a:gd name="T9" fmla="*/ 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1" h="96">
                    <a:moveTo>
                      <a:pt x="0" y="96"/>
                    </a:moveTo>
                    <a:lnTo>
                      <a:pt x="276" y="0"/>
                    </a:lnTo>
                    <a:lnTo>
                      <a:pt x="691" y="0"/>
                    </a:lnTo>
                    <a:lnTo>
                      <a:pt x="495" y="96"/>
                    </a:lnTo>
                    <a:lnTo>
                      <a:pt x="0" y="96"/>
                    </a:lnTo>
                    <a:close/>
                  </a:path>
                </a:pathLst>
              </a:custGeom>
              <a:solidFill>
                <a:srgbClr val="7F7F7F"/>
              </a:solidFill>
              <a:ln w="0">
                <a:solidFill>
                  <a:srgbClr val="000000"/>
                </a:solidFill>
                <a:prstDash val="solid"/>
                <a:round/>
                <a:headEnd/>
                <a:tailEnd/>
              </a:ln>
            </p:spPr>
            <p:txBody>
              <a:bodyPr/>
              <a:lstStyle/>
              <a:p>
                <a:endParaRPr lang="zh-CN" altLang="en-US"/>
              </a:p>
            </p:txBody>
          </p:sp>
          <p:sp>
            <p:nvSpPr>
              <p:cNvPr id="202" name="Freeform 37">
                <a:extLst>
                  <a:ext uri="{FF2B5EF4-FFF2-40B4-BE49-F238E27FC236}">
                    <a16:creationId xmlns:a16="http://schemas.microsoft.com/office/drawing/2014/main" id="{C0B7C8EF-823F-4C9C-A8F1-EEC76298D7A9}"/>
                  </a:ext>
                </a:extLst>
              </p:cNvPr>
              <p:cNvSpPr>
                <a:spLocks/>
              </p:cNvSpPr>
              <p:nvPr/>
            </p:nvSpPr>
            <p:spPr bwMode="auto">
              <a:xfrm>
                <a:off x="5287" y="2074"/>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 h="577">
                    <a:moveTo>
                      <a:pt x="0" y="96"/>
                    </a:moveTo>
                    <a:lnTo>
                      <a:pt x="196" y="0"/>
                    </a:lnTo>
                    <a:lnTo>
                      <a:pt x="196" y="433"/>
                    </a:lnTo>
                    <a:lnTo>
                      <a:pt x="0" y="577"/>
                    </a:lnTo>
                    <a:lnTo>
                      <a:pt x="0" y="96"/>
                    </a:lnTo>
                    <a:close/>
                  </a:path>
                </a:pathLst>
              </a:custGeom>
              <a:solidFill>
                <a:srgbClr val="7F7F7F"/>
              </a:solidFill>
              <a:ln w="0">
                <a:solidFill>
                  <a:srgbClr val="000000"/>
                </a:solidFill>
                <a:prstDash val="solid"/>
                <a:round/>
                <a:headEnd/>
                <a:tailEnd/>
              </a:ln>
            </p:spPr>
            <p:txBody>
              <a:bodyPr/>
              <a:lstStyle/>
              <a:p>
                <a:endParaRPr lang="zh-CN" altLang="en-US"/>
              </a:p>
            </p:txBody>
          </p:sp>
          <p:sp>
            <p:nvSpPr>
              <p:cNvPr id="203" name="Line 38">
                <a:extLst>
                  <a:ext uri="{FF2B5EF4-FFF2-40B4-BE49-F238E27FC236}">
                    <a16:creationId xmlns:a16="http://schemas.microsoft.com/office/drawing/2014/main" id="{6FA11237-5843-4FA3-827E-116AE53F1BD6}"/>
                  </a:ext>
                </a:extLst>
              </p:cNvPr>
              <p:cNvSpPr>
                <a:spLocks noChangeShapeType="1"/>
              </p:cNvSpPr>
              <p:nvPr/>
            </p:nvSpPr>
            <p:spPr bwMode="auto">
              <a:xfrm flipV="1">
                <a:off x="5307" y="1966"/>
                <a:ext cx="173" cy="17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 name="Rectangle 39">
                <a:extLst>
                  <a:ext uri="{FF2B5EF4-FFF2-40B4-BE49-F238E27FC236}">
                    <a16:creationId xmlns:a16="http://schemas.microsoft.com/office/drawing/2014/main" id="{AC4324D4-0F82-49F4-B8AD-F98A353DEBE2}"/>
                  </a:ext>
                </a:extLst>
              </p:cNvPr>
              <p:cNvSpPr>
                <a:spLocks noChangeArrowheads="1"/>
              </p:cNvSpPr>
              <p:nvPr/>
            </p:nvSpPr>
            <p:spPr bwMode="auto">
              <a:xfrm>
                <a:off x="5480" y="2149"/>
                <a:ext cx="102" cy="106"/>
              </a:xfrm>
              <a:prstGeom prst="rect">
                <a:avLst/>
              </a:prstGeom>
              <a:solidFill>
                <a:schemeClr val="bg2"/>
              </a:solidFill>
              <a:ln w="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05" name="Freeform 40">
                <a:extLst>
                  <a:ext uri="{FF2B5EF4-FFF2-40B4-BE49-F238E27FC236}">
                    <a16:creationId xmlns:a16="http://schemas.microsoft.com/office/drawing/2014/main" id="{6D212610-0A66-40B0-A6C2-B39492B47E78}"/>
                  </a:ext>
                </a:extLst>
              </p:cNvPr>
              <p:cNvSpPr>
                <a:spLocks/>
              </p:cNvSpPr>
              <p:nvPr/>
            </p:nvSpPr>
            <p:spPr bwMode="auto">
              <a:xfrm>
                <a:off x="5480" y="2127"/>
                <a:ext cx="142" cy="22"/>
              </a:xfrm>
              <a:custGeom>
                <a:avLst/>
                <a:gdLst>
                  <a:gd name="T0" fmla="*/ 0 w 691"/>
                  <a:gd name="T1" fmla="*/ 0 h 97"/>
                  <a:gd name="T2" fmla="*/ 0 w 691"/>
                  <a:gd name="T3" fmla="*/ 0 h 97"/>
                  <a:gd name="T4" fmla="*/ 0 w 691"/>
                  <a:gd name="T5" fmla="*/ 0 h 97"/>
                  <a:gd name="T6" fmla="*/ 0 w 691"/>
                  <a:gd name="T7" fmla="*/ 0 h 97"/>
                  <a:gd name="T8" fmla="*/ 0 w 691"/>
                  <a:gd name="T9" fmla="*/ 0 h 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1" h="97">
                    <a:moveTo>
                      <a:pt x="0" y="97"/>
                    </a:moveTo>
                    <a:lnTo>
                      <a:pt x="276" y="0"/>
                    </a:lnTo>
                    <a:lnTo>
                      <a:pt x="691" y="0"/>
                    </a:lnTo>
                    <a:lnTo>
                      <a:pt x="495" y="97"/>
                    </a:lnTo>
                    <a:lnTo>
                      <a:pt x="0" y="97"/>
                    </a:lnTo>
                    <a:close/>
                  </a:path>
                </a:pathLst>
              </a:custGeom>
              <a:solidFill>
                <a:schemeClr val="bg2"/>
              </a:solidFill>
              <a:ln w="0">
                <a:solidFill>
                  <a:srgbClr val="000000"/>
                </a:solidFill>
                <a:prstDash val="solid"/>
                <a:round/>
                <a:headEnd/>
                <a:tailEnd/>
              </a:ln>
            </p:spPr>
            <p:txBody>
              <a:bodyPr/>
              <a:lstStyle/>
              <a:p>
                <a:endParaRPr lang="zh-CN" altLang="en-US"/>
              </a:p>
            </p:txBody>
          </p:sp>
          <p:sp>
            <p:nvSpPr>
              <p:cNvPr id="206" name="Freeform 41">
                <a:extLst>
                  <a:ext uri="{FF2B5EF4-FFF2-40B4-BE49-F238E27FC236}">
                    <a16:creationId xmlns:a16="http://schemas.microsoft.com/office/drawing/2014/main" id="{F7823A0B-938F-4F83-AE75-D495EE8CC5C3}"/>
                  </a:ext>
                </a:extLst>
              </p:cNvPr>
              <p:cNvSpPr>
                <a:spLocks/>
              </p:cNvSpPr>
              <p:nvPr/>
            </p:nvSpPr>
            <p:spPr bwMode="auto">
              <a:xfrm>
                <a:off x="5582" y="2127"/>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 h="577">
                    <a:moveTo>
                      <a:pt x="0" y="97"/>
                    </a:moveTo>
                    <a:lnTo>
                      <a:pt x="196" y="0"/>
                    </a:lnTo>
                    <a:lnTo>
                      <a:pt x="196" y="433"/>
                    </a:lnTo>
                    <a:lnTo>
                      <a:pt x="0" y="577"/>
                    </a:lnTo>
                    <a:lnTo>
                      <a:pt x="0" y="97"/>
                    </a:lnTo>
                    <a:close/>
                  </a:path>
                </a:pathLst>
              </a:custGeom>
              <a:solidFill>
                <a:schemeClr val="bg2"/>
              </a:solidFill>
              <a:ln w="0">
                <a:solidFill>
                  <a:srgbClr val="000000"/>
                </a:solidFill>
                <a:prstDash val="solid"/>
                <a:round/>
                <a:headEnd/>
                <a:tailEnd/>
              </a:ln>
            </p:spPr>
            <p:txBody>
              <a:bodyPr/>
              <a:lstStyle/>
              <a:p>
                <a:endParaRPr lang="zh-CN" altLang="en-US"/>
              </a:p>
            </p:txBody>
          </p:sp>
          <p:sp>
            <p:nvSpPr>
              <p:cNvPr id="207" name="Rectangle 42">
                <a:extLst>
                  <a:ext uri="{FF2B5EF4-FFF2-40B4-BE49-F238E27FC236}">
                    <a16:creationId xmlns:a16="http://schemas.microsoft.com/office/drawing/2014/main" id="{7A9B302F-D67C-4440-B399-032FF21EB4AA}"/>
                  </a:ext>
                </a:extLst>
              </p:cNvPr>
              <p:cNvSpPr>
                <a:spLocks noChangeArrowheads="1"/>
              </p:cNvSpPr>
              <p:nvPr/>
            </p:nvSpPr>
            <p:spPr bwMode="auto">
              <a:xfrm>
                <a:off x="5185" y="2254"/>
                <a:ext cx="102" cy="107"/>
              </a:xfrm>
              <a:prstGeom prst="rect">
                <a:avLst/>
              </a:prstGeom>
              <a:solidFill>
                <a:schemeClr val="bg2"/>
              </a:solidFill>
              <a:ln w="0">
                <a:solidFill>
                  <a:srgbClr val="000000"/>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08" name="Freeform 43">
                <a:extLst>
                  <a:ext uri="{FF2B5EF4-FFF2-40B4-BE49-F238E27FC236}">
                    <a16:creationId xmlns:a16="http://schemas.microsoft.com/office/drawing/2014/main" id="{F645D4DC-CB41-42FD-A7F3-10F60E1C81B4}"/>
                  </a:ext>
                </a:extLst>
              </p:cNvPr>
              <p:cNvSpPr>
                <a:spLocks/>
              </p:cNvSpPr>
              <p:nvPr/>
            </p:nvSpPr>
            <p:spPr bwMode="auto">
              <a:xfrm>
                <a:off x="5185" y="2233"/>
                <a:ext cx="142" cy="21"/>
              </a:xfrm>
              <a:custGeom>
                <a:avLst/>
                <a:gdLst>
                  <a:gd name="T0" fmla="*/ 0 w 691"/>
                  <a:gd name="T1" fmla="*/ 0 h 97"/>
                  <a:gd name="T2" fmla="*/ 0 w 691"/>
                  <a:gd name="T3" fmla="*/ 0 h 97"/>
                  <a:gd name="T4" fmla="*/ 0 w 691"/>
                  <a:gd name="T5" fmla="*/ 0 h 97"/>
                  <a:gd name="T6" fmla="*/ 0 w 691"/>
                  <a:gd name="T7" fmla="*/ 0 h 97"/>
                  <a:gd name="T8" fmla="*/ 0 w 691"/>
                  <a:gd name="T9" fmla="*/ 0 h 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1" h="97">
                    <a:moveTo>
                      <a:pt x="0" y="97"/>
                    </a:moveTo>
                    <a:lnTo>
                      <a:pt x="276" y="0"/>
                    </a:lnTo>
                    <a:lnTo>
                      <a:pt x="691" y="0"/>
                    </a:lnTo>
                    <a:lnTo>
                      <a:pt x="495" y="97"/>
                    </a:lnTo>
                    <a:lnTo>
                      <a:pt x="0" y="97"/>
                    </a:lnTo>
                    <a:close/>
                  </a:path>
                </a:pathLst>
              </a:custGeom>
              <a:solidFill>
                <a:srgbClr val="7F7F7F"/>
              </a:solidFill>
              <a:ln w="0">
                <a:solidFill>
                  <a:srgbClr val="000000"/>
                </a:solidFill>
                <a:prstDash val="solid"/>
                <a:round/>
                <a:headEnd/>
                <a:tailEnd/>
              </a:ln>
            </p:spPr>
            <p:txBody>
              <a:bodyPr/>
              <a:lstStyle/>
              <a:p>
                <a:endParaRPr lang="zh-CN" altLang="en-US"/>
              </a:p>
            </p:txBody>
          </p:sp>
          <p:sp>
            <p:nvSpPr>
              <p:cNvPr id="209" name="Freeform 44">
                <a:extLst>
                  <a:ext uri="{FF2B5EF4-FFF2-40B4-BE49-F238E27FC236}">
                    <a16:creationId xmlns:a16="http://schemas.microsoft.com/office/drawing/2014/main" id="{CB39A135-83E3-4B36-9F51-E8304244E502}"/>
                  </a:ext>
                </a:extLst>
              </p:cNvPr>
              <p:cNvSpPr>
                <a:spLocks/>
              </p:cNvSpPr>
              <p:nvPr/>
            </p:nvSpPr>
            <p:spPr bwMode="auto">
              <a:xfrm>
                <a:off x="5287" y="2233"/>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 h="577">
                    <a:moveTo>
                      <a:pt x="0" y="97"/>
                    </a:moveTo>
                    <a:lnTo>
                      <a:pt x="196" y="0"/>
                    </a:lnTo>
                    <a:lnTo>
                      <a:pt x="196" y="433"/>
                    </a:lnTo>
                    <a:lnTo>
                      <a:pt x="0" y="577"/>
                    </a:lnTo>
                    <a:lnTo>
                      <a:pt x="0" y="97"/>
                    </a:lnTo>
                    <a:close/>
                  </a:path>
                </a:pathLst>
              </a:custGeom>
              <a:solidFill>
                <a:srgbClr val="7F7F7F"/>
              </a:solidFill>
              <a:ln w="0">
                <a:solidFill>
                  <a:srgbClr val="000000"/>
                </a:solidFill>
                <a:prstDash val="solid"/>
                <a:round/>
                <a:headEnd/>
                <a:tailEnd/>
              </a:ln>
            </p:spPr>
            <p:txBody>
              <a:bodyPr/>
              <a:lstStyle/>
              <a:p>
                <a:endParaRPr lang="zh-CN" altLang="en-US"/>
              </a:p>
            </p:txBody>
          </p:sp>
          <p:sp>
            <p:nvSpPr>
              <p:cNvPr id="210" name="Line 45">
                <a:extLst>
                  <a:ext uri="{FF2B5EF4-FFF2-40B4-BE49-F238E27FC236}">
                    <a16:creationId xmlns:a16="http://schemas.microsoft.com/office/drawing/2014/main" id="{5E88386B-1763-4D9B-B4B5-45D5E3D67415}"/>
                  </a:ext>
                </a:extLst>
              </p:cNvPr>
              <p:cNvSpPr>
                <a:spLocks noChangeShapeType="1"/>
              </p:cNvSpPr>
              <p:nvPr/>
            </p:nvSpPr>
            <p:spPr bwMode="auto">
              <a:xfrm flipV="1">
                <a:off x="5307" y="2191"/>
                <a:ext cx="173" cy="10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2" name="Rectangle 46">
              <a:extLst>
                <a:ext uri="{FF2B5EF4-FFF2-40B4-BE49-F238E27FC236}">
                  <a16:creationId xmlns:a16="http://schemas.microsoft.com/office/drawing/2014/main" id="{B84A4E7A-ECE8-44A9-B4F0-1D8624AE813E}"/>
                </a:ext>
              </a:extLst>
            </p:cNvPr>
            <p:cNvSpPr>
              <a:spLocks noChangeArrowheads="1"/>
            </p:cNvSpPr>
            <p:nvPr/>
          </p:nvSpPr>
          <p:spPr bwMode="auto">
            <a:xfrm>
              <a:off x="528" y="1752"/>
              <a:ext cx="1156"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748" tIns="47874" rIns="95748" bIns="47874">
              <a:spAutoFit/>
            </a:bodyPr>
            <a:lstStyle>
              <a:lvl1pPr defTabSz="955675">
                <a:defRPr sz="2400">
                  <a:solidFill>
                    <a:schemeClr val="tx1"/>
                  </a:solidFill>
                  <a:latin typeface="Times" panose="02020603050405020304" pitchFamily="18" charset="0"/>
                  <a:ea typeface="微软雅黑" panose="020B0503020204020204" pitchFamily="34" charset="-122"/>
                </a:defRPr>
              </a:lvl1pPr>
              <a:lvl2pPr marL="742950" indent="-285750" defTabSz="955675">
                <a:defRPr sz="2400">
                  <a:solidFill>
                    <a:schemeClr val="tx1"/>
                  </a:solidFill>
                  <a:latin typeface="Times" panose="02020603050405020304" pitchFamily="18" charset="0"/>
                  <a:ea typeface="微软雅黑" panose="020B0503020204020204" pitchFamily="34" charset="-122"/>
                </a:defRPr>
              </a:lvl2pPr>
              <a:lvl3pPr marL="1143000" indent="-228600" defTabSz="955675">
                <a:defRPr sz="2400">
                  <a:solidFill>
                    <a:schemeClr val="tx1"/>
                  </a:solidFill>
                  <a:latin typeface="Times" panose="02020603050405020304" pitchFamily="18" charset="0"/>
                  <a:ea typeface="微软雅黑" panose="020B0503020204020204" pitchFamily="34" charset="-122"/>
                </a:defRPr>
              </a:lvl3pPr>
              <a:lvl4pPr marL="1600200" indent="-228600" defTabSz="955675">
                <a:defRPr sz="2400">
                  <a:solidFill>
                    <a:schemeClr val="tx1"/>
                  </a:solidFill>
                  <a:latin typeface="Times" panose="02020603050405020304" pitchFamily="18" charset="0"/>
                  <a:ea typeface="微软雅黑" panose="020B0503020204020204" pitchFamily="34" charset="-122"/>
                </a:defRPr>
              </a:lvl4pPr>
              <a:lvl5pPr marL="2057400" indent="-228600" defTabSz="955675">
                <a:defRPr sz="2400">
                  <a:solidFill>
                    <a:schemeClr val="tx1"/>
                  </a:solidFill>
                  <a:latin typeface="Times" panose="02020603050405020304" pitchFamily="18" charset="0"/>
                  <a:ea typeface="微软雅黑" panose="020B0503020204020204" pitchFamily="34" charset="-122"/>
                </a:defRPr>
              </a:lvl5pPr>
              <a:lvl6pPr marL="2514600" indent="-228600" defTabSz="9556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556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556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556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a:solidFill>
                    <a:schemeClr val="hlink"/>
                  </a:solidFill>
                  <a:latin typeface="Arial" panose="020B0604020202020204" pitchFamily="34" charset="0"/>
                  <a:ea typeface="宋体" panose="02010600030101010101" pitchFamily="2" charset="-122"/>
                </a:rPr>
                <a:t>Analysts/Designers</a:t>
              </a:r>
              <a:endParaRPr lang="en-US" altLang="zh-CN" sz="1400" b="1">
                <a:solidFill>
                  <a:srgbClr val="000000"/>
                </a:solidFill>
                <a:latin typeface="Arial" panose="020B0604020202020204" pitchFamily="34" charset="0"/>
                <a:ea typeface="宋体" panose="02010600030101010101" pitchFamily="2" charset="-122"/>
              </a:endParaRPr>
            </a:p>
            <a:p>
              <a:r>
                <a:rPr lang="en-US" altLang="zh-CN" sz="1400" b="1" i="1">
                  <a:solidFill>
                    <a:schemeClr val="bg2"/>
                  </a:solidFill>
                  <a:latin typeface="Arial" panose="020B0604020202020204" pitchFamily="34" charset="0"/>
                  <a:ea typeface="宋体" panose="02010600030101010101" pitchFamily="2" charset="-122"/>
                </a:rPr>
                <a:t>Structure</a:t>
              </a:r>
              <a:r>
                <a:rPr lang="en-US" altLang="zh-CN" sz="1400" b="1">
                  <a:solidFill>
                    <a:schemeClr val="hlink"/>
                  </a:solidFill>
                  <a:latin typeface="Arial" panose="020B0604020202020204" pitchFamily="34" charset="0"/>
                  <a:ea typeface="宋体" panose="02010600030101010101" pitchFamily="2" charset="-122"/>
                </a:rPr>
                <a:t> </a:t>
              </a:r>
              <a:endParaRPr lang="en-US" altLang="zh-CN" sz="1400" b="1">
                <a:solidFill>
                  <a:srgbClr val="000000"/>
                </a:solidFill>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282167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fade">
                                      <p:cBhvr>
                                        <p:cTn id="12" dur="1000"/>
                                        <p:tgtEl>
                                          <p:spTgt spid="170"/>
                                        </p:tgtEl>
                                      </p:cBhvr>
                                    </p:animEffect>
                                    <p:anim calcmode="lin" valueType="num">
                                      <p:cBhvr>
                                        <p:cTn id="13" dur="1000" fill="hold"/>
                                        <p:tgtEl>
                                          <p:spTgt spid="170"/>
                                        </p:tgtEl>
                                        <p:attrNameLst>
                                          <p:attrName>ppt_x</p:attrName>
                                        </p:attrNameLst>
                                      </p:cBhvr>
                                      <p:tavLst>
                                        <p:tav tm="0">
                                          <p:val>
                                            <p:strVal val="#ppt_x"/>
                                          </p:val>
                                        </p:tav>
                                        <p:tav tm="100000">
                                          <p:val>
                                            <p:strVal val="#ppt_x"/>
                                          </p:val>
                                        </p:tav>
                                      </p:tavLst>
                                    </p:anim>
                                    <p:anim calcmode="lin" valueType="num">
                                      <p:cBhvr>
                                        <p:cTn id="14" dur="1000" fill="hold"/>
                                        <p:tgtEl>
                                          <p:spTgt spid="170"/>
                                        </p:tgtEl>
                                        <p:attrNameLst>
                                          <p:attrName>ppt_y</p:attrName>
                                        </p:attrNameLst>
                                      </p:cBhvr>
                                      <p:tavLst>
                                        <p:tav tm="0">
                                          <p:val>
                                            <p:strVal val="#ppt_y+.1"/>
                                          </p:val>
                                        </p:tav>
                                        <p:tav tm="100000">
                                          <p:val>
                                            <p:strVal val="#ppt_y"/>
                                          </p:val>
                                        </p:tav>
                                      </p:tavLst>
                                    </p:anim>
                                  </p:childTnLst>
                                </p:cTn>
                              </p:par>
                              <p:par>
                                <p:cTn id="15" presetID="10" presetClass="exit" presetSubtype="0" fill="hold" nodeType="withEffect">
                                  <p:stCondLst>
                                    <p:cond delay="0"/>
                                  </p:stCondLst>
                                  <p:childTnLst>
                                    <p:animEffect transition="out" filter="fade">
                                      <p:cBhvr>
                                        <p:cTn id="16" dur="500"/>
                                        <p:tgtEl>
                                          <p:spTgt spid="171"/>
                                        </p:tgtEl>
                                      </p:cBhvr>
                                    </p:animEffect>
                                    <p:set>
                                      <p:cBhvr>
                                        <p:cTn id="17" dur="1" fill="hold">
                                          <p:stCondLst>
                                            <p:cond delay="499"/>
                                          </p:stCondLst>
                                        </p:cTn>
                                        <p:tgtEl>
                                          <p:spTgt spid="1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Text Box 4">
            <a:extLst>
              <a:ext uri="{FF2B5EF4-FFF2-40B4-BE49-F238E27FC236}">
                <a16:creationId xmlns:a16="http://schemas.microsoft.com/office/drawing/2014/main" id="{2BABFA5A-7588-411F-B3EC-952C530BC974}"/>
              </a:ext>
            </a:extLst>
          </p:cNvPr>
          <p:cNvSpPr txBox="1">
            <a:spLocks noChangeArrowheads="1"/>
          </p:cNvSpPr>
          <p:nvPr/>
        </p:nvSpPr>
        <p:spPr bwMode="auto">
          <a:xfrm>
            <a:off x="580051" y="6163885"/>
            <a:ext cx="17081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spcBef>
                <a:spcPct val="50000"/>
              </a:spcBef>
            </a:pPr>
            <a:r>
              <a:rPr lang="zh-CN" altLang="en-US" dirty="0">
                <a:solidFill>
                  <a:schemeClr val="accent1"/>
                </a:solidFill>
                <a:latin typeface="Arial" panose="020B0604020202020204" pitchFamily="34" charset="0"/>
                <a:ea typeface="宋体" panose="02010600030101010101" pitchFamily="2" charset="-122"/>
              </a:rPr>
              <a:t>分析</a:t>
            </a:r>
            <a:endParaRPr lang="en-US" altLang="zh-CN" dirty="0">
              <a:solidFill>
                <a:schemeClr val="accent1"/>
              </a:solidFill>
              <a:latin typeface="Arial" panose="020B0604020202020204" pitchFamily="34" charset="0"/>
              <a:ea typeface="宋体" panose="02010600030101010101" pitchFamily="2" charset="-122"/>
            </a:endParaRPr>
          </a:p>
        </p:txBody>
      </p:sp>
      <p:sp>
        <p:nvSpPr>
          <p:cNvPr id="78853" name="Text Box 5">
            <a:extLst>
              <a:ext uri="{FF2B5EF4-FFF2-40B4-BE49-F238E27FC236}">
                <a16:creationId xmlns:a16="http://schemas.microsoft.com/office/drawing/2014/main" id="{AF40BE9F-FE98-4D62-A7EC-AA6FDB60EF4F}"/>
              </a:ext>
            </a:extLst>
          </p:cNvPr>
          <p:cNvSpPr txBox="1">
            <a:spLocks noChangeArrowheads="1"/>
          </p:cNvSpPr>
          <p:nvPr/>
        </p:nvSpPr>
        <p:spPr bwMode="auto">
          <a:xfrm>
            <a:off x="3413921" y="6205538"/>
            <a:ext cx="1514475"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spcBef>
                <a:spcPct val="50000"/>
              </a:spcBef>
            </a:pPr>
            <a:r>
              <a:rPr lang="zh-CN" altLang="en-US" b="1" dirty="0">
                <a:solidFill>
                  <a:schemeClr val="accent1"/>
                </a:solidFill>
                <a:latin typeface="Arial" panose="020B0604020202020204" pitchFamily="34" charset="0"/>
                <a:ea typeface="宋体" panose="02010600030101010101" pitchFamily="2" charset="-122"/>
              </a:rPr>
              <a:t>设计</a:t>
            </a:r>
            <a:endParaRPr lang="en-US" altLang="zh-CN" b="1" dirty="0">
              <a:solidFill>
                <a:schemeClr val="accent1"/>
              </a:solidFill>
              <a:latin typeface="Arial" panose="020B0604020202020204" pitchFamily="34" charset="0"/>
              <a:ea typeface="宋体" panose="02010600030101010101" pitchFamily="2" charset="-122"/>
            </a:endParaRPr>
          </a:p>
        </p:txBody>
      </p:sp>
      <p:sp>
        <p:nvSpPr>
          <p:cNvPr id="78854" name="Text Box 6">
            <a:extLst>
              <a:ext uri="{FF2B5EF4-FFF2-40B4-BE49-F238E27FC236}">
                <a16:creationId xmlns:a16="http://schemas.microsoft.com/office/drawing/2014/main" id="{43A77725-8019-4F4C-9AA2-FAF2DFED79D1}"/>
              </a:ext>
            </a:extLst>
          </p:cNvPr>
          <p:cNvSpPr txBox="1">
            <a:spLocks noChangeArrowheads="1"/>
          </p:cNvSpPr>
          <p:nvPr/>
        </p:nvSpPr>
        <p:spPr bwMode="auto">
          <a:xfrm>
            <a:off x="6141245" y="6075364"/>
            <a:ext cx="247967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spcBef>
                <a:spcPct val="50000"/>
              </a:spcBef>
            </a:pPr>
            <a:r>
              <a:rPr lang="zh-CN" altLang="en-US" b="1" dirty="0">
                <a:solidFill>
                  <a:schemeClr val="accent1"/>
                </a:solidFill>
                <a:latin typeface="Arial" panose="020B0604020202020204" pitchFamily="34" charset="0"/>
                <a:ea typeface="宋体" panose="02010600030101010101" pitchFamily="2" charset="-122"/>
              </a:rPr>
              <a:t>实现</a:t>
            </a:r>
            <a:endParaRPr lang="en-US" altLang="zh-CN" b="1" dirty="0">
              <a:solidFill>
                <a:schemeClr val="accent1"/>
              </a:solidFill>
              <a:latin typeface="Arial" panose="020B0604020202020204" pitchFamily="34" charset="0"/>
              <a:ea typeface="宋体" panose="02010600030101010101" pitchFamily="2" charset="-122"/>
            </a:endParaRPr>
          </a:p>
        </p:txBody>
      </p:sp>
      <p:sp>
        <p:nvSpPr>
          <p:cNvPr id="78855" name="Text Box 7">
            <a:extLst>
              <a:ext uri="{FF2B5EF4-FFF2-40B4-BE49-F238E27FC236}">
                <a16:creationId xmlns:a16="http://schemas.microsoft.com/office/drawing/2014/main" id="{3C4A854A-850D-4281-9866-8BBB245294D7}"/>
              </a:ext>
            </a:extLst>
          </p:cNvPr>
          <p:cNvSpPr txBox="1">
            <a:spLocks noChangeArrowheads="1"/>
          </p:cNvSpPr>
          <p:nvPr/>
        </p:nvSpPr>
        <p:spPr bwMode="auto">
          <a:xfrm>
            <a:off x="3118644" y="4594225"/>
            <a:ext cx="2006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spcBef>
                <a:spcPct val="50000"/>
              </a:spcBef>
            </a:pPr>
            <a:r>
              <a:rPr lang="en-US" altLang="zh-CN">
                <a:latin typeface="Arial" panose="020B0604020202020204" pitchFamily="34" charset="0"/>
                <a:ea typeface="宋体" panose="02010600030101010101" pitchFamily="2" charset="-122"/>
              </a:rPr>
              <a:t>Remote Method Invocation (RMI)</a:t>
            </a:r>
            <a:endParaRPr lang="en-US" altLang="zh-CN" sz="1600">
              <a:latin typeface="Arial" panose="020B0604020202020204" pitchFamily="34" charset="0"/>
              <a:ea typeface="宋体" panose="02010600030101010101" pitchFamily="2" charset="-122"/>
            </a:endParaRPr>
          </a:p>
        </p:txBody>
      </p:sp>
      <p:sp>
        <p:nvSpPr>
          <p:cNvPr id="78856" name="Line 8">
            <a:extLst>
              <a:ext uri="{FF2B5EF4-FFF2-40B4-BE49-F238E27FC236}">
                <a16:creationId xmlns:a16="http://schemas.microsoft.com/office/drawing/2014/main" id="{89D9FDE1-F796-42AA-A38C-257CD2918275}"/>
              </a:ext>
            </a:extLst>
          </p:cNvPr>
          <p:cNvSpPr>
            <a:spLocks noChangeShapeType="1"/>
          </p:cNvSpPr>
          <p:nvPr/>
        </p:nvSpPr>
        <p:spPr bwMode="auto">
          <a:xfrm flipV="1">
            <a:off x="4718844" y="3827463"/>
            <a:ext cx="1003300" cy="19050"/>
          </a:xfrm>
          <a:prstGeom prst="line">
            <a:avLst/>
          </a:prstGeom>
          <a:noFill/>
          <a:ln w="28575">
            <a:solidFill>
              <a:schemeClr val="tx1"/>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57" name="Text Box 9">
            <a:extLst>
              <a:ext uri="{FF2B5EF4-FFF2-40B4-BE49-F238E27FC236}">
                <a16:creationId xmlns:a16="http://schemas.microsoft.com/office/drawing/2014/main" id="{DF41E55E-F332-4ED4-823B-7A84E8B7C38E}"/>
              </a:ext>
            </a:extLst>
          </p:cNvPr>
          <p:cNvSpPr txBox="1">
            <a:spLocks noChangeArrowheads="1"/>
          </p:cNvSpPr>
          <p:nvPr/>
        </p:nvSpPr>
        <p:spPr bwMode="auto">
          <a:xfrm>
            <a:off x="702470" y="2627313"/>
            <a:ext cx="18192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spcBef>
                <a:spcPct val="50000"/>
              </a:spcBef>
            </a:pPr>
            <a:r>
              <a:rPr lang="en-US" altLang="zh-CN">
                <a:latin typeface="Arial" panose="020B0604020202020204" pitchFamily="34" charset="0"/>
                <a:ea typeface="宋体" panose="02010600030101010101" pitchFamily="2" charset="-122"/>
              </a:rPr>
              <a:t>Persistency</a:t>
            </a:r>
            <a:endParaRPr lang="en-US" altLang="zh-CN" sz="1600">
              <a:latin typeface="Arial" panose="020B0604020202020204" pitchFamily="34" charset="0"/>
              <a:ea typeface="宋体" panose="02010600030101010101" pitchFamily="2" charset="-122"/>
            </a:endParaRPr>
          </a:p>
        </p:txBody>
      </p:sp>
      <p:sp>
        <p:nvSpPr>
          <p:cNvPr id="78858" name="Text Box 10">
            <a:extLst>
              <a:ext uri="{FF2B5EF4-FFF2-40B4-BE49-F238E27FC236}">
                <a16:creationId xmlns:a16="http://schemas.microsoft.com/office/drawing/2014/main" id="{10AFB38E-B66E-4DD1-B190-D964193EF108}"/>
              </a:ext>
            </a:extLst>
          </p:cNvPr>
          <p:cNvSpPr txBox="1">
            <a:spLocks noChangeArrowheads="1"/>
          </p:cNvSpPr>
          <p:nvPr/>
        </p:nvSpPr>
        <p:spPr bwMode="auto">
          <a:xfrm>
            <a:off x="1043782" y="908050"/>
            <a:ext cx="16764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lnSpc>
                <a:spcPct val="80000"/>
              </a:lnSpc>
              <a:spcBef>
                <a:spcPct val="50000"/>
              </a:spcBef>
            </a:pPr>
            <a:r>
              <a:rPr lang="zh-CN" altLang="en-US" sz="2000" dirty="0">
                <a:solidFill>
                  <a:schemeClr val="tx2"/>
                </a:solidFill>
                <a:latin typeface="Arial" panose="020B0604020202020204" pitchFamily="34" charset="0"/>
                <a:ea typeface="宋体" panose="02010600030101010101" pitchFamily="2" charset="-122"/>
              </a:rPr>
              <a:t>机制</a:t>
            </a:r>
            <a:endParaRPr lang="en-US" altLang="zh-CN" sz="2000" dirty="0">
              <a:solidFill>
                <a:schemeClr val="tx2"/>
              </a:solidFill>
              <a:latin typeface="Arial" panose="020B0604020202020204" pitchFamily="34" charset="0"/>
              <a:ea typeface="宋体" panose="02010600030101010101" pitchFamily="2" charset="-122"/>
            </a:endParaRPr>
          </a:p>
          <a:p>
            <a:pPr algn="ctr" eaLnBrk="1" hangingPunct="1">
              <a:lnSpc>
                <a:spcPct val="80000"/>
              </a:lnSpc>
              <a:spcBef>
                <a:spcPct val="50000"/>
              </a:spcBef>
            </a:pPr>
            <a:r>
              <a:rPr lang="zh-CN" altLang="en-US" sz="2000" dirty="0">
                <a:solidFill>
                  <a:schemeClr val="tx2"/>
                </a:solidFill>
                <a:latin typeface="Arial" panose="020B0604020202020204" pitchFamily="34" charset="0"/>
                <a:ea typeface="宋体" panose="02010600030101010101" pitchFamily="2" charset="-122"/>
              </a:rPr>
              <a:t>分析</a:t>
            </a:r>
            <a:endParaRPr lang="en-US" altLang="zh-CN" sz="2000" dirty="0">
              <a:solidFill>
                <a:schemeClr val="tx2"/>
              </a:solidFill>
              <a:latin typeface="Arial" panose="020B0604020202020204" pitchFamily="34" charset="0"/>
              <a:ea typeface="宋体" panose="02010600030101010101" pitchFamily="2" charset="-122"/>
            </a:endParaRPr>
          </a:p>
          <a:p>
            <a:pPr algn="ctr" eaLnBrk="1" hangingPunct="1">
              <a:lnSpc>
                <a:spcPct val="80000"/>
              </a:lnSpc>
              <a:spcBef>
                <a:spcPct val="50000"/>
              </a:spcBef>
            </a:pPr>
            <a:r>
              <a:rPr lang="en-US" altLang="zh-CN" sz="2000" dirty="0">
                <a:solidFill>
                  <a:schemeClr val="tx2"/>
                </a:solidFill>
                <a:latin typeface="Arial" panose="020B0604020202020204" pitchFamily="34" charset="0"/>
                <a:ea typeface="宋体" panose="02010600030101010101" pitchFamily="2" charset="-122"/>
              </a:rPr>
              <a:t>(</a:t>
            </a:r>
            <a:r>
              <a:rPr lang="zh-CN" altLang="en-US" sz="2000" dirty="0">
                <a:solidFill>
                  <a:schemeClr val="tx2"/>
                </a:solidFill>
                <a:latin typeface="Arial" panose="020B0604020202020204" pitchFamily="34" charset="0"/>
                <a:ea typeface="宋体" panose="02010600030101010101" pitchFamily="2" charset="-122"/>
              </a:rPr>
              <a:t>概念</a:t>
            </a:r>
            <a:r>
              <a:rPr lang="en-US" altLang="zh-CN" sz="2000" dirty="0">
                <a:solidFill>
                  <a:schemeClr val="tx2"/>
                </a:solidFill>
                <a:latin typeface="Arial" panose="020B0604020202020204" pitchFamily="34" charset="0"/>
                <a:ea typeface="宋体" panose="02010600030101010101" pitchFamily="2" charset="-122"/>
              </a:rPr>
              <a:t>)</a:t>
            </a:r>
          </a:p>
        </p:txBody>
      </p:sp>
      <p:sp>
        <p:nvSpPr>
          <p:cNvPr id="78859" name="Text Box 11">
            <a:extLst>
              <a:ext uri="{FF2B5EF4-FFF2-40B4-BE49-F238E27FC236}">
                <a16:creationId xmlns:a16="http://schemas.microsoft.com/office/drawing/2014/main" id="{C06B60C9-AFA0-4A48-9854-0A7C96585BCD}"/>
              </a:ext>
            </a:extLst>
          </p:cNvPr>
          <p:cNvSpPr txBox="1">
            <a:spLocks noChangeArrowheads="1"/>
          </p:cNvSpPr>
          <p:nvPr/>
        </p:nvSpPr>
        <p:spPr bwMode="auto">
          <a:xfrm>
            <a:off x="3221832" y="908050"/>
            <a:ext cx="16764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lnSpc>
                <a:spcPct val="80000"/>
              </a:lnSpc>
              <a:spcBef>
                <a:spcPct val="50000"/>
              </a:spcBef>
            </a:pPr>
            <a:r>
              <a:rPr lang="zh-CN" altLang="en-US" sz="2000" dirty="0">
                <a:solidFill>
                  <a:schemeClr val="tx2"/>
                </a:solidFill>
                <a:latin typeface="Arial" panose="020B0604020202020204" pitchFamily="34" charset="0"/>
                <a:ea typeface="宋体" panose="02010600030101010101" pitchFamily="2" charset="-122"/>
              </a:rPr>
              <a:t>机制</a:t>
            </a:r>
            <a:endParaRPr lang="en-US" altLang="zh-CN" sz="2000" dirty="0">
              <a:solidFill>
                <a:schemeClr val="tx2"/>
              </a:solidFill>
              <a:latin typeface="Arial" panose="020B0604020202020204" pitchFamily="34" charset="0"/>
              <a:ea typeface="宋体" panose="02010600030101010101" pitchFamily="2" charset="-122"/>
            </a:endParaRPr>
          </a:p>
          <a:p>
            <a:pPr algn="ctr" eaLnBrk="1" hangingPunct="1">
              <a:lnSpc>
                <a:spcPct val="80000"/>
              </a:lnSpc>
              <a:spcBef>
                <a:spcPct val="50000"/>
              </a:spcBef>
            </a:pPr>
            <a:r>
              <a:rPr lang="zh-CN" altLang="en-US" sz="2000" dirty="0">
                <a:solidFill>
                  <a:schemeClr val="tx2"/>
                </a:solidFill>
                <a:latin typeface="Arial" panose="020B0604020202020204" pitchFamily="34" charset="0"/>
                <a:ea typeface="宋体" panose="02010600030101010101" pitchFamily="2" charset="-122"/>
              </a:rPr>
              <a:t>设计</a:t>
            </a:r>
            <a:endParaRPr lang="en-US" altLang="zh-CN" sz="2000" dirty="0">
              <a:solidFill>
                <a:schemeClr val="tx2"/>
              </a:solidFill>
              <a:latin typeface="Arial" panose="020B0604020202020204" pitchFamily="34" charset="0"/>
              <a:ea typeface="宋体" panose="02010600030101010101" pitchFamily="2" charset="-122"/>
            </a:endParaRPr>
          </a:p>
          <a:p>
            <a:pPr algn="ctr" eaLnBrk="1" hangingPunct="1">
              <a:lnSpc>
                <a:spcPct val="80000"/>
              </a:lnSpc>
              <a:spcBef>
                <a:spcPct val="50000"/>
              </a:spcBef>
            </a:pPr>
            <a:r>
              <a:rPr lang="en-US" altLang="zh-CN" sz="2000" dirty="0">
                <a:solidFill>
                  <a:schemeClr val="tx2"/>
                </a:solidFill>
                <a:latin typeface="Arial" panose="020B0604020202020204" pitchFamily="34" charset="0"/>
                <a:ea typeface="宋体" panose="02010600030101010101" pitchFamily="2" charset="-122"/>
              </a:rPr>
              <a:t>(</a:t>
            </a:r>
            <a:r>
              <a:rPr lang="zh-CN" altLang="en-US" sz="2000" dirty="0">
                <a:solidFill>
                  <a:schemeClr val="tx2"/>
                </a:solidFill>
                <a:latin typeface="Arial" panose="020B0604020202020204" pitchFamily="34" charset="0"/>
                <a:ea typeface="宋体" panose="02010600030101010101" pitchFamily="2" charset="-122"/>
              </a:rPr>
              <a:t>具体</a:t>
            </a:r>
            <a:r>
              <a:rPr lang="en-US" altLang="zh-CN" sz="2000" dirty="0">
                <a:solidFill>
                  <a:schemeClr val="tx2"/>
                </a:solidFill>
                <a:latin typeface="Arial" panose="020B0604020202020204" pitchFamily="34" charset="0"/>
                <a:ea typeface="宋体" panose="02010600030101010101" pitchFamily="2" charset="-122"/>
              </a:rPr>
              <a:t>)</a:t>
            </a:r>
          </a:p>
        </p:txBody>
      </p:sp>
      <p:sp>
        <p:nvSpPr>
          <p:cNvPr id="78860" name="Text Box 12">
            <a:extLst>
              <a:ext uri="{FF2B5EF4-FFF2-40B4-BE49-F238E27FC236}">
                <a16:creationId xmlns:a16="http://schemas.microsoft.com/office/drawing/2014/main" id="{F9F77770-763E-44A3-951F-489E001ACCE0}"/>
              </a:ext>
            </a:extLst>
          </p:cNvPr>
          <p:cNvSpPr txBox="1">
            <a:spLocks noChangeArrowheads="1"/>
          </p:cNvSpPr>
          <p:nvPr/>
        </p:nvSpPr>
        <p:spPr bwMode="auto">
          <a:xfrm>
            <a:off x="5453857" y="908050"/>
            <a:ext cx="2413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lnSpc>
                <a:spcPct val="80000"/>
              </a:lnSpc>
              <a:spcBef>
                <a:spcPct val="50000"/>
              </a:spcBef>
            </a:pPr>
            <a:r>
              <a:rPr lang="zh-CN" altLang="en-US" sz="2000" dirty="0">
                <a:solidFill>
                  <a:schemeClr val="tx2"/>
                </a:solidFill>
                <a:latin typeface="Arial" panose="020B0604020202020204" pitchFamily="34" charset="0"/>
                <a:ea typeface="宋体" panose="02010600030101010101" pitchFamily="2" charset="-122"/>
              </a:rPr>
              <a:t>机制</a:t>
            </a:r>
            <a:endParaRPr lang="en-US" altLang="zh-CN" sz="2000" dirty="0">
              <a:solidFill>
                <a:schemeClr val="tx2"/>
              </a:solidFill>
              <a:latin typeface="Arial" panose="020B0604020202020204" pitchFamily="34" charset="0"/>
              <a:ea typeface="宋体" panose="02010600030101010101" pitchFamily="2" charset="-122"/>
            </a:endParaRPr>
          </a:p>
          <a:p>
            <a:pPr algn="ctr" eaLnBrk="1" hangingPunct="1">
              <a:lnSpc>
                <a:spcPct val="80000"/>
              </a:lnSpc>
              <a:spcBef>
                <a:spcPct val="50000"/>
              </a:spcBef>
            </a:pPr>
            <a:r>
              <a:rPr lang="zh-CN" altLang="en-US" sz="2000" dirty="0">
                <a:solidFill>
                  <a:schemeClr val="tx2"/>
                </a:solidFill>
                <a:latin typeface="Arial" panose="020B0604020202020204" pitchFamily="34" charset="0"/>
                <a:ea typeface="宋体" panose="02010600030101010101" pitchFamily="2" charset="-122"/>
              </a:rPr>
              <a:t>实现</a:t>
            </a:r>
            <a:endParaRPr lang="en-US" altLang="zh-CN" sz="2000" dirty="0">
              <a:solidFill>
                <a:schemeClr val="tx2"/>
              </a:solidFill>
              <a:latin typeface="Arial" panose="020B0604020202020204" pitchFamily="34" charset="0"/>
              <a:ea typeface="宋体" panose="02010600030101010101" pitchFamily="2" charset="-122"/>
            </a:endParaRPr>
          </a:p>
          <a:p>
            <a:pPr algn="ctr" eaLnBrk="1" hangingPunct="1">
              <a:lnSpc>
                <a:spcPct val="80000"/>
              </a:lnSpc>
              <a:spcBef>
                <a:spcPct val="50000"/>
              </a:spcBef>
            </a:pPr>
            <a:r>
              <a:rPr lang="en-US" altLang="zh-CN" sz="2000" dirty="0">
                <a:solidFill>
                  <a:schemeClr val="tx2"/>
                </a:solidFill>
                <a:latin typeface="Arial" panose="020B0604020202020204" pitchFamily="34" charset="0"/>
                <a:ea typeface="宋体" panose="02010600030101010101" pitchFamily="2" charset="-122"/>
              </a:rPr>
              <a:t>(</a:t>
            </a:r>
            <a:r>
              <a:rPr lang="zh-CN" altLang="en-US" sz="2000" dirty="0">
                <a:solidFill>
                  <a:schemeClr val="tx2"/>
                </a:solidFill>
                <a:latin typeface="Arial" panose="020B0604020202020204" pitchFamily="34" charset="0"/>
                <a:ea typeface="宋体" panose="02010600030101010101" pitchFamily="2" charset="-122"/>
              </a:rPr>
              <a:t>实际</a:t>
            </a:r>
            <a:r>
              <a:rPr lang="en-US" altLang="zh-CN" sz="2000" dirty="0">
                <a:solidFill>
                  <a:schemeClr val="tx2"/>
                </a:solidFill>
                <a:latin typeface="Arial" panose="020B0604020202020204" pitchFamily="34" charset="0"/>
                <a:ea typeface="宋体" panose="02010600030101010101" pitchFamily="2" charset="-122"/>
              </a:rPr>
              <a:t>)</a:t>
            </a:r>
          </a:p>
        </p:txBody>
      </p:sp>
      <p:sp>
        <p:nvSpPr>
          <p:cNvPr id="78861" name="Text Box 13">
            <a:extLst>
              <a:ext uri="{FF2B5EF4-FFF2-40B4-BE49-F238E27FC236}">
                <a16:creationId xmlns:a16="http://schemas.microsoft.com/office/drawing/2014/main" id="{21145E2F-6E1A-43C4-9D41-676DEBFE3209}"/>
              </a:ext>
            </a:extLst>
          </p:cNvPr>
          <p:cNvSpPr txBox="1">
            <a:spLocks noChangeArrowheads="1"/>
          </p:cNvSpPr>
          <p:nvPr/>
        </p:nvSpPr>
        <p:spPr bwMode="auto">
          <a:xfrm>
            <a:off x="2978945" y="3675063"/>
            <a:ext cx="170656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spcBef>
                <a:spcPct val="50000"/>
              </a:spcBef>
            </a:pPr>
            <a:r>
              <a:rPr lang="en-US" altLang="zh-CN">
                <a:latin typeface="Arial" panose="020B0604020202020204" pitchFamily="34" charset="0"/>
                <a:ea typeface="宋体" panose="02010600030101010101" pitchFamily="2" charset="-122"/>
              </a:rPr>
              <a:t>OODBMS</a:t>
            </a:r>
            <a:endParaRPr lang="en-US" altLang="zh-CN" sz="1600">
              <a:latin typeface="Arial" panose="020B0604020202020204" pitchFamily="34" charset="0"/>
              <a:ea typeface="宋体" panose="02010600030101010101" pitchFamily="2" charset="-122"/>
            </a:endParaRPr>
          </a:p>
        </p:txBody>
      </p:sp>
      <p:sp>
        <p:nvSpPr>
          <p:cNvPr id="78862" name="Line 14">
            <a:extLst>
              <a:ext uri="{FF2B5EF4-FFF2-40B4-BE49-F238E27FC236}">
                <a16:creationId xmlns:a16="http://schemas.microsoft.com/office/drawing/2014/main" id="{29D956DA-18B5-4602-8188-03F5009ED68E}"/>
              </a:ext>
            </a:extLst>
          </p:cNvPr>
          <p:cNvSpPr>
            <a:spLocks noChangeShapeType="1"/>
          </p:cNvSpPr>
          <p:nvPr/>
        </p:nvSpPr>
        <p:spPr bwMode="auto">
          <a:xfrm flipV="1">
            <a:off x="2445544" y="2779713"/>
            <a:ext cx="533400" cy="0"/>
          </a:xfrm>
          <a:prstGeom prst="line">
            <a:avLst/>
          </a:prstGeom>
          <a:noFill/>
          <a:ln w="28575">
            <a:solidFill>
              <a:schemeClr val="tx1"/>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63" name="Text Box 15">
            <a:extLst>
              <a:ext uri="{FF2B5EF4-FFF2-40B4-BE49-F238E27FC236}">
                <a16:creationId xmlns:a16="http://schemas.microsoft.com/office/drawing/2014/main" id="{463F7B82-7450-4366-B750-48EE2B431513}"/>
              </a:ext>
            </a:extLst>
          </p:cNvPr>
          <p:cNvSpPr txBox="1">
            <a:spLocks noChangeArrowheads="1"/>
          </p:cNvSpPr>
          <p:nvPr/>
        </p:nvSpPr>
        <p:spPr bwMode="auto">
          <a:xfrm>
            <a:off x="2978944" y="2627314"/>
            <a:ext cx="1371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spcBef>
                <a:spcPct val="50000"/>
              </a:spcBef>
            </a:pPr>
            <a:r>
              <a:rPr lang="en-US" altLang="zh-CN">
                <a:latin typeface="Arial" panose="020B0604020202020204" pitchFamily="34" charset="0"/>
                <a:ea typeface="宋体" panose="02010600030101010101" pitchFamily="2" charset="-122"/>
              </a:rPr>
              <a:t>RDBMS</a:t>
            </a:r>
            <a:endParaRPr lang="en-US" altLang="zh-CN" sz="1600">
              <a:latin typeface="Arial" panose="020B0604020202020204" pitchFamily="34" charset="0"/>
              <a:ea typeface="宋体" panose="02010600030101010101" pitchFamily="2" charset="-122"/>
            </a:endParaRPr>
          </a:p>
        </p:txBody>
      </p:sp>
      <p:sp>
        <p:nvSpPr>
          <p:cNvPr id="78864" name="Line 16">
            <a:extLst>
              <a:ext uri="{FF2B5EF4-FFF2-40B4-BE49-F238E27FC236}">
                <a16:creationId xmlns:a16="http://schemas.microsoft.com/office/drawing/2014/main" id="{A2C8FC76-630B-45FC-B5AD-5967B53B36DC}"/>
              </a:ext>
            </a:extLst>
          </p:cNvPr>
          <p:cNvSpPr>
            <a:spLocks noChangeShapeType="1"/>
          </p:cNvSpPr>
          <p:nvPr/>
        </p:nvSpPr>
        <p:spPr bwMode="auto">
          <a:xfrm flipV="1">
            <a:off x="4428332" y="2817814"/>
            <a:ext cx="1293812" cy="3175"/>
          </a:xfrm>
          <a:prstGeom prst="line">
            <a:avLst/>
          </a:prstGeom>
          <a:noFill/>
          <a:ln w="28575">
            <a:solidFill>
              <a:schemeClr val="tx1"/>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65" name="Text Box 17">
            <a:extLst>
              <a:ext uri="{FF2B5EF4-FFF2-40B4-BE49-F238E27FC236}">
                <a16:creationId xmlns:a16="http://schemas.microsoft.com/office/drawing/2014/main" id="{C3CCA19C-07B7-4AEE-9059-570DCD999749}"/>
              </a:ext>
            </a:extLst>
          </p:cNvPr>
          <p:cNvSpPr txBox="1">
            <a:spLocks noChangeArrowheads="1"/>
          </p:cNvSpPr>
          <p:nvPr/>
        </p:nvSpPr>
        <p:spPr bwMode="auto">
          <a:xfrm>
            <a:off x="5798344" y="2627314"/>
            <a:ext cx="1828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spcBef>
                <a:spcPct val="50000"/>
              </a:spcBef>
            </a:pPr>
            <a:r>
              <a:rPr lang="en-US" altLang="zh-CN">
                <a:latin typeface="Arial" panose="020B0604020202020204" pitchFamily="34" charset="0"/>
                <a:ea typeface="宋体" panose="02010600030101010101" pitchFamily="2" charset="-122"/>
              </a:rPr>
              <a:t>JDBC</a:t>
            </a:r>
            <a:endParaRPr lang="en-US" altLang="zh-CN" sz="1600">
              <a:latin typeface="Arial" panose="020B0604020202020204" pitchFamily="34" charset="0"/>
              <a:ea typeface="宋体" panose="02010600030101010101" pitchFamily="2" charset="-122"/>
            </a:endParaRPr>
          </a:p>
        </p:txBody>
      </p:sp>
      <p:sp>
        <p:nvSpPr>
          <p:cNvPr id="78866" name="Text Box 18">
            <a:extLst>
              <a:ext uri="{FF2B5EF4-FFF2-40B4-BE49-F238E27FC236}">
                <a16:creationId xmlns:a16="http://schemas.microsoft.com/office/drawing/2014/main" id="{DC325FBE-054D-4842-948B-4741F1A5DF9D}"/>
              </a:ext>
            </a:extLst>
          </p:cNvPr>
          <p:cNvSpPr txBox="1">
            <a:spLocks noChangeArrowheads="1"/>
          </p:cNvSpPr>
          <p:nvPr/>
        </p:nvSpPr>
        <p:spPr bwMode="auto">
          <a:xfrm>
            <a:off x="5874545" y="3656013"/>
            <a:ext cx="27463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spcBef>
                <a:spcPct val="50000"/>
              </a:spcBef>
            </a:pPr>
            <a:r>
              <a:rPr lang="en-US" altLang="zh-CN">
                <a:latin typeface="Arial" panose="020B0604020202020204" pitchFamily="34" charset="0"/>
                <a:ea typeface="宋体" panose="02010600030101010101" pitchFamily="2" charset="-122"/>
              </a:rPr>
              <a:t>ObjectStore</a:t>
            </a:r>
            <a:endParaRPr lang="en-US" altLang="zh-CN" sz="1600">
              <a:latin typeface="Arial" panose="020B0604020202020204" pitchFamily="34" charset="0"/>
              <a:ea typeface="宋体" panose="02010600030101010101" pitchFamily="2" charset="-122"/>
            </a:endParaRPr>
          </a:p>
        </p:txBody>
      </p:sp>
      <p:sp>
        <p:nvSpPr>
          <p:cNvPr id="78867" name="Line 19">
            <a:extLst>
              <a:ext uri="{FF2B5EF4-FFF2-40B4-BE49-F238E27FC236}">
                <a16:creationId xmlns:a16="http://schemas.microsoft.com/office/drawing/2014/main" id="{A44F0EFA-EA2A-4B90-BE65-EA79DF5CB69A}"/>
              </a:ext>
            </a:extLst>
          </p:cNvPr>
          <p:cNvSpPr>
            <a:spLocks noChangeShapeType="1"/>
          </p:cNvSpPr>
          <p:nvPr/>
        </p:nvSpPr>
        <p:spPr bwMode="auto">
          <a:xfrm>
            <a:off x="2666207" y="1066800"/>
            <a:ext cx="0" cy="5138738"/>
          </a:xfrm>
          <a:prstGeom prst="line">
            <a:avLst/>
          </a:prstGeom>
          <a:noFill/>
          <a:ln w="28575">
            <a:solidFill>
              <a:schemeClr val="tx1"/>
            </a:solidFill>
            <a:prstDash val="dash"/>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68" name="Line 20">
            <a:extLst>
              <a:ext uri="{FF2B5EF4-FFF2-40B4-BE49-F238E27FC236}">
                <a16:creationId xmlns:a16="http://schemas.microsoft.com/office/drawing/2014/main" id="{FE340D5B-0769-4202-A282-DF322EB3BA27}"/>
              </a:ext>
            </a:extLst>
          </p:cNvPr>
          <p:cNvSpPr>
            <a:spLocks noChangeShapeType="1"/>
          </p:cNvSpPr>
          <p:nvPr/>
        </p:nvSpPr>
        <p:spPr bwMode="auto">
          <a:xfrm>
            <a:off x="5104607" y="1066800"/>
            <a:ext cx="0" cy="5138738"/>
          </a:xfrm>
          <a:prstGeom prst="line">
            <a:avLst/>
          </a:prstGeom>
          <a:noFill/>
          <a:ln w="28575">
            <a:solidFill>
              <a:schemeClr val="tx1"/>
            </a:solidFill>
            <a:prstDash val="dash"/>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69" name="Text Box 21">
            <a:extLst>
              <a:ext uri="{FF2B5EF4-FFF2-40B4-BE49-F238E27FC236}">
                <a16:creationId xmlns:a16="http://schemas.microsoft.com/office/drawing/2014/main" id="{B6436152-A1B2-4E79-82C3-99A87246B573}"/>
              </a:ext>
            </a:extLst>
          </p:cNvPr>
          <p:cNvSpPr txBox="1">
            <a:spLocks noChangeArrowheads="1"/>
          </p:cNvSpPr>
          <p:nvPr/>
        </p:nvSpPr>
        <p:spPr bwMode="auto">
          <a:xfrm>
            <a:off x="5387183" y="5146676"/>
            <a:ext cx="296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spcBef>
                <a:spcPct val="50000"/>
              </a:spcBef>
            </a:pPr>
            <a:r>
              <a:rPr lang="en-US" altLang="zh-CN">
                <a:latin typeface="Arial" panose="020B0604020202020204" pitchFamily="34" charset="0"/>
                <a:ea typeface="宋体" panose="02010600030101010101" pitchFamily="2" charset="-122"/>
              </a:rPr>
              <a:t>Java *.* from Sun</a:t>
            </a:r>
            <a:endParaRPr lang="en-US" altLang="zh-CN" sz="1600">
              <a:latin typeface="Arial" panose="020B0604020202020204" pitchFamily="34" charset="0"/>
              <a:ea typeface="宋体" panose="02010600030101010101" pitchFamily="2" charset="-122"/>
            </a:endParaRPr>
          </a:p>
        </p:txBody>
      </p:sp>
      <p:sp>
        <p:nvSpPr>
          <p:cNvPr id="78870" name="Text Box 22">
            <a:extLst>
              <a:ext uri="{FF2B5EF4-FFF2-40B4-BE49-F238E27FC236}">
                <a16:creationId xmlns:a16="http://schemas.microsoft.com/office/drawing/2014/main" id="{32088A64-B752-4444-9C72-9FF8C4E70961}"/>
              </a:ext>
            </a:extLst>
          </p:cNvPr>
          <p:cNvSpPr txBox="1">
            <a:spLocks noChangeArrowheads="1"/>
          </p:cNvSpPr>
          <p:nvPr/>
        </p:nvSpPr>
        <p:spPr bwMode="auto">
          <a:xfrm>
            <a:off x="2917032" y="2276475"/>
            <a:ext cx="1439862" cy="336550"/>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spcBef>
                <a:spcPct val="50000"/>
              </a:spcBef>
            </a:pPr>
            <a:r>
              <a:rPr lang="en-US" altLang="zh-CN" sz="1600">
                <a:solidFill>
                  <a:srgbClr val="FF0000"/>
                </a:solidFill>
                <a:latin typeface="Arial" panose="020B0604020202020204" pitchFamily="34" charset="0"/>
                <a:ea typeface="宋体" panose="02010600030101010101" pitchFamily="2" charset="-122"/>
              </a:rPr>
              <a:t>Legacy Data</a:t>
            </a:r>
          </a:p>
        </p:txBody>
      </p:sp>
      <p:sp>
        <p:nvSpPr>
          <p:cNvPr id="78871" name="Text Box 23">
            <a:extLst>
              <a:ext uri="{FF2B5EF4-FFF2-40B4-BE49-F238E27FC236}">
                <a16:creationId xmlns:a16="http://schemas.microsoft.com/office/drawing/2014/main" id="{7E0179B0-379E-4856-8477-360C874196DC}"/>
              </a:ext>
            </a:extLst>
          </p:cNvPr>
          <p:cNvSpPr txBox="1">
            <a:spLocks noChangeArrowheads="1"/>
          </p:cNvSpPr>
          <p:nvPr/>
        </p:nvSpPr>
        <p:spPr bwMode="auto">
          <a:xfrm>
            <a:off x="2893219" y="3355975"/>
            <a:ext cx="939800" cy="274638"/>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spcBef>
                <a:spcPct val="50000"/>
              </a:spcBef>
            </a:pPr>
            <a:r>
              <a:rPr lang="en-US" altLang="zh-CN" sz="1200">
                <a:solidFill>
                  <a:srgbClr val="FF0000"/>
                </a:solidFill>
                <a:latin typeface="Arial" panose="020B0604020202020204" pitchFamily="34" charset="0"/>
                <a:ea typeface="宋体" panose="02010600030101010101" pitchFamily="2" charset="-122"/>
              </a:rPr>
              <a:t>New Data</a:t>
            </a:r>
          </a:p>
        </p:txBody>
      </p:sp>
      <p:sp>
        <p:nvSpPr>
          <p:cNvPr id="78872" name="Text Box 24">
            <a:extLst>
              <a:ext uri="{FF2B5EF4-FFF2-40B4-BE49-F238E27FC236}">
                <a16:creationId xmlns:a16="http://schemas.microsoft.com/office/drawing/2014/main" id="{B2E55ABB-98DC-421E-A9ED-B9AFBD25DD9C}"/>
              </a:ext>
            </a:extLst>
          </p:cNvPr>
          <p:cNvSpPr txBox="1">
            <a:spLocks noChangeArrowheads="1"/>
          </p:cNvSpPr>
          <p:nvPr/>
        </p:nvSpPr>
        <p:spPr bwMode="auto">
          <a:xfrm>
            <a:off x="469107" y="5053013"/>
            <a:ext cx="22606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spcBef>
                <a:spcPct val="50000"/>
              </a:spcBef>
            </a:pPr>
            <a:r>
              <a:rPr lang="en-US" altLang="zh-CN">
                <a:latin typeface="Arial" panose="020B0604020202020204" pitchFamily="34" charset="0"/>
                <a:ea typeface="宋体" panose="02010600030101010101" pitchFamily="2" charset="-122"/>
              </a:rPr>
              <a:t>Distribution</a:t>
            </a:r>
            <a:endParaRPr lang="en-US" altLang="zh-CN" sz="1600">
              <a:latin typeface="Arial" panose="020B0604020202020204" pitchFamily="34" charset="0"/>
              <a:ea typeface="宋体" panose="02010600030101010101" pitchFamily="2" charset="-122"/>
            </a:endParaRPr>
          </a:p>
        </p:txBody>
      </p:sp>
      <p:sp>
        <p:nvSpPr>
          <p:cNvPr id="78873" name="Line 25">
            <a:extLst>
              <a:ext uri="{FF2B5EF4-FFF2-40B4-BE49-F238E27FC236}">
                <a16:creationId xmlns:a16="http://schemas.microsoft.com/office/drawing/2014/main" id="{D68F75B7-071B-4652-BBBF-32CA63275087}"/>
              </a:ext>
            </a:extLst>
          </p:cNvPr>
          <p:cNvSpPr>
            <a:spLocks noChangeShapeType="1"/>
          </p:cNvSpPr>
          <p:nvPr/>
        </p:nvSpPr>
        <p:spPr bwMode="auto">
          <a:xfrm flipV="1">
            <a:off x="4909344" y="5330825"/>
            <a:ext cx="446088" cy="0"/>
          </a:xfrm>
          <a:prstGeom prst="line">
            <a:avLst/>
          </a:prstGeom>
          <a:noFill/>
          <a:ln w="28575">
            <a:solidFill>
              <a:schemeClr val="tx1"/>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74" name="Line 26">
            <a:extLst>
              <a:ext uri="{FF2B5EF4-FFF2-40B4-BE49-F238E27FC236}">
                <a16:creationId xmlns:a16="http://schemas.microsoft.com/office/drawing/2014/main" id="{91DE4BF3-F541-4632-B2FD-DF0EFC80AC9D}"/>
              </a:ext>
            </a:extLst>
          </p:cNvPr>
          <p:cNvSpPr>
            <a:spLocks noChangeShapeType="1"/>
          </p:cNvSpPr>
          <p:nvPr/>
        </p:nvSpPr>
        <p:spPr bwMode="auto">
          <a:xfrm flipV="1">
            <a:off x="2639219" y="5262563"/>
            <a:ext cx="446088" cy="0"/>
          </a:xfrm>
          <a:prstGeom prst="line">
            <a:avLst/>
          </a:prstGeom>
          <a:noFill/>
          <a:ln w="28575">
            <a:solidFill>
              <a:schemeClr val="tx1"/>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75" name="Text Box 27">
            <a:extLst>
              <a:ext uri="{FF2B5EF4-FFF2-40B4-BE49-F238E27FC236}">
                <a16:creationId xmlns:a16="http://schemas.microsoft.com/office/drawing/2014/main" id="{A5CEF03E-6BE7-4EFC-94A4-B209E6BBB705}"/>
              </a:ext>
            </a:extLst>
          </p:cNvPr>
          <p:cNvSpPr txBox="1">
            <a:spLocks noChangeArrowheads="1"/>
          </p:cNvSpPr>
          <p:nvPr/>
        </p:nvSpPr>
        <p:spPr bwMode="auto">
          <a:xfrm>
            <a:off x="469108" y="3694113"/>
            <a:ext cx="20526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spcBef>
                <a:spcPct val="50000"/>
              </a:spcBef>
            </a:pPr>
            <a:r>
              <a:rPr lang="en-US" altLang="zh-CN">
                <a:latin typeface="Arial" panose="020B0604020202020204" pitchFamily="34" charset="0"/>
                <a:ea typeface="宋体" panose="02010600030101010101" pitchFamily="2" charset="-122"/>
              </a:rPr>
              <a:t>Persistency</a:t>
            </a:r>
            <a:endParaRPr lang="en-US" altLang="zh-CN" sz="1600">
              <a:latin typeface="Arial" panose="020B0604020202020204" pitchFamily="34" charset="0"/>
              <a:ea typeface="宋体" panose="02010600030101010101" pitchFamily="2" charset="-122"/>
            </a:endParaRPr>
          </a:p>
        </p:txBody>
      </p:sp>
      <p:sp>
        <p:nvSpPr>
          <p:cNvPr id="78876" name="Line 28">
            <a:extLst>
              <a:ext uri="{FF2B5EF4-FFF2-40B4-BE49-F238E27FC236}">
                <a16:creationId xmlns:a16="http://schemas.microsoft.com/office/drawing/2014/main" id="{D497D6C5-3CCF-42A1-8324-27F1ECF58943}"/>
              </a:ext>
            </a:extLst>
          </p:cNvPr>
          <p:cNvSpPr>
            <a:spLocks noChangeShapeType="1"/>
          </p:cNvSpPr>
          <p:nvPr/>
        </p:nvSpPr>
        <p:spPr bwMode="auto">
          <a:xfrm flipV="1">
            <a:off x="2445544" y="3846513"/>
            <a:ext cx="533400" cy="0"/>
          </a:xfrm>
          <a:prstGeom prst="line">
            <a:avLst/>
          </a:prstGeom>
          <a:noFill/>
          <a:ln w="28575">
            <a:solidFill>
              <a:schemeClr val="tx1"/>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77" name="Text Box 29">
            <a:extLst>
              <a:ext uri="{FF2B5EF4-FFF2-40B4-BE49-F238E27FC236}">
                <a16:creationId xmlns:a16="http://schemas.microsoft.com/office/drawing/2014/main" id="{013EEE7A-1210-4E4C-85FF-CFB394D6C9BC}"/>
              </a:ext>
            </a:extLst>
          </p:cNvPr>
          <p:cNvSpPr txBox="1">
            <a:spLocks noChangeArrowheads="1"/>
          </p:cNvSpPr>
          <p:nvPr/>
        </p:nvSpPr>
        <p:spPr bwMode="auto">
          <a:xfrm>
            <a:off x="6395290" y="2213135"/>
            <a:ext cx="2736851" cy="369332"/>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1" hangingPunct="1">
              <a:defRPr sz="1800"/>
            </a:lvl1pPr>
            <a:lvl2pPr marL="742950" indent="-285750">
              <a:defRPr sz="2400">
                <a:latin typeface="Times" panose="02020603050405020304" pitchFamily="18" charset="0"/>
                <a:ea typeface="微软雅黑" panose="020B0503020204020204" pitchFamily="34" charset="-122"/>
              </a:defRPr>
            </a:lvl2pPr>
            <a:lvl3pPr marL="1143000" indent="-228600">
              <a:defRPr sz="2400">
                <a:latin typeface="Times" panose="02020603050405020304" pitchFamily="18" charset="0"/>
                <a:ea typeface="微软雅黑" panose="020B0503020204020204" pitchFamily="34" charset="-122"/>
              </a:defRPr>
            </a:lvl3pPr>
            <a:lvl4pPr marL="1600200" indent="-228600">
              <a:defRPr sz="2400">
                <a:latin typeface="Times" panose="02020603050405020304" pitchFamily="18" charset="0"/>
                <a:ea typeface="微软雅黑" panose="020B0503020204020204" pitchFamily="34" charset="-122"/>
              </a:defRPr>
            </a:lvl4pPr>
            <a:lvl5pPr marL="2057400" indent="-228600">
              <a:defRPr sz="2400">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latin typeface="Times" panose="02020603050405020304" pitchFamily="18" charset="0"/>
                <a:ea typeface="微软雅黑" panose="020B0503020204020204" pitchFamily="34" charset="-122"/>
              </a:defRPr>
            </a:lvl9pPr>
          </a:lstStyle>
          <a:p>
            <a:r>
              <a:rPr lang="zh-CN" altLang="en-US" dirty="0"/>
              <a:t>与具体的实现技术绑定</a:t>
            </a:r>
          </a:p>
        </p:txBody>
      </p:sp>
      <p:sp>
        <p:nvSpPr>
          <p:cNvPr id="78878" name="Text Box 30">
            <a:extLst>
              <a:ext uri="{FF2B5EF4-FFF2-40B4-BE49-F238E27FC236}">
                <a16:creationId xmlns:a16="http://schemas.microsoft.com/office/drawing/2014/main" id="{F9C3505C-9453-4EE0-81F6-92CB8205C1F3}"/>
              </a:ext>
            </a:extLst>
          </p:cNvPr>
          <p:cNvSpPr txBox="1">
            <a:spLocks noChangeArrowheads="1"/>
          </p:cNvSpPr>
          <p:nvPr/>
        </p:nvSpPr>
        <p:spPr bwMode="auto">
          <a:xfrm>
            <a:off x="21435" y="2030622"/>
            <a:ext cx="2278061" cy="369332"/>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0" dirty="0">
                <a:latin typeface="Arial" panose="020B0604020202020204" pitchFamily="34" charset="0"/>
                <a:ea typeface="宋体" panose="02010600030101010101" pitchFamily="2" charset="-122"/>
              </a:rPr>
              <a:t>不和具体的实现绑定</a:t>
            </a:r>
          </a:p>
        </p:txBody>
      </p:sp>
      <p:sp>
        <p:nvSpPr>
          <p:cNvPr id="31" name="Rectangle 52">
            <a:extLst>
              <a:ext uri="{FF2B5EF4-FFF2-40B4-BE49-F238E27FC236}">
                <a16:creationId xmlns:a16="http://schemas.microsoft.com/office/drawing/2014/main" id="{0AA7CD70-7CA8-429B-904C-5EDB07CE2343}"/>
              </a:ext>
            </a:extLst>
          </p:cNvPr>
          <p:cNvSpPr txBox="1">
            <a:spLocks/>
          </p:cNvSpPr>
          <p:nvPr/>
        </p:nvSpPr>
        <p:spPr bwMode="auto">
          <a:xfrm>
            <a:off x="550420" y="-89182"/>
            <a:ext cx="7799038"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架构机制问题的设计与实现</a:t>
            </a:r>
            <a:endParaRPr lang="en-US" altLang="ko-KR" dirty="0">
              <a:ea typeface="Gulim" panose="020B0600000101010101" pitchFamily="34" charset="-127"/>
            </a:endParaRPr>
          </a:p>
        </p:txBody>
      </p:sp>
      <p:cxnSp>
        <p:nvCxnSpPr>
          <p:cNvPr id="32" name="直接连接符 46">
            <a:extLst>
              <a:ext uri="{FF2B5EF4-FFF2-40B4-BE49-F238E27FC236}">
                <a16:creationId xmlns:a16="http://schemas.microsoft.com/office/drawing/2014/main" id="{468B8826-5217-45C7-A79F-64947B18CDD5}"/>
              </a:ext>
            </a:extLst>
          </p:cNvPr>
          <p:cNvCxnSpPr>
            <a:cxnSpLocks noChangeShapeType="1"/>
          </p:cNvCxnSpPr>
          <p:nvPr/>
        </p:nvCxnSpPr>
        <p:spPr bwMode="auto">
          <a:xfrm flipH="1">
            <a:off x="679562" y="54868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Freeform 5">
            <a:extLst>
              <a:ext uri="{FF2B5EF4-FFF2-40B4-BE49-F238E27FC236}">
                <a16:creationId xmlns:a16="http://schemas.microsoft.com/office/drawing/2014/main" id="{5F29FB05-896D-4FCE-B74B-805ECA2271E9}"/>
              </a:ext>
            </a:extLst>
          </p:cNvPr>
          <p:cNvSpPr>
            <a:spLocks noChangeAspect="1"/>
          </p:cNvSpPr>
          <p:nvPr/>
        </p:nvSpPr>
        <p:spPr bwMode="auto">
          <a:xfrm>
            <a:off x="82662" y="15815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015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300" fill="hold"/>
                                        <p:tgtEl>
                                          <p:spTgt spid="33"/>
                                        </p:tgtEl>
                                        <p:attrNameLst>
                                          <p:attrName>ppt_x</p:attrName>
                                        </p:attrNameLst>
                                      </p:cBhvr>
                                      <p:tavLst>
                                        <p:tav tm="0">
                                          <p:val>
                                            <p:strVal val="0-#ppt_w/2"/>
                                          </p:val>
                                        </p:tav>
                                        <p:tav tm="100000">
                                          <p:val>
                                            <p:strVal val="#ppt_x"/>
                                          </p:val>
                                        </p:tav>
                                      </p:tavLst>
                                    </p:anim>
                                    <p:anim calcmode="lin" valueType="num">
                                      <p:cBhvr additive="base">
                                        <p:cTn id="8" dur="3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a:extLst>
              <a:ext uri="{FF2B5EF4-FFF2-40B4-BE49-F238E27FC236}">
                <a16:creationId xmlns:a16="http://schemas.microsoft.com/office/drawing/2014/main" id="{27A66229-349E-411A-9DFC-C91F1F4903A0}"/>
              </a:ext>
            </a:extLst>
          </p:cNvPr>
          <p:cNvSpPr>
            <a:spLocks noGrp="1"/>
          </p:cNvSpPr>
          <p:nvPr>
            <p:ph type="title" idx="4294967295"/>
          </p:nvPr>
        </p:nvSpPr>
        <p:spPr>
          <a:xfrm>
            <a:off x="644040" y="17088"/>
            <a:ext cx="8435975" cy="596900"/>
          </a:xfrm>
        </p:spPr>
        <p:txBody>
          <a:bodyPr/>
          <a:lstStyle/>
          <a:p>
            <a:pPr eaLnBrk="1" hangingPunct="1"/>
            <a:r>
              <a:rPr lang="zh-CN" altLang="en-US" dirty="0"/>
              <a:t>示例</a:t>
            </a:r>
            <a:r>
              <a:rPr lang="en-US" altLang="zh-CN" dirty="0"/>
              <a:t>: Persistency: RDBMS: JDBC</a:t>
            </a:r>
          </a:p>
        </p:txBody>
      </p:sp>
      <p:grpSp>
        <p:nvGrpSpPr>
          <p:cNvPr id="80900" name="Group 260">
            <a:extLst>
              <a:ext uri="{FF2B5EF4-FFF2-40B4-BE49-F238E27FC236}">
                <a16:creationId xmlns:a16="http://schemas.microsoft.com/office/drawing/2014/main" id="{C2FDB9AA-4B4F-422B-88D9-A8789B071225}"/>
              </a:ext>
            </a:extLst>
          </p:cNvPr>
          <p:cNvGrpSpPr>
            <a:grpSpLocks/>
          </p:cNvGrpSpPr>
          <p:nvPr/>
        </p:nvGrpSpPr>
        <p:grpSpPr bwMode="auto">
          <a:xfrm>
            <a:off x="359570" y="1196976"/>
            <a:ext cx="8785225" cy="5040313"/>
            <a:chOff x="144" y="510"/>
            <a:chExt cx="5534" cy="3432"/>
          </a:xfrm>
        </p:grpSpPr>
        <p:sp>
          <p:nvSpPr>
            <p:cNvPr id="80901" name="Rectangle 261">
              <a:extLst>
                <a:ext uri="{FF2B5EF4-FFF2-40B4-BE49-F238E27FC236}">
                  <a16:creationId xmlns:a16="http://schemas.microsoft.com/office/drawing/2014/main" id="{6DC0DB7F-C8F6-45AB-848E-0E249472E0D7}"/>
                </a:ext>
              </a:extLst>
            </p:cNvPr>
            <p:cNvSpPr>
              <a:spLocks noChangeArrowheads="1"/>
            </p:cNvSpPr>
            <p:nvPr/>
          </p:nvSpPr>
          <p:spPr bwMode="auto">
            <a:xfrm>
              <a:off x="384" y="3456"/>
              <a:ext cx="38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latin typeface="Arial" panose="020B0604020202020204" pitchFamily="34" charset="0"/>
                  <a:ea typeface="宋体" panose="02010600030101010101" pitchFamily="2" charset="-122"/>
                </a:rPr>
                <a:t>ResultSet</a:t>
              </a:r>
              <a:endParaRPr lang="en-US" altLang="zh-CN" sz="1000">
                <a:latin typeface="ZapfHumnst BT" pitchFamily="34" charset="0"/>
                <a:ea typeface="宋体" panose="02010600030101010101" pitchFamily="2" charset="-122"/>
              </a:endParaRPr>
            </a:p>
          </p:txBody>
        </p:sp>
        <p:grpSp>
          <p:nvGrpSpPr>
            <p:cNvPr id="80902" name="Group 262">
              <a:extLst>
                <a:ext uri="{FF2B5EF4-FFF2-40B4-BE49-F238E27FC236}">
                  <a16:creationId xmlns:a16="http://schemas.microsoft.com/office/drawing/2014/main" id="{23637F01-1935-44E1-9348-46112120DB29}"/>
                </a:ext>
              </a:extLst>
            </p:cNvPr>
            <p:cNvGrpSpPr>
              <a:grpSpLocks/>
            </p:cNvGrpSpPr>
            <p:nvPr/>
          </p:nvGrpSpPr>
          <p:grpSpPr bwMode="auto">
            <a:xfrm>
              <a:off x="144" y="3442"/>
              <a:ext cx="802" cy="500"/>
              <a:chOff x="407" y="3442"/>
              <a:chExt cx="539" cy="500"/>
            </a:xfrm>
          </p:grpSpPr>
          <p:sp>
            <p:nvSpPr>
              <p:cNvPr id="80983" name="Rectangle 263">
                <a:extLst>
                  <a:ext uri="{FF2B5EF4-FFF2-40B4-BE49-F238E27FC236}">
                    <a16:creationId xmlns:a16="http://schemas.microsoft.com/office/drawing/2014/main" id="{86B104AA-59DF-4257-BA4B-DE240D324FF6}"/>
                  </a:ext>
                </a:extLst>
              </p:cNvPr>
              <p:cNvSpPr>
                <a:spLocks noChangeArrowheads="1"/>
              </p:cNvSpPr>
              <p:nvPr/>
            </p:nvSpPr>
            <p:spPr bwMode="auto">
              <a:xfrm>
                <a:off x="407" y="3442"/>
                <a:ext cx="539" cy="500"/>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0984" name="Rectangle 264">
                <a:extLst>
                  <a:ext uri="{FF2B5EF4-FFF2-40B4-BE49-F238E27FC236}">
                    <a16:creationId xmlns:a16="http://schemas.microsoft.com/office/drawing/2014/main" id="{7F0D173D-89B9-40DA-8A72-367622CBDA86}"/>
                  </a:ext>
                </a:extLst>
              </p:cNvPr>
              <p:cNvSpPr>
                <a:spLocks noChangeArrowheads="1"/>
              </p:cNvSpPr>
              <p:nvPr/>
            </p:nvSpPr>
            <p:spPr bwMode="auto">
              <a:xfrm>
                <a:off x="407" y="3675"/>
                <a:ext cx="539" cy="26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0985" name="Rectangle 265">
                <a:extLst>
                  <a:ext uri="{FF2B5EF4-FFF2-40B4-BE49-F238E27FC236}">
                    <a16:creationId xmlns:a16="http://schemas.microsoft.com/office/drawing/2014/main" id="{23A7EE66-5F24-429E-BB6E-D93483859B4C}"/>
                  </a:ext>
                </a:extLst>
              </p:cNvPr>
              <p:cNvSpPr>
                <a:spLocks noChangeArrowheads="1"/>
              </p:cNvSpPr>
              <p:nvPr/>
            </p:nvSpPr>
            <p:spPr bwMode="auto">
              <a:xfrm>
                <a:off x="407" y="3729"/>
                <a:ext cx="539" cy="21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grpSp>
        <p:sp>
          <p:nvSpPr>
            <p:cNvPr id="80903" name="Rectangle 266">
              <a:extLst>
                <a:ext uri="{FF2B5EF4-FFF2-40B4-BE49-F238E27FC236}">
                  <a16:creationId xmlns:a16="http://schemas.microsoft.com/office/drawing/2014/main" id="{03605730-6847-4CBE-9B5C-A268F825B1A0}"/>
                </a:ext>
              </a:extLst>
            </p:cNvPr>
            <p:cNvSpPr>
              <a:spLocks noChangeArrowheads="1"/>
            </p:cNvSpPr>
            <p:nvPr/>
          </p:nvSpPr>
          <p:spPr bwMode="auto">
            <a:xfrm>
              <a:off x="192" y="3792"/>
              <a:ext cx="7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latin typeface="Arial" panose="020B0604020202020204" pitchFamily="34" charset="0"/>
                  <a:ea typeface="宋体" panose="02010600030101010101" pitchFamily="2" charset="-122"/>
                </a:rPr>
                <a:t>getString() : string</a:t>
              </a:r>
              <a:endParaRPr lang="en-US" altLang="zh-CN" sz="1000">
                <a:latin typeface="ZapfHumnst BT" pitchFamily="34" charset="0"/>
                <a:ea typeface="宋体" panose="02010600030101010101" pitchFamily="2" charset="-122"/>
              </a:endParaRPr>
            </a:p>
          </p:txBody>
        </p:sp>
        <p:sp>
          <p:nvSpPr>
            <p:cNvPr id="80904" name="Rectangle 267">
              <a:extLst>
                <a:ext uri="{FF2B5EF4-FFF2-40B4-BE49-F238E27FC236}">
                  <a16:creationId xmlns:a16="http://schemas.microsoft.com/office/drawing/2014/main" id="{651279EA-8F55-44E9-83BD-FAC9646D5C7F}"/>
                </a:ext>
              </a:extLst>
            </p:cNvPr>
            <p:cNvSpPr>
              <a:spLocks noChangeArrowheads="1"/>
            </p:cNvSpPr>
            <p:nvPr/>
          </p:nvSpPr>
          <p:spPr bwMode="auto">
            <a:xfrm>
              <a:off x="349" y="3577"/>
              <a:ext cx="410"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800">
                  <a:latin typeface="Arial" panose="020B0604020202020204" pitchFamily="34" charset="0"/>
                  <a:ea typeface="宋体" panose="02010600030101010101" pitchFamily="2" charset="-122"/>
                </a:rPr>
                <a:t>(from java.sql)</a:t>
              </a:r>
              <a:endParaRPr lang="en-US" altLang="zh-CN" sz="1000">
                <a:latin typeface="ZapfHumnst BT" pitchFamily="34" charset="0"/>
                <a:ea typeface="宋体" panose="02010600030101010101" pitchFamily="2" charset="-122"/>
              </a:endParaRPr>
            </a:p>
          </p:txBody>
        </p:sp>
        <p:sp>
          <p:nvSpPr>
            <p:cNvPr id="80905" name="Rectangle 268">
              <a:extLst>
                <a:ext uri="{FF2B5EF4-FFF2-40B4-BE49-F238E27FC236}">
                  <a16:creationId xmlns:a16="http://schemas.microsoft.com/office/drawing/2014/main" id="{B1F1FD84-B11F-4F84-B054-5801FE2AD322}"/>
                </a:ext>
              </a:extLst>
            </p:cNvPr>
            <p:cNvSpPr>
              <a:spLocks noChangeArrowheads="1"/>
            </p:cNvSpPr>
            <p:nvPr/>
          </p:nvSpPr>
          <p:spPr bwMode="auto">
            <a:xfrm>
              <a:off x="3063" y="3388"/>
              <a:ext cx="1391" cy="500"/>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0906" name="Rectangle 269">
              <a:extLst>
                <a:ext uri="{FF2B5EF4-FFF2-40B4-BE49-F238E27FC236}">
                  <a16:creationId xmlns:a16="http://schemas.microsoft.com/office/drawing/2014/main" id="{98189F59-D223-459B-A9EF-A538A7F8EFEB}"/>
                </a:ext>
              </a:extLst>
            </p:cNvPr>
            <p:cNvSpPr>
              <a:spLocks noChangeArrowheads="1"/>
            </p:cNvSpPr>
            <p:nvPr/>
          </p:nvSpPr>
          <p:spPr bwMode="auto">
            <a:xfrm>
              <a:off x="3534" y="3414"/>
              <a:ext cx="44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latin typeface="Arial" panose="020B0604020202020204" pitchFamily="34" charset="0"/>
                  <a:ea typeface="宋体" panose="02010600030101010101" pitchFamily="2" charset="-122"/>
                </a:rPr>
                <a:t>Connection</a:t>
              </a:r>
              <a:endParaRPr lang="en-US" altLang="zh-CN" sz="1000">
                <a:latin typeface="ZapfHumnst BT" pitchFamily="34" charset="0"/>
                <a:ea typeface="宋体" panose="02010600030101010101" pitchFamily="2" charset="-122"/>
              </a:endParaRPr>
            </a:p>
          </p:txBody>
        </p:sp>
        <p:sp>
          <p:nvSpPr>
            <p:cNvPr id="80907" name="Rectangle 270">
              <a:extLst>
                <a:ext uri="{FF2B5EF4-FFF2-40B4-BE49-F238E27FC236}">
                  <a16:creationId xmlns:a16="http://schemas.microsoft.com/office/drawing/2014/main" id="{686F4F72-A626-4B72-A5E3-5EF7209B478F}"/>
                </a:ext>
              </a:extLst>
            </p:cNvPr>
            <p:cNvSpPr>
              <a:spLocks noChangeArrowheads="1"/>
            </p:cNvSpPr>
            <p:nvPr/>
          </p:nvSpPr>
          <p:spPr bwMode="auto">
            <a:xfrm>
              <a:off x="3063" y="3675"/>
              <a:ext cx="1391" cy="69"/>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0908" name="Rectangle 271">
              <a:extLst>
                <a:ext uri="{FF2B5EF4-FFF2-40B4-BE49-F238E27FC236}">
                  <a16:creationId xmlns:a16="http://schemas.microsoft.com/office/drawing/2014/main" id="{9838B5BB-DD74-4637-860C-9CCAC844E933}"/>
                </a:ext>
              </a:extLst>
            </p:cNvPr>
            <p:cNvSpPr>
              <a:spLocks noChangeArrowheads="1"/>
            </p:cNvSpPr>
            <p:nvPr/>
          </p:nvSpPr>
          <p:spPr bwMode="auto">
            <a:xfrm>
              <a:off x="3084" y="3742"/>
              <a:ext cx="117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latin typeface="Arial" panose="020B0604020202020204" pitchFamily="34" charset="0"/>
                  <a:ea typeface="宋体" panose="02010600030101010101" pitchFamily="2" charset="-122"/>
                </a:rPr>
                <a:t>createStatement() : Statement</a:t>
              </a:r>
              <a:endParaRPr lang="en-US" altLang="zh-CN" sz="1000">
                <a:latin typeface="ZapfHumnst BT" pitchFamily="34" charset="0"/>
                <a:ea typeface="宋体" panose="02010600030101010101" pitchFamily="2" charset="-122"/>
              </a:endParaRPr>
            </a:p>
          </p:txBody>
        </p:sp>
        <p:sp>
          <p:nvSpPr>
            <p:cNvPr id="80909" name="Rectangle 272">
              <a:extLst>
                <a:ext uri="{FF2B5EF4-FFF2-40B4-BE49-F238E27FC236}">
                  <a16:creationId xmlns:a16="http://schemas.microsoft.com/office/drawing/2014/main" id="{3739B905-73C4-4372-A829-77FC957A6538}"/>
                </a:ext>
              </a:extLst>
            </p:cNvPr>
            <p:cNvSpPr>
              <a:spLocks noChangeArrowheads="1"/>
            </p:cNvSpPr>
            <p:nvPr/>
          </p:nvSpPr>
          <p:spPr bwMode="auto">
            <a:xfrm>
              <a:off x="3534" y="3534"/>
              <a:ext cx="406"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800">
                  <a:latin typeface="Arial" panose="020B0604020202020204" pitchFamily="34" charset="0"/>
                  <a:ea typeface="宋体" panose="02010600030101010101" pitchFamily="2" charset="-122"/>
                </a:rPr>
                <a:t>(from java.sql)</a:t>
              </a:r>
              <a:endParaRPr lang="en-US" altLang="zh-CN" sz="1000">
                <a:latin typeface="ZapfHumnst BT" pitchFamily="34" charset="0"/>
                <a:ea typeface="宋体" panose="02010600030101010101" pitchFamily="2" charset="-122"/>
              </a:endParaRPr>
            </a:p>
          </p:txBody>
        </p:sp>
        <p:grpSp>
          <p:nvGrpSpPr>
            <p:cNvPr id="80910" name="Group 273">
              <a:extLst>
                <a:ext uri="{FF2B5EF4-FFF2-40B4-BE49-F238E27FC236}">
                  <a16:creationId xmlns:a16="http://schemas.microsoft.com/office/drawing/2014/main" id="{44EABA56-5388-46F8-940D-673E36091A82}"/>
                </a:ext>
              </a:extLst>
            </p:cNvPr>
            <p:cNvGrpSpPr>
              <a:grpSpLocks/>
            </p:cNvGrpSpPr>
            <p:nvPr/>
          </p:nvGrpSpPr>
          <p:grpSpPr bwMode="auto">
            <a:xfrm>
              <a:off x="1195" y="3335"/>
              <a:ext cx="1654" cy="601"/>
              <a:chOff x="1195" y="3335"/>
              <a:chExt cx="1654" cy="601"/>
            </a:xfrm>
          </p:grpSpPr>
          <p:sp>
            <p:nvSpPr>
              <p:cNvPr id="80976" name="Rectangle 274">
                <a:extLst>
                  <a:ext uri="{FF2B5EF4-FFF2-40B4-BE49-F238E27FC236}">
                    <a16:creationId xmlns:a16="http://schemas.microsoft.com/office/drawing/2014/main" id="{D63DE962-5EBD-4662-9DCD-E55D4793D5DC}"/>
                  </a:ext>
                </a:extLst>
              </p:cNvPr>
              <p:cNvSpPr>
                <a:spLocks noChangeArrowheads="1"/>
              </p:cNvSpPr>
              <p:nvPr/>
            </p:nvSpPr>
            <p:spPr bwMode="auto">
              <a:xfrm>
                <a:off x="1195" y="3335"/>
                <a:ext cx="1654" cy="60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0977" name="Rectangle 275">
                <a:extLst>
                  <a:ext uri="{FF2B5EF4-FFF2-40B4-BE49-F238E27FC236}">
                    <a16:creationId xmlns:a16="http://schemas.microsoft.com/office/drawing/2014/main" id="{6F517A50-4A47-4409-88DE-9B863C8F8078}"/>
                  </a:ext>
                </a:extLst>
              </p:cNvPr>
              <p:cNvSpPr>
                <a:spLocks noChangeArrowheads="1"/>
              </p:cNvSpPr>
              <p:nvPr/>
            </p:nvSpPr>
            <p:spPr bwMode="auto">
              <a:xfrm>
                <a:off x="1818" y="3361"/>
                <a:ext cx="40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latin typeface="Arial" panose="020B0604020202020204" pitchFamily="34" charset="0"/>
                    <a:ea typeface="宋体" panose="02010600030101010101" pitchFamily="2" charset="-122"/>
                  </a:rPr>
                  <a:t>Statement</a:t>
                </a:r>
                <a:endParaRPr lang="en-US" altLang="zh-CN" sz="1000">
                  <a:latin typeface="ZapfHumnst BT" pitchFamily="34" charset="0"/>
                  <a:ea typeface="宋体" panose="02010600030101010101" pitchFamily="2" charset="-122"/>
                </a:endParaRPr>
              </a:p>
            </p:txBody>
          </p:sp>
          <p:sp>
            <p:nvSpPr>
              <p:cNvPr id="80978" name="Rectangle 276">
                <a:extLst>
                  <a:ext uri="{FF2B5EF4-FFF2-40B4-BE49-F238E27FC236}">
                    <a16:creationId xmlns:a16="http://schemas.microsoft.com/office/drawing/2014/main" id="{E02A56AA-F281-4D59-9DA4-8E16AB8C0DE7}"/>
                  </a:ext>
                </a:extLst>
              </p:cNvPr>
              <p:cNvSpPr>
                <a:spLocks noChangeArrowheads="1"/>
              </p:cNvSpPr>
              <p:nvPr/>
            </p:nvSpPr>
            <p:spPr bwMode="auto">
              <a:xfrm>
                <a:off x="1195" y="3568"/>
                <a:ext cx="1654" cy="368"/>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0979" name="Rectangle 277">
                <a:extLst>
                  <a:ext uri="{FF2B5EF4-FFF2-40B4-BE49-F238E27FC236}">
                    <a16:creationId xmlns:a16="http://schemas.microsoft.com/office/drawing/2014/main" id="{F01B805C-D54A-403F-B4D4-BD1E6E4CEEE1}"/>
                  </a:ext>
                </a:extLst>
              </p:cNvPr>
              <p:cNvSpPr>
                <a:spLocks noChangeArrowheads="1"/>
              </p:cNvSpPr>
              <p:nvPr/>
            </p:nvSpPr>
            <p:spPr bwMode="auto">
              <a:xfrm>
                <a:off x="1195" y="3622"/>
                <a:ext cx="1654" cy="31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0980" name="Rectangle 278">
                <a:extLst>
                  <a:ext uri="{FF2B5EF4-FFF2-40B4-BE49-F238E27FC236}">
                    <a16:creationId xmlns:a16="http://schemas.microsoft.com/office/drawing/2014/main" id="{5B350C86-5653-4EDA-97DC-83BC2FE617B9}"/>
                  </a:ext>
                </a:extLst>
              </p:cNvPr>
              <p:cNvSpPr>
                <a:spLocks noChangeArrowheads="1"/>
              </p:cNvSpPr>
              <p:nvPr/>
            </p:nvSpPr>
            <p:spPr bwMode="auto">
              <a:xfrm>
                <a:off x="1216" y="3688"/>
                <a:ext cx="147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latin typeface="Arial" panose="020B0604020202020204" pitchFamily="34" charset="0"/>
                    <a:ea typeface="宋体" panose="02010600030101010101" pitchFamily="2" charset="-122"/>
                  </a:rPr>
                  <a:t>executeQuery(sql : String) : ResultSet</a:t>
                </a:r>
                <a:endParaRPr lang="en-US" altLang="zh-CN" sz="1000">
                  <a:latin typeface="ZapfHumnst BT" pitchFamily="34" charset="0"/>
                  <a:ea typeface="宋体" panose="02010600030101010101" pitchFamily="2" charset="-122"/>
                </a:endParaRPr>
              </a:p>
            </p:txBody>
          </p:sp>
          <p:sp>
            <p:nvSpPr>
              <p:cNvPr id="80981" name="Rectangle 279">
                <a:extLst>
                  <a:ext uri="{FF2B5EF4-FFF2-40B4-BE49-F238E27FC236}">
                    <a16:creationId xmlns:a16="http://schemas.microsoft.com/office/drawing/2014/main" id="{11BFB33C-A037-4D6F-ADBB-A3783A458232}"/>
                  </a:ext>
                </a:extLst>
              </p:cNvPr>
              <p:cNvSpPr>
                <a:spLocks noChangeArrowheads="1"/>
              </p:cNvSpPr>
              <p:nvPr/>
            </p:nvSpPr>
            <p:spPr bwMode="auto">
              <a:xfrm>
                <a:off x="1216" y="3795"/>
                <a:ext cx="123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latin typeface="Arial" panose="020B0604020202020204" pitchFamily="34" charset="0"/>
                    <a:ea typeface="宋体" panose="02010600030101010101" pitchFamily="2" charset="-122"/>
                  </a:rPr>
                  <a:t>executeUpdate(sql : String) : int</a:t>
                </a:r>
                <a:endParaRPr lang="en-US" altLang="zh-CN" sz="1000">
                  <a:latin typeface="ZapfHumnst BT" pitchFamily="34" charset="0"/>
                  <a:ea typeface="宋体" panose="02010600030101010101" pitchFamily="2" charset="-122"/>
                </a:endParaRPr>
              </a:p>
            </p:txBody>
          </p:sp>
          <p:sp>
            <p:nvSpPr>
              <p:cNvPr id="80982" name="Rectangle 280">
                <a:extLst>
                  <a:ext uri="{FF2B5EF4-FFF2-40B4-BE49-F238E27FC236}">
                    <a16:creationId xmlns:a16="http://schemas.microsoft.com/office/drawing/2014/main" id="{FEB1A043-65C7-4EC5-86AC-93DB7D89010C}"/>
                  </a:ext>
                </a:extLst>
              </p:cNvPr>
              <p:cNvSpPr>
                <a:spLocks noChangeArrowheads="1"/>
              </p:cNvSpPr>
              <p:nvPr/>
            </p:nvSpPr>
            <p:spPr bwMode="auto">
              <a:xfrm>
                <a:off x="1797" y="3482"/>
                <a:ext cx="410"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800">
                    <a:latin typeface="Arial" panose="020B0604020202020204" pitchFamily="34" charset="0"/>
                    <a:ea typeface="宋体" panose="02010600030101010101" pitchFamily="2" charset="-122"/>
                  </a:rPr>
                  <a:t>(from java.sql)</a:t>
                </a:r>
                <a:endParaRPr lang="en-US" altLang="zh-CN" sz="1000">
                  <a:latin typeface="ZapfHumnst BT" pitchFamily="34" charset="0"/>
                  <a:ea typeface="宋体" panose="02010600030101010101" pitchFamily="2" charset="-122"/>
                </a:endParaRPr>
              </a:p>
            </p:txBody>
          </p:sp>
        </p:grpSp>
        <p:sp>
          <p:nvSpPr>
            <p:cNvPr id="80911" name="Rectangle 281">
              <a:extLst>
                <a:ext uri="{FF2B5EF4-FFF2-40B4-BE49-F238E27FC236}">
                  <a16:creationId xmlns:a16="http://schemas.microsoft.com/office/drawing/2014/main" id="{2CB7C01F-1523-4247-A022-BBBFBBC1F057}"/>
                </a:ext>
              </a:extLst>
            </p:cNvPr>
            <p:cNvSpPr>
              <a:spLocks noChangeArrowheads="1"/>
            </p:cNvSpPr>
            <p:nvPr/>
          </p:nvSpPr>
          <p:spPr bwMode="auto">
            <a:xfrm>
              <a:off x="3817" y="2694"/>
              <a:ext cx="1861" cy="49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0912" name="Rectangle 282">
              <a:extLst>
                <a:ext uri="{FF2B5EF4-FFF2-40B4-BE49-F238E27FC236}">
                  <a16:creationId xmlns:a16="http://schemas.microsoft.com/office/drawing/2014/main" id="{663FFEF7-FDC8-4532-A56A-C4753CC43CFE}"/>
                </a:ext>
              </a:extLst>
            </p:cNvPr>
            <p:cNvSpPr>
              <a:spLocks noChangeArrowheads="1"/>
            </p:cNvSpPr>
            <p:nvPr/>
          </p:nvSpPr>
          <p:spPr bwMode="auto">
            <a:xfrm>
              <a:off x="4468" y="2721"/>
              <a:ext cx="58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latin typeface="Arial" panose="020B0604020202020204" pitchFamily="34" charset="0"/>
                  <a:ea typeface="宋体" panose="02010600030101010101" pitchFamily="2" charset="-122"/>
                </a:rPr>
                <a:t>DriverManager</a:t>
              </a:r>
              <a:endParaRPr lang="en-US" altLang="zh-CN" sz="1000">
                <a:latin typeface="ZapfHumnst BT" pitchFamily="34" charset="0"/>
                <a:ea typeface="宋体" panose="02010600030101010101" pitchFamily="2" charset="-122"/>
              </a:endParaRPr>
            </a:p>
          </p:txBody>
        </p:sp>
        <p:sp>
          <p:nvSpPr>
            <p:cNvPr id="80913" name="Rectangle 283">
              <a:extLst>
                <a:ext uri="{FF2B5EF4-FFF2-40B4-BE49-F238E27FC236}">
                  <a16:creationId xmlns:a16="http://schemas.microsoft.com/office/drawing/2014/main" id="{8E5DFC8B-2AAD-4116-BB6E-EFDDA4C7CF2D}"/>
                </a:ext>
              </a:extLst>
            </p:cNvPr>
            <p:cNvSpPr>
              <a:spLocks noChangeArrowheads="1"/>
            </p:cNvSpPr>
            <p:nvPr/>
          </p:nvSpPr>
          <p:spPr bwMode="auto">
            <a:xfrm>
              <a:off x="3817" y="2927"/>
              <a:ext cx="1861" cy="26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0914" name="Rectangle 284">
              <a:extLst>
                <a:ext uri="{FF2B5EF4-FFF2-40B4-BE49-F238E27FC236}">
                  <a16:creationId xmlns:a16="http://schemas.microsoft.com/office/drawing/2014/main" id="{6D8E9A10-FEA3-495A-B1D2-7FB486FBD111}"/>
                </a:ext>
              </a:extLst>
            </p:cNvPr>
            <p:cNvSpPr>
              <a:spLocks noChangeArrowheads="1"/>
            </p:cNvSpPr>
            <p:nvPr/>
          </p:nvSpPr>
          <p:spPr bwMode="auto">
            <a:xfrm>
              <a:off x="3817" y="2981"/>
              <a:ext cx="1861" cy="20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0915" name="Rectangle 285">
              <a:extLst>
                <a:ext uri="{FF2B5EF4-FFF2-40B4-BE49-F238E27FC236}">
                  <a16:creationId xmlns:a16="http://schemas.microsoft.com/office/drawing/2014/main" id="{EE46DC69-1961-4921-B48E-0D6732725592}"/>
                </a:ext>
              </a:extLst>
            </p:cNvPr>
            <p:cNvSpPr>
              <a:spLocks noChangeArrowheads="1"/>
            </p:cNvSpPr>
            <p:nvPr/>
          </p:nvSpPr>
          <p:spPr bwMode="auto">
            <a:xfrm>
              <a:off x="3838" y="3048"/>
              <a:ext cx="169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latin typeface="Arial" panose="020B0604020202020204" pitchFamily="34" charset="0"/>
                  <a:ea typeface="宋体" panose="02010600030101010101" pitchFamily="2" charset="-122"/>
                </a:rPr>
                <a:t>getConnection(url, user, pass) : Connection</a:t>
              </a:r>
              <a:endParaRPr lang="en-US" altLang="zh-CN" sz="1000">
                <a:latin typeface="ZapfHumnst BT" pitchFamily="34" charset="0"/>
                <a:ea typeface="宋体" panose="02010600030101010101" pitchFamily="2" charset="-122"/>
              </a:endParaRPr>
            </a:p>
          </p:txBody>
        </p:sp>
        <p:sp>
          <p:nvSpPr>
            <p:cNvPr id="80916" name="Rectangle 286">
              <a:extLst>
                <a:ext uri="{FF2B5EF4-FFF2-40B4-BE49-F238E27FC236}">
                  <a16:creationId xmlns:a16="http://schemas.microsoft.com/office/drawing/2014/main" id="{D1FD8E73-4617-4094-B650-DDCFA7F64ADA}"/>
                </a:ext>
              </a:extLst>
            </p:cNvPr>
            <p:cNvSpPr>
              <a:spLocks noChangeArrowheads="1"/>
            </p:cNvSpPr>
            <p:nvPr/>
          </p:nvSpPr>
          <p:spPr bwMode="auto">
            <a:xfrm>
              <a:off x="4523" y="2834"/>
              <a:ext cx="410"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800">
                  <a:latin typeface="Arial" panose="020B0604020202020204" pitchFamily="34" charset="0"/>
                  <a:ea typeface="宋体" panose="02010600030101010101" pitchFamily="2" charset="-122"/>
                </a:rPr>
                <a:t>(from java.sql)</a:t>
              </a:r>
              <a:endParaRPr lang="en-US" altLang="zh-CN" sz="1000">
                <a:latin typeface="ZapfHumnst BT" pitchFamily="34" charset="0"/>
                <a:ea typeface="宋体" panose="02010600030101010101" pitchFamily="2" charset="-122"/>
              </a:endParaRPr>
            </a:p>
          </p:txBody>
        </p:sp>
        <p:sp>
          <p:nvSpPr>
            <p:cNvPr id="80917" name="Rectangle 287">
              <a:extLst>
                <a:ext uri="{FF2B5EF4-FFF2-40B4-BE49-F238E27FC236}">
                  <a16:creationId xmlns:a16="http://schemas.microsoft.com/office/drawing/2014/main" id="{6F925982-A7A6-4E29-935A-8DE112D5492B}"/>
                </a:ext>
              </a:extLst>
            </p:cNvPr>
            <p:cNvSpPr>
              <a:spLocks noChangeArrowheads="1"/>
            </p:cNvSpPr>
            <p:nvPr/>
          </p:nvSpPr>
          <p:spPr bwMode="auto">
            <a:xfrm>
              <a:off x="1126" y="1224"/>
              <a:ext cx="2076" cy="835"/>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0918" name="Rectangle 288">
              <a:extLst>
                <a:ext uri="{FF2B5EF4-FFF2-40B4-BE49-F238E27FC236}">
                  <a16:creationId xmlns:a16="http://schemas.microsoft.com/office/drawing/2014/main" id="{24E70FF5-8D14-4486-A89A-87AAC9FB6769}"/>
                </a:ext>
              </a:extLst>
            </p:cNvPr>
            <p:cNvSpPr>
              <a:spLocks noChangeArrowheads="1"/>
            </p:cNvSpPr>
            <p:nvPr/>
          </p:nvSpPr>
          <p:spPr bwMode="auto">
            <a:xfrm>
              <a:off x="1991" y="1357"/>
              <a:ext cx="34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solidFill>
                    <a:schemeClr val="tx2"/>
                  </a:solidFill>
                  <a:latin typeface="Arial" panose="020B0604020202020204" pitchFamily="34" charset="0"/>
                  <a:ea typeface="宋体" panose="02010600030101010101" pitchFamily="2" charset="-122"/>
                </a:rPr>
                <a:t>DBClass</a:t>
              </a:r>
              <a:endParaRPr lang="en-US" altLang="zh-CN" sz="1000">
                <a:solidFill>
                  <a:schemeClr val="tx2"/>
                </a:solidFill>
                <a:latin typeface="ZapfHumnst BT" pitchFamily="34" charset="0"/>
                <a:ea typeface="宋体" panose="02010600030101010101" pitchFamily="2" charset="-122"/>
              </a:endParaRPr>
            </a:p>
          </p:txBody>
        </p:sp>
        <p:sp>
          <p:nvSpPr>
            <p:cNvPr id="80919" name="Rectangle 289">
              <a:extLst>
                <a:ext uri="{FF2B5EF4-FFF2-40B4-BE49-F238E27FC236}">
                  <a16:creationId xmlns:a16="http://schemas.microsoft.com/office/drawing/2014/main" id="{BEC29B1C-6C9E-4F70-A2E3-DA15A779802D}"/>
                </a:ext>
              </a:extLst>
            </p:cNvPr>
            <p:cNvSpPr>
              <a:spLocks noChangeArrowheads="1"/>
            </p:cNvSpPr>
            <p:nvPr/>
          </p:nvSpPr>
          <p:spPr bwMode="auto">
            <a:xfrm>
              <a:off x="1126" y="1471"/>
              <a:ext cx="2076" cy="588"/>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0920" name="Rectangle 290">
              <a:extLst>
                <a:ext uri="{FF2B5EF4-FFF2-40B4-BE49-F238E27FC236}">
                  <a16:creationId xmlns:a16="http://schemas.microsoft.com/office/drawing/2014/main" id="{A2EE2E86-D3B9-448C-AEC3-C52742E4728A}"/>
                </a:ext>
              </a:extLst>
            </p:cNvPr>
            <p:cNvSpPr>
              <a:spLocks noChangeArrowheads="1"/>
            </p:cNvSpPr>
            <p:nvPr/>
          </p:nvSpPr>
          <p:spPr bwMode="auto">
            <a:xfrm>
              <a:off x="1126" y="1525"/>
              <a:ext cx="2076" cy="534"/>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0921" name="Rectangle 291">
              <a:extLst>
                <a:ext uri="{FF2B5EF4-FFF2-40B4-BE49-F238E27FC236}">
                  <a16:creationId xmlns:a16="http://schemas.microsoft.com/office/drawing/2014/main" id="{99B22C29-0F07-4BC0-9587-491485E619F0}"/>
                </a:ext>
              </a:extLst>
            </p:cNvPr>
            <p:cNvSpPr>
              <a:spLocks noChangeArrowheads="1"/>
            </p:cNvSpPr>
            <p:nvPr/>
          </p:nvSpPr>
          <p:spPr bwMode="auto">
            <a:xfrm>
              <a:off x="1147" y="1592"/>
              <a:ext cx="98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solidFill>
                    <a:schemeClr val="tx2"/>
                  </a:solidFill>
                  <a:latin typeface="Arial" panose="020B0604020202020204" pitchFamily="34" charset="0"/>
                  <a:ea typeface="宋体" panose="02010600030101010101" pitchFamily="2" charset="-122"/>
                </a:rPr>
                <a:t>create() : PersistentClass</a:t>
              </a:r>
              <a:endParaRPr lang="en-US" altLang="zh-CN" sz="1000">
                <a:solidFill>
                  <a:schemeClr val="tx2"/>
                </a:solidFill>
                <a:latin typeface="ZapfHumnst BT" pitchFamily="34" charset="0"/>
                <a:ea typeface="宋体" panose="02010600030101010101" pitchFamily="2" charset="-122"/>
              </a:endParaRPr>
            </a:p>
          </p:txBody>
        </p:sp>
        <p:sp>
          <p:nvSpPr>
            <p:cNvPr id="80922" name="Rectangle 292">
              <a:extLst>
                <a:ext uri="{FF2B5EF4-FFF2-40B4-BE49-F238E27FC236}">
                  <a16:creationId xmlns:a16="http://schemas.microsoft.com/office/drawing/2014/main" id="{12896B31-5855-44C0-809B-34EEE06D3CEF}"/>
                </a:ext>
              </a:extLst>
            </p:cNvPr>
            <p:cNvSpPr>
              <a:spLocks noChangeArrowheads="1"/>
            </p:cNvSpPr>
            <p:nvPr/>
          </p:nvSpPr>
          <p:spPr bwMode="auto">
            <a:xfrm>
              <a:off x="1147" y="1698"/>
              <a:ext cx="191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solidFill>
                    <a:schemeClr val="tx2"/>
                  </a:solidFill>
                  <a:latin typeface="Arial" panose="020B0604020202020204" pitchFamily="34" charset="0"/>
                  <a:ea typeface="宋体" panose="02010600030101010101" pitchFamily="2" charset="-122"/>
                </a:rPr>
                <a:t>read(searchCriteria : string)  : PersistentClassList</a:t>
              </a:r>
              <a:endParaRPr lang="en-US" altLang="zh-CN" sz="1000">
                <a:solidFill>
                  <a:schemeClr val="tx2"/>
                </a:solidFill>
                <a:latin typeface="ZapfHumnst BT" pitchFamily="34" charset="0"/>
                <a:ea typeface="宋体" panose="02010600030101010101" pitchFamily="2" charset="-122"/>
              </a:endParaRPr>
            </a:p>
          </p:txBody>
        </p:sp>
        <p:sp>
          <p:nvSpPr>
            <p:cNvPr id="80923" name="Rectangle 293">
              <a:extLst>
                <a:ext uri="{FF2B5EF4-FFF2-40B4-BE49-F238E27FC236}">
                  <a16:creationId xmlns:a16="http://schemas.microsoft.com/office/drawing/2014/main" id="{E29D3142-56AA-4946-A22A-05B3B68D301D}"/>
                </a:ext>
              </a:extLst>
            </p:cNvPr>
            <p:cNvSpPr>
              <a:spLocks noChangeArrowheads="1"/>
            </p:cNvSpPr>
            <p:nvPr/>
          </p:nvSpPr>
          <p:spPr bwMode="auto">
            <a:xfrm>
              <a:off x="1147" y="1805"/>
              <a:ext cx="105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solidFill>
                    <a:schemeClr val="tx2"/>
                  </a:solidFill>
                  <a:latin typeface="Arial" panose="020B0604020202020204" pitchFamily="34" charset="0"/>
                  <a:ea typeface="宋体" panose="02010600030101010101" pitchFamily="2" charset="-122"/>
                </a:rPr>
                <a:t>update(c : PersistentClass)</a:t>
              </a:r>
              <a:endParaRPr lang="en-US" altLang="zh-CN" sz="1000">
                <a:solidFill>
                  <a:schemeClr val="tx2"/>
                </a:solidFill>
                <a:latin typeface="ZapfHumnst BT" pitchFamily="34" charset="0"/>
                <a:ea typeface="宋体" panose="02010600030101010101" pitchFamily="2" charset="-122"/>
              </a:endParaRPr>
            </a:p>
          </p:txBody>
        </p:sp>
        <p:sp>
          <p:nvSpPr>
            <p:cNvPr id="80924" name="Rectangle 294">
              <a:extLst>
                <a:ext uri="{FF2B5EF4-FFF2-40B4-BE49-F238E27FC236}">
                  <a16:creationId xmlns:a16="http://schemas.microsoft.com/office/drawing/2014/main" id="{B8B6E072-582D-4E0D-8C30-DC8A7BA5F37D}"/>
                </a:ext>
              </a:extLst>
            </p:cNvPr>
            <p:cNvSpPr>
              <a:spLocks noChangeArrowheads="1"/>
            </p:cNvSpPr>
            <p:nvPr/>
          </p:nvSpPr>
          <p:spPr bwMode="auto">
            <a:xfrm>
              <a:off x="1147" y="1912"/>
              <a:ext cx="102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solidFill>
                    <a:schemeClr val="tx2"/>
                  </a:solidFill>
                  <a:latin typeface="Arial" panose="020B0604020202020204" pitchFamily="34" charset="0"/>
                  <a:ea typeface="宋体" panose="02010600030101010101" pitchFamily="2" charset="-122"/>
                </a:rPr>
                <a:t>delete(c : PersistentClass)</a:t>
              </a:r>
              <a:endParaRPr lang="en-US" altLang="zh-CN" sz="1000">
                <a:solidFill>
                  <a:schemeClr val="tx2"/>
                </a:solidFill>
                <a:latin typeface="ZapfHumnst BT" pitchFamily="34" charset="0"/>
                <a:ea typeface="宋体" panose="02010600030101010101" pitchFamily="2" charset="-122"/>
              </a:endParaRPr>
            </a:p>
          </p:txBody>
        </p:sp>
        <p:sp>
          <p:nvSpPr>
            <p:cNvPr id="80925" name="Rectangle 295">
              <a:extLst>
                <a:ext uri="{FF2B5EF4-FFF2-40B4-BE49-F238E27FC236}">
                  <a16:creationId xmlns:a16="http://schemas.microsoft.com/office/drawing/2014/main" id="{232DA0A7-1FFB-4C32-8369-E322BC9110C8}"/>
                </a:ext>
              </a:extLst>
            </p:cNvPr>
            <p:cNvSpPr>
              <a:spLocks noChangeArrowheads="1"/>
            </p:cNvSpPr>
            <p:nvPr/>
          </p:nvSpPr>
          <p:spPr bwMode="auto">
            <a:xfrm>
              <a:off x="1984" y="1252"/>
              <a:ext cx="3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solidFill>
                    <a:schemeClr val="tx2"/>
                  </a:solidFill>
                  <a:latin typeface="Arial" panose="020B0604020202020204" pitchFamily="34" charset="0"/>
                  <a:ea typeface="宋体" panose="02010600030101010101" pitchFamily="2" charset="-122"/>
                </a:rPr>
                <a:t>&lt;&lt;role&gt;&gt;</a:t>
              </a:r>
              <a:endParaRPr lang="en-US" altLang="zh-CN" sz="1000">
                <a:solidFill>
                  <a:schemeClr val="tx2"/>
                </a:solidFill>
                <a:latin typeface="ZapfHumnst BT" pitchFamily="34" charset="0"/>
                <a:ea typeface="宋体" panose="02010600030101010101" pitchFamily="2" charset="-122"/>
              </a:endParaRPr>
            </a:p>
          </p:txBody>
        </p:sp>
        <p:sp>
          <p:nvSpPr>
            <p:cNvPr id="80926" name="Line 296">
              <a:extLst>
                <a:ext uri="{FF2B5EF4-FFF2-40B4-BE49-F238E27FC236}">
                  <a16:creationId xmlns:a16="http://schemas.microsoft.com/office/drawing/2014/main" id="{1F2CA8B2-3F63-4926-84BF-0FD43B3E217E}"/>
                </a:ext>
              </a:extLst>
            </p:cNvPr>
            <p:cNvSpPr>
              <a:spLocks noChangeShapeType="1"/>
            </p:cNvSpPr>
            <p:nvPr/>
          </p:nvSpPr>
          <p:spPr bwMode="auto">
            <a:xfrm>
              <a:off x="3001" y="2059"/>
              <a:ext cx="1259" cy="635"/>
            </a:xfrm>
            <a:prstGeom prst="line">
              <a:avLst/>
            </a:prstGeom>
            <a:noFill/>
            <a:ln w="28575">
              <a:solidFill>
                <a:schemeClr val="tx1"/>
              </a:solidFill>
              <a:prstDash val="lgDash"/>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0927" name="Line 297">
              <a:extLst>
                <a:ext uri="{FF2B5EF4-FFF2-40B4-BE49-F238E27FC236}">
                  <a16:creationId xmlns:a16="http://schemas.microsoft.com/office/drawing/2014/main" id="{71996D9F-1D67-491F-B603-416A636F7611}"/>
                </a:ext>
              </a:extLst>
            </p:cNvPr>
            <p:cNvSpPr>
              <a:spLocks noChangeShapeType="1"/>
            </p:cNvSpPr>
            <p:nvPr/>
          </p:nvSpPr>
          <p:spPr bwMode="auto">
            <a:xfrm>
              <a:off x="3008" y="2727"/>
              <a:ext cx="512" cy="661"/>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0928" name="Rectangle 298">
              <a:extLst>
                <a:ext uri="{FF2B5EF4-FFF2-40B4-BE49-F238E27FC236}">
                  <a16:creationId xmlns:a16="http://schemas.microsoft.com/office/drawing/2014/main" id="{B42EBAB2-DBBA-41A0-8FAF-EF1DA175C9C1}"/>
                </a:ext>
              </a:extLst>
            </p:cNvPr>
            <p:cNvSpPr>
              <a:spLocks noChangeArrowheads="1"/>
            </p:cNvSpPr>
            <p:nvPr/>
          </p:nvSpPr>
          <p:spPr bwMode="auto">
            <a:xfrm>
              <a:off x="3361" y="3008"/>
              <a:ext cx="4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latin typeface="Arial" panose="020B0604020202020204" pitchFamily="34" charset="0"/>
                  <a:ea typeface="宋体" panose="02010600030101010101" pitchFamily="2" charset="-122"/>
                </a:rPr>
                <a:t>1</a:t>
              </a:r>
              <a:endParaRPr lang="en-US" altLang="zh-CN" sz="1000">
                <a:latin typeface="ZapfHumnst BT" pitchFamily="34" charset="0"/>
                <a:ea typeface="宋体" panose="02010600030101010101" pitchFamily="2" charset="-122"/>
              </a:endParaRPr>
            </a:p>
          </p:txBody>
        </p:sp>
        <p:sp>
          <p:nvSpPr>
            <p:cNvPr id="80929" name="Line 299">
              <a:extLst>
                <a:ext uri="{FF2B5EF4-FFF2-40B4-BE49-F238E27FC236}">
                  <a16:creationId xmlns:a16="http://schemas.microsoft.com/office/drawing/2014/main" id="{CAB47071-F8A7-49D3-8DD6-C2D12ABBB932}"/>
                </a:ext>
              </a:extLst>
            </p:cNvPr>
            <p:cNvSpPr>
              <a:spLocks noChangeShapeType="1"/>
            </p:cNvSpPr>
            <p:nvPr/>
          </p:nvSpPr>
          <p:spPr bwMode="auto">
            <a:xfrm flipH="1" flipV="1">
              <a:off x="2489" y="2059"/>
              <a:ext cx="519" cy="66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0" name="Rectangle 300">
              <a:extLst>
                <a:ext uri="{FF2B5EF4-FFF2-40B4-BE49-F238E27FC236}">
                  <a16:creationId xmlns:a16="http://schemas.microsoft.com/office/drawing/2014/main" id="{24FE946A-2822-4794-A7B3-393BB94AF616}"/>
                </a:ext>
              </a:extLst>
            </p:cNvPr>
            <p:cNvSpPr>
              <a:spLocks noChangeArrowheads="1"/>
            </p:cNvSpPr>
            <p:nvPr/>
          </p:nvSpPr>
          <p:spPr bwMode="auto">
            <a:xfrm>
              <a:off x="2640" y="2111"/>
              <a:ext cx="4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latin typeface="Arial" panose="020B0604020202020204" pitchFamily="34" charset="0"/>
                  <a:ea typeface="宋体" panose="02010600030101010101" pitchFamily="2" charset="-122"/>
                </a:rPr>
                <a:t>1</a:t>
              </a:r>
              <a:endParaRPr lang="en-US" altLang="zh-CN" sz="1000">
                <a:latin typeface="ZapfHumnst BT" pitchFamily="34" charset="0"/>
                <a:ea typeface="宋体" panose="02010600030101010101" pitchFamily="2" charset="-122"/>
              </a:endParaRPr>
            </a:p>
          </p:txBody>
        </p:sp>
        <p:sp>
          <p:nvSpPr>
            <p:cNvPr id="80931" name="Line 301">
              <a:extLst>
                <a:ext uri="{FF2B5EF4-FFF2-40B4-BE49-F238E27FC236}">
                  <a16:creationId xmlns:a16="http://schemas.microsoft.com/office/drawing/2014/main" id="{92AF8240-EC2C-485D-B788-FE5F2CC0AF29}"/>
                </a:ext>
              </a:extLst>
            </p:cNvPr>
            <p:cNvSpPr>
              <a:spLocks noChangeShapeType="1"/>
            </p:cNvSpPr>
            <p:nvPr/>
          </p:nvSpPr>
          <p:spPr bwMode="auto">
            <a:xfrm flipH="1">
              <a:off x="857" y="2059"/>
              <a:ext cx="1003" cy="1383"/>
            </a:xfrm>
            <a:prstGeom prst="line">
              <a:avLst/>
            </a:prstGeom>
            <a:noFill/>
            <a:ln w="28575">
              <a:solidFill>
                <a:schemeClr val="tx1"/>
              </a:solidFill>
              <a:prstDash val="lgDash"/>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0932" name="Line 302">
              <a:extLst>
                <a:ext uri="{FF2B5EF4-FFF2-40B4-BE49-F238E27FC236}">
                  <a16:creationId xmlns:a16="http://schemas.microsoft.com/office/drawing/2014/main" id="{B24C4CF6-8CF2-463E-BC4D-E8A419300AA8}"/>
                </a:ext>
              </a:extLst>
            </p:cNvPr>
            <p:cNvSpPr>
              <a:spLocks noChangeShapeType="1"/>
            </p:cNvSpPr>
            <p:nvPr/>
          </p:nvSpPr>
          <p:spPr bwMode="auto">
            <a:xfrm flipH="1">
              <a:off x="2046" y="2059"/>
              <a:ext cx="90" cy="1276"/>
            </a:xfrm>
            <a:prstGeom prst="line">
              <a:avLst/>
            </a:prstGeom>
            <a:noFill/>
            <a:ln w="28575">
              <a:solidFill>
                <a:schemeClr val="tx1"/>
              </a:solidFill>
              <a:prstDash val="lgDash"/>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0933" name="Rectangle 303">
              <a:extLst>
                <a:ext uri="{FF2B5EF4-FFF2-40B4-BE49-F238E27FC236}">
                  <a16:creationId xmlns:a16="http://schemas.microsoft.com/office/drawing/2014/main" id="{C65A9714-EBC3-4950-B0F5-B8E040D3D9FF}"/>
                </a:ext>
              </a:extLst>
            </p:cNvPr>
            <p:cNvSpPr>
              <a:spLocks noChangeArrowheads="1"/>
            </p:cNvSpPr>
            <p:nvPr/>
          </p:nvSpPr>
          <p:spPr bwMode="auto">
            <a:xfrm>
              <a:off x="774" y="510"/>
              <a:ext cx="1079" cy="487"/>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0934" name="Rectangle 304">
              <a:extLst>
                <a:ext uri="{FF2B5EF4-FFF2-40B4-BE49-F238E27FC236}">
                  <a16:creationId xmlns:a16="http://schemas.microsoft.com/office/drawing/2014/main" id="{B153BB0B-B430-4053-A914-E793E36D321A}"/>
                </a:ext>
              </a:extLst>
            </p:cNvPr>
            <p:cNvSpPr>
              <a:spLocks noChangeArrowheads="1"/>
            </p:cNvSpPr>
            <p:nvPr/>
          </p:nvSpPr>
          <p:spPr bwMode="auto">
            <a:xfrm>
              <a:off x="921" y="642"/>
              <a:ext cx="68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solidFill>
                    <a:schemeClr val="tx2"/>
                  </a:solidFill>
                  <a:latin typeface="Arial" panose="020B0604020202020204" pitchFamily="34" charset="0"/>
                  <a:ea typeface="宋体" panose="02010600030101010101" pitchFamily="2" charset="-122"/>
                </a:rPr>
                <a:t>PersistencyClient</a:t>
              </a:r>
              <a:endParaRPr lang="en-US" altLang="zh-CN" sz="1000">
                <a:solidFill>
                  <a:schemeClr val="tx2"/>
                </a:solidFill>
                <a:latin typeface="ZapfHumnst BT" pitchFamily="34" charset="0"/>
                <a:ea typeface="宋体" panose="02010600030101010101" pitchFamily="2" charset="-122"/>
              </a:endParaRPr>
            </a:p>
          </p:txBody>
        </p:sp>
        <p:sp>
          <p:nvSpPr>
            <p:cNvPr id="80935" name="Rectangle 305">
              <a:extLst>
                <a:ext uri="{FF2B5EF4-FFF2-40B4-BE49-F238E27FC236}">
                  <a16:creationId xmlns:a16="http://schemas.microsoft.com/office/drawing/2014/main" id="{CAAE001E-CBC1-4EBD-8C06-B5318A0AC884}"/>
                </a:ext>
              </a:extLst>
            </p:cNvPr>
            <p:cNvSpPr>
              <a:spLocks noChangeArrowheads="1"/>
            </p:cNvSpPr>
            <p:nvPr/>
          </p:nvSpPr>
          <p:spPr bwMode="auto">
            <a:xfrm>
              <a:off x="774" y="850"/>
              <a:ext cx="1079" cy="147"/>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0936" name="Rectangle 306">
              <a:extLst>
                <a:ext uri="{FF2B5EF4-FFF2-40B4-BE49-F238E27FC236}">
                  <a16:creationId xmlns:a16="http://schemas.microsoft.com/office/drawing/2014/main" id="{F3417C36-6BB8-48F8-9B5F-061C3C66C7CA}"/>
                </a:ext>
              </a:extLst>
            </p:cNvPr>
            <p:cNvSpPr>
              <a:spLocks noChangeArrowheads="1"/>
            </p:cNvSpPr>
            <p:nvPr/>
          </p:nvSpPr>
          <p:spPr bwMode="auto">
            <a:xfrm>
              <a:off x="774" y="904"/>
              <a:ext cx="1079" cy="93"/>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0937" name="Rectangle 307">
              <a:extLst>
                <a:ext uri="{FF2B5EF4-FFF2-40B4-BE49-F238E27FC236}">
                  <a16:creationId xmlns:a16="http://schemas.microsoft.com/office/drawing/2014/main" id="{AEB479A3-0211-498E-933E-1A993E97BEE8}"/>
                </a:ext>
              </a:extLst>
            </p:cNvPr>
            <p:cNvSpPr>
              <a:spLocks noChangeArrowheads="1"/>
            </p:cNvSpPr>
            <p:nvPr/>
          </p:nvSpPr>
          <p:spPr bwMode="auto">
            <a:xfrm>
              <a:off x="801" y="758"/>
              <a:ext cx="9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800">
                  <a:solidFill>
                    <a:schemeClr val="tx2"/>
                  </a:solidFill>
                  <a:latin typeface="Arial" panose="020B0604020202020204" pitchFamily="34" charset="0"/>
                  <a:ea typeface="宋体" panose="02010600030101010101" pitchFamily="2" charset="-122"/>
                </a:rPr>
                <a:t>(from SamplePersistency Client)</a:t>
              </a:r>
              <a:endParaRPr lang="en-US" altLang="zh-CN" sz="1000">
                <a:solidFill>
                  <a:schemeClr val="tx2"/>
                </a:solidFill>
                <a:latin typeface="ZapfHumnst BT" pitchFamily="34" charset="0"/>
                <a:ea typeface="宋体" panose="02010600030101010101" pitchFamily="2" charset="-122"/>
              </a:endParaRPr>
            </a:p>
          </p:txBody>
        </p:sp>
        <p:sp>
          <p:nvSpPr>
            <p:cNvPr id="80938" name="Rectangle 308">
              <a:extLst>
                <a:ext uri="{FF2B5EF4-FFF2-40B4-BE49-F238E27FC236}">
                  <a16:creationId xmlns:a16="http://schemas.microsoft.com/office/drawing/2014/main" id="{5747D1F3-201E-4E85-8913-138BAF497259}"/>
                </a:ext>
              </a:extLst>
            </p:cNvPr>
            <p:cNvSpPr>
              <a:spLocks noChangeArrowheads="1"/>
            </p:cNvSpPr>
            <p:nvPr/>
          </p:nvSpPr>
          <p:spPr bwMode="auto">
            <a:xfrm>
              <a:off x="1086" y="536"/>
              <a:ext cx="35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solidFill>
                    <a:schemeClr val="tx2"/>
                  </a:solidFill>
                  <a:latin typeface="Arial" panose="020B0604020202020204" pitchFamily="34" charset="0"/>
                  <a:ea typeface="宋体" panose="02010600030101010101" pitchFamily="2" charset="-122"/>
                </a:rPr>
                <a:t>&lt;&lt;role&gt;&gt;</a:t>
              </a:r>
              <a:endParaRPr lang="en-US" altLang="zh-CN" sz="1000">
                <a:solidFill>
                  <a:schemeClr val="tx2"/>
                </a:solidFill>
                <a:latin typeface="ZapfHumnst BT" pitchFamily="34" charset="0"/>
                <a:ea typeface="宋体" panose="02010600030101010101" pitchFamily="2" charset="-122"/>
              </a:endParaRPr>
            </a:p>
          </p:txBody>
        </p:sp>
        <p:sp>
          <p:nvSpPr>
            <p:cNvPr id="80939" name="Line 309">
              <a:extLst>
                <a:ext uri="{FF2B5EF4-FFF2-40B4-BE49-F238E27FC236}">
                  <a16:creationId xmlns:a16="http://schemas.microsoft.com/office/drawing/2014/main" id="{C8B8B65C-467C-47BD-B47C-32D8B173BA0B}"/>
                </a:ext>
              </a:extLst>
            </p:cNvPr>
            <p:cNvSpPr>
              <a:spLocks noChangeShapeType="1"/>
            </p:cNvSpPr>
            <p:nvPr/>
          </p:nvSpPr>
          <p:spPr bwMode="auto">
            <a:xfrm>
              <a:off x="1548" y="997"/>
              <a:ext cx="215" cy="227"/>
            </a:xfrm>
            <a:prstGeom prst="line">
              <a:avLst/>
            </a:prstGeom>
            <a:noFill/>
            <a:ln w="28575">
              <a:solidFill>
                <a:schemeClr val="tx1"/>
              </a:solidFill>
              <a:prstDash val="lgDash"/>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0940" name="Rectangle 310">
              <a:extLst>
                <a:ext uri="{FF2B5EF4-FFF2-40B4-BE49-F238E27FC236}">
                  <a16:creationId xmlns:a16="http://schemas.microsoft.com/office/drawing/2014/main" id="{7AB467F0-A029-44E4-83FD-01CE32818F2B}"/>
                </a:ext>
              </a:extLst>
            </p:cNvPr>
            <p:cNvSpPr>
              <a:spLocks noChangeArrowheads="1"/>
            </p:cNvSpPr>
            <p:nvPr/>
          </p:nvSpPr>
          <p:spPr bwMode="auto">
            <a:xfrm>
              <a:off x="4329" y="1618"/>
              <a:ext cx="983" cy="935"/>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0941" name="Rectangle 311">
              <a:extLst>
                <a:ext uri="{FF2B5EF4-FFF2-40B4-BE49-F238E27FC236}">
                  <a16:creationId xmlns:a16="http://schemas.microsoft.com/office/drawing/2014/main" id="{D984F1B9-82C9-4939-B516-59D644C10E5E}"/>
                </a:ext>
              </a:extLst>
            </p:cNvPr>
            <p:cNvSpPr>
              <a:spLocks noChangeArrowheads="1"/>
            </p:cNvSpPr>
            <p:nvPr/>
          </p:nvSpPr>
          <p:spPr bwMode="auto">
            <a:xfrm>
              <a:off x="4502" y="1753"/>
              <a:ext cx="61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solidFill>
                    <a:schemeClr val="tx2"/>
                  </a:solidFill>
                  <a:latin typeface="Arial" panose="020B0604020202020204" pitchFamily="34" charset="0"/>
                  <a:ea typeface="宋体" panose="02010600030101010101" pitchFamily="2" charset="-122"/>
                </a:rPr>
                <a:t>PersistentClass</a:t>
              </a:r>
              <a:endParaRPr lang="en-US" altLang="zh-CN" sz="1000">
                <a:solidFill>
                  <a:schemeClr val="tx2"/>
                </a:solidFill>
                <a:latin typeface="ZapfHumnst BT" pitchFamily="34" charset="0"/>
                <a:ea typeface="宋体" panose="02010600030101010101" pitchFamily="2" charset="-122"/>
              </a:endParaRPr>
            </a:p>
          </p:txBody>
        </p:sp>
        <p:sp>
          <p:nvSpPr>
            <p:cNvPr id="80942" name="Rectangle 312">
              <a:extLst>
                <a:ext uri="{FF2B5EF4-FFF2-40B4-BE49-F238E27FC236}">
                  <a16:creationId xmlns:a16="http://schemas.microsoft.com/office/drawing/2014/main" id="{8FEA1D29-0D35-4F7C-82C4-A5700AE144EE}"/>
                </a:ext>
              </a:extLst>
            </p:cNvPr>
            <p:cNvSpPr>
              <a:spLocks noChangeArrowheads="1"/>
            </p:cNvSpPr>
            <p:nvPr/>
          </p:nvSpPr>
          <p:spPr bwMode="auto">
            <a:xfrm>
              <a:off x="4329" y="1959"/>
              <a:ext cx="983" cy="594"/>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0943" name="Rectangle 313">
              <a:extLst>
                <a:ext uri="{FF2B5EF4-FFF2-40B4-BE49-F238E27FC236}">
                  <a16:creationId xmlns:a16="http://schemas.microsoft.com/office/drawing/2014/main" id="{FD3845A7-D071-4323-AB25-6AB81CF95E06}"/>
                </a:ext>
              </a:extLst>
            </p:cNvPr>
            <p:cNvSpPr>
              <a:spLocks noChangeArrowheads="1"/>
            </p:cNvSpPr>
            <p:nvPr/>
          </p:nvSpPr>
          <p:spPr bwMode="auto">
            <a:xfrm>
              <a:off x="4329" y="2012"/>
              <a:ext cx="983" cy="541"/>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0944" name="Rectangle 314">
              <a:extLst>
                <a:ext uri="{FF2B5EF4-FFF2-40B4-BE49-F238E27FC236}">
                  <a16:creationId xmlns:a16="http://schemas.microsoft.com/office/drawing/2014/main" id="{AF8F36AF-C8FC-40F8-9CC1-FC435B7B28E9}"/>
                </a:ext>
              </a:extLst>
            </p:cNvPr>
            <p:cNvSpPr>
              <a:spLocks noChangeArrowheads="1"/>
            </p:cNvSpPr>
            <p:nvPr/>
          </p:nvSpPr>
          <p:spPr bwMode="auto">
            <a:xfrm>
              <a:off x="4350" y="2080"/>
              <a:ext cx="37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solidFill>
                    <a:schemeClr val="tx2"/>
                  </a:solidFill>
                  <a:latin typeface="Arial" panose="020B0604020202020204" pitchFamily="34" charset="0"/>
                  <a:ea typeface="宋体" panose="02010600030101010101" pitchFamily="2" charset="-122"/>
                </a:rPr>
                <a:t>getData()</a:t>
              </a:r>
              <a:endParaRPr lang="en-US" altLang="zh-CN" sz="1000">
                <a:solidFill>
                  <a:schemeClr val="tx2"/>
                </a:solidFill>
                <a:latin typeface="ZapfHumnst BT" pitchFamily="34" charset="0"/>
                <a:ea typeface="宋体" panose="02010600030101010101" pitchFamily="2" charset="-122"/>
              </a:endParaRPr>
            </a:p>
          </p:txBody>
        </p:sp>
        <p:sp>
          <p:nvSpPr>
            <p:cNvPr id="80945" name="Rectangle 315">
              <a:extLst>
                <a:ext uri="{FF2B5EF4-FFF2-40B4-BE49-F238E27FC236}">
                  <a16:creationId xmlns:a16="http://schemas.microsoft.com/office/drawing/2014/main" id="{4A9A6745-CD71-4ED4-B60C-268BCC4B1437}"/>
                </a:ext>
              </a:extLst>
            </p:cNvPr>
            <p:cNvSpPr>
              <a:spLocks noChangeArrowheads="1"/>
            </p:cNvSpPr>
            <p:nvPr/>
          </p:nvSpPr>
          <p:spPr bwMode="auto">
            <a:xfrm>
              <a:off x="4350" y="2185"/>
              <a:ext cx="36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solidFill>
                    <a:schemeClr val="tx2"/>
                  </a:solidFill>
                  <a:latin typeface="Arial" panose="020B0604020202020204" pitchFamily="34" charset="0"/>
                  <a:ea typeface="宋体" panose="02010600030101010101" pitchFamily="2" charset="-122"/>
                </a:rPr>
                <a:t>setData()</a:t>
              </a:r>
              <a:endParaRPr lang="en-US" altLang="zh-CN" sz="1000">
                <a:solidFill>
                  <a:schemeClr val="tx2"/>
                </a:solidFill>
                <a:latin typeface="ZapfHumnst BT" pitchFamily="34" charset="0"/>
                <a:ea typeface="宋体" panose="02010600030101010101" pitchFamily="2" charset="-122"/>
              </a:endParaRPr>
            </a:p>
          </p:txBody>
        </p:sp>
        <p:sp>
          <p:nvSpPr>
            <p:cNvPr id="80946" name="Rectangle 316">
              <a:extLst>
                <a:ext uri="{FF2B5EF4-FFF2-40B4-BE49-F238E27FC236}">
                  <a16:creationId xmlns:a16="http://schemas.microsoft.com/office/drawing/2014/main" id="{B750B3D7-8B91-42E0-9BB3-8BB33586CFFA}"/>
                </a:ext>
              </a:extLst>
            </p:cNvPr>
            <p:cNvSpPr>
              <a:spLocks noChangeArrowheads="1"/>
            </p:cNvSpPr>
            <p:nvPr/>
          </p:nvSpPr>
          <p:spPr bwMode="auto">
            <a:xfrm>
              <a:off x="4350" y="2292"/>
              <a:ext cx="44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solidFill>
                    <a:schemeClr val="tx2"/>
                  </a:solidFill>
                  <a:latin typeface="Arial" panose="020B0604020202020204" pitchFamily="34" charset="0"/>
                  <a:ea typeface="宋体" panose="02010600030101010101" pitchFamily="2" charset="-122"/>
                </a:rPr>
                <a:t>command()</a:t>
              </a:r>
              <a:endParaRPr lang="en-US" altLang="zh-CN" sz="1000">
                <a:solidFill>
                  <a:schemeClr val="tx2"/>
                </a:solidFill>
                <a:latin typeface="ZapfHumnst BT" pitchFamily="34" charset="0"/>
                <a:ea typeface="宋体" panose="02010600030101010101" pitchFamily="2" charset="-122"/>
              </a:endParaRPr>
            </a:p>
          </p:txBody>
        </p:sp>
        <p:sp>
          <p:nvSpPr>
            <p:cNvPr id="80947" name="Rectangle 317">
              <a:extLst>
                <a:ext uri="{FF2B5EF4-FFF2-40B4-BE49-F238E27FC236}">
                  <a16:creationId xmlns:a16="http://schemas.microsoft.com/office/drawing/2014/main" id="{CCB8C629-A019-42E6-A9D3-2D428AF8DB00}"/>
                </a:ext>
              </a:extLst>
            </p:cNvPr>
            <p:cNvSpPr>
              <a:spLocks noChangeArrowheads="1"/>
            </p:cNvSpPr>
            <p:nvPr/>
          </p:nvSpPr>
          <p:spPr bwMode="auto">
            <a:xfrm>
              <a:off x="4350" y="2399"/>
              <a:ext cx="22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solidFill>
                    <a:schemeClr val="tx2"/>
                  </a:solidFill>
                  <a:latin typeface="Arial" panose="020B0604020202020204" pitchFamily="34" charset="0"/>
                  <a:ea typeface="宋体" panose="02010600030101010101" pitchFamily="2" charset="-122"/>
                </a:rPr>
                <a:t>new()</a:t>
              </a:r>
              <a:endParaRPr lang="en-US" altLang="zh-CN" sz="1000">
                <a:solidFill>
                  <a:schemeClr val="tx2"/>
                </a:solidFill>
                <a:latin typeface="ZapfHumnst BT" pitchFamily="34" charset="0"/>
                <a:ea typeface="宋体" panose="02010600030101010101" pitchFamily="2" charset="-122"/>
              </a:endParaRPr>
            </a:p>
          </p:txBody>
        </p:sp>
        <p:sp>
          <p:nvSpPr>
            <p:cNvPr id="80948" name="Rectangle 318">
              <a:extLst>
                <a:ext uri="{FF2B5EF4-FFF2-40B4-BE49-F238E27FC236}">
                  <a16:creationId xmlns:a16="http://schemas.microsoft.com/office/drawing/2014/main" id="{1207BE09-4030-4905-A9FF-2387F0173F85}"/>
                </a:ext>
              </a:extLst>
            </p:cNvPr>
            <p:cNvSpPr>
              <a:spLocks noChangeArrowheads="1"/>
            </p:cNvSpPr>
            <p:nvPr/>
          </p:nvSpPr>
          <p:spPr bwMode="auto">
            <a:xfrm>
              <a:off x="4350" y="1866"/>
              <a:ext cx="860"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800">
                  <a:solidFill>
                    <a:schemeClr val="tx2"/>
                  </a:solidFill>
                  <a:latin typeface="Arial" panose="020B0604020202020204" pitchFamily="34" charset="0"/>
                  <a:ea typeface="宋体" panose="02010600030101010101" pitchFamily="2" charset="-122"/>
                </a:rPr>
                <a:t>(from SamplePersistentClass)</a:t>
              </a:r>
              <a:endParaRPr lang="en-US" altLang="zh-CN" sz="1000">
                <a:solidFill>
                  <a:schemeClr val="tx2"/>
                </a:solidFill>
                <a:latin typeface="ZapfHumnst BT" pitchFamily="34" charset="0"/>
                <a:ea typeface="宋体" panose="02010600030101010101" pitchFamily="2" charset="-122"/>
              </a:endParaRPr>
            </a:p>
          </p:txBody>
        </p:sp>
        <p:sp>
          <p:nvSpPr>
            <p:cNvPr id="80949" name="Rectangle 319">
              <a:extLst>
                <a:ext uri="{FF2B5EF4-FFF2-40B4-BE49-F238E27FC236}">
                  <a16:creationId xmlns:a16="http://schemas.microsoft.com/office/drawing/2014/main" id="{ADD9019C-589D-43E5-8F68-414793B50733}"/>
                </a:ext>
              </a:extLst>
            </p:cNvPr>
            <p:cNvSpPr>
              <a:spLocks noChangeArrowheads="1"/>
            </p:cNvSpPr>
            <p:nvPr/>
          </p:nvSpPr>
          <p:spPr bwMode="auto">
            <a:xfrm>
              <a:off x="4641" y="1645"/>
              <a:ext cx="35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solidFill>
                    <a:schemeClr val="tx2"/>
                  </a:solidFill>
                  <a:latin typeface="Arial" panose="020B0604020202020204" pitchFamily="34" charset="0"/>
                  <a:ea typeface="宋体" panose="02010600030101010101" pitchFamily="2" charset="-122"/>
                </a:rPr>
                <a:t>&lt;&lt;role&gt;&gt;</a:t>
              </a:r>
              <a:endParaRPr lang="en-US" altLang="zh-CN" sz="1000">
                <a:solidFill>
                  <a:schemeClr val="tx2"/>
                </a:solidFill>
                <a:latin typeface="ZapfHumnst BT" pitchFamily="34" charset="0"/>
                <a:ea typeface="宋体" panose="02010600030101010101" pitchFamily="2" charset="-122"/>
              </a:endParaRPr>
            </a:p>
          </p:txBody>
        </p:sp>
        <p:sp>
          <p:nvSpPr>
            <p:cNvPr id="80950" name="Line 320">
              <a:extLst>
                <a:ext uri="{FF2B5EF4-FFF2-40B4-BE49-F238E27FC236}">
                  <a16:creationId xmlns:a16="http://schemas.microsoft.com/office/drawing/2014/main" id="{1A5FED81-CBEC-4755-AE76-1A284DB969EB}"/>
                </a:ext>
              </a:extLst>
            </p:cNvPr>
            <p:cNvSpPr>
              <a:spLocks noChangeShapeType="1"/>
            </p:cNvSpPr>
            <p:nvPr/>
          </p:nvSpPr>
          <p:spPr bwMode="auto">
            <a:xfrm>
              <a:off x="3202" y="1819"/>
              <a:ext cx="1127" cy="187"/>
            </a:xfrm>
            <a:prstGeom prst="line">
              <a:avLst/>
            </a:prstGeom>
            <a:noFill/>
            <a:ln w="28575">
              <a:solidFill>
                <a:schemeClr val="tx1"/>
              </a:solidFill>
              <a:prstDash val="lgDash"/>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0951" name="Rectangle 321">
              <a:extLst>
                <a:ext uri="{FF2B5EF4-FFF2-40B4-BE49-F238E27FC236}">
                  <a16:creationId xmlns:a16="http://schemas.microsoft.com/office/drawing/2014/main" id="{C6E00388-D12C-4863-845D-B51230667445}"/>
                </a:ext>
              </a:extLst>
            </p:cNvPr>
            <p:cNvSpPr>
              <a:spLocks noChangeArrowheads="1"/>
            </p:cNvSpPr>
            <p:nvPr/>
          </p:nvSpPr>
          <p:spPr bwMode="auto">
            <a:xfrm>
              <a:off x="3651" y="596"/>
              <a:ext cx="990" cy="722"/>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0952" name="Rectangle 322">
              <a:extLst>
                <a:ext uri="{FF2B5EF4-FFF2-40B4-BE49-F238E27FC236}">
                  <a16:creationId xmlns:a16="http://schemas.microsoft.com/office/drawing/2014/main" id="{091AE451-8416-4AD9-A80D-EB487436189A}"/>
                </a:ext>
              </a:extLst>
            </p:cNvPr>
            <p:cNvSpPr>
              <a:spLocks noChangeArrowheads="1"/>
            </p:cNvSpPr>
            <p:nvPr/>
          </p:nvSpPr>
          <p:spPr bwMode="auto">
            <a:xfrm>
              <a:off x="3755" y="731"/>
              <a:ext cx="7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solidFill>
                    <a:schemeClr val="tx2"/>
                  </a:solidFill>
                  <a:latin typeface="Arial" panose="020B0604020202020204" pitchFamily="34" charset="0"/>
                  <a:ea typeface="宋体" panose="02010600030101010101" pitchFamily="2" charset="-122"/>
                </a:rPr>
                <a:t>PersistentClassList</a:t>
              </a:r>
              <a:endParaRPr lang="en-US" altLang="zh-CN" sz="1000">
                <a:solidFill>
                  <a:schemeClr val="tx2"/>
                </a:solidFill>
                <a:latin typeface="ZapfHumnst BT" pitchFamily="34" charset="0"/>
                <a:ea typeface="宋体" panose="02010600030101010101" pitchFamily="2" charset="-122"/>
              </a:endParaRPr>
            </a:p>
          </p:txBody>
        </p:sp>
        <p:sp>
          <p:nvSpPr>
            <p:cNvPr id="80953" name="Rectangle 323">
              <a:extLst>
                <a:ext uri="{FF2B5EF4-FFF2-40B4-BE49-F238E27FC236}">
                  <a16:creationId xmlns:a16="http://schemas.microsoft.com/office/drawing/2014/main" id="{DE22882D-9947-41F1-A1A6-A836EC1FB0CB}"/>
                </a:ext>
              </a:extLst>
            </p:cNvPr>
            <p:cNvSpPr>
              <a:spLocks noChangeArrowheads="1"/>
            </p:cNvSpPr>
            <p:nvPr/>
          </p:nvSpPr>
          <p:spPr bwMode="auto">
            <a:xfrm>
              <a:off x="3651" y="937"/>
              <a:ext cx="990" cy="381"/>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0954" name="Rectangle 324">
              <a:extLst>
                <a:ext uri="{FF2B5EF4-FFF2-40B4-BE49-F238E27FC236}">
                  <a16:creationId xmlns:a16="http://schemas.microsoft.com/office/drawing/2014/main" id="{B3430252-52FD-451B-9050-CA48C6C7B995}"/>
                </a:ext>
              </a:extLst>
            </p:cNvPr>
            <p:cNvSpPr>
              <a:spLocks noChangeArrowheads="1"/>
            </p:cNvSpPr>
            <p:nvPr/>
          </p:nvSpPr>
          <p:spPr bwMode="auto">
            <a:xfrm>
              <a:off x="3651" y="991"/>
              <a:ext cx="990" cy="327"/>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0955" name="Rectangle 325">
              <a:extLst>
                <a:ext uri="{FF2B5EF4-FFF2-40B4-BE49-F238E27FC236}">
                  <a16:creationId xmlns:a16="http://schemas.microsoft.com/office/drawing/2014/main" id="{9F5C92B7-D46B-4FC6-8D7F-61935179050E}"/>
                </a:ext>
              </a:extLst>
            </p:cNvPr>
            <p:cNvSpPr>
              <a:spLocks noChangeArrowheads="1"/>
            </p:cNvSpPr>
            <p:nvPr/>
          </p:nvSpPr>
          <p:spPr bwMode="auto">
            <a:xfrm>
              <a:off x="3679" y="1057"/>
              <a:ext cx="22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solidFill>
                    <a:schemeClr val="tx2"/>
                  </a:solidFill>
                  <a:latin typeface="Arial" panose="020B0604020202020204" pitchFamily="34" charset="0"/>
                  <a:ea typeface="宋体" panose="02010600030101010101" pitchFamily="2" charset="-122"/>
                </a:rPr>
                <a:t>new()</a:t>
              </a:r>
              <a:endParaRPr lang="en-US" altLang="zh-CN" sz="1000">
                <a:solidFill>
                  <a:schemeClr val="tx2"/>
                </a:solidFill>
                <a:latin typeface="ZapfHumnst BT" pitchFamily="34" charset="0"/>
                <a:ea typeface="宋体" panose="02010600030101010101" pitchFamily="2" charset="-122"/>
              </a:endParaRPr>
            </a:p>
          </p:txBody>
        </p:sp>
        <p:sp>
          <p:nvSpPr>
            <p:cNvPr id="80956" name="Rectangle 326">
              <a:extLst>
                <a:ext uri="{FF2B5EF4-FFF2-40B4-BE49-F238E27FC236}">
                  <a16:creationId xmlns:a16="http://schemas.microsoft.com/office/drawing/2014/main" id="{CF02434B-F68F-40EF-B88E-E3C1CFA702BA}"/>
                </a:ext>
              </a:extLst>
            </p:cNvPr>
            <p:cNvSpPr>
              <a:spLocks noChangeArrowheads="1"/>
            </p:cNvSpPr>
            <p:nvPr/>
          </p:nvSpPr>
          <p:spPr bwMode="auto">
            <a:xfrm>
              <a:off x="3679" y="1163"/>
              <a:ext cx="91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solidFill>
                    <a:schemeClr val="tx2"/>
                  </a:solidFill>
                  <a:latin typeface="Arial" panose="020B0604020202020204" pitchFamily="34" charset="0"/>
                  <a:ea typeface="宋体" panose="02010600030101010101" pitchFamily="2" charset="-122"/>
                </a:rPr>
                <a:t>add(c: PersistentClass)</a:t>
              </a:r>
              <a:endParaRPr lang="en-US" altLang="zh-CN" sz="1000">
                <a:solidFill>
                  <a:schemeClr val="tx2"/>
                </a:solidFill>
                <a:latin typeface="ZapfHumnst BT" pitchFamily="34" charset="0"/>
                <a:ea typeface="宋体" panose="02010600030101010101" pitchFamily="2" charset="-122"/>
              </a:endParaRPr>
            </a:p>
          </p:txBody>
        </p:sp>
        <p:sp>
          <p:nvSpPr>
            <p:cNvPr id="80957" name="Rectangle 327">
              <a:extLst>
                <a:ext uri="{FF2B5EF4-FFF2-40B4-BE49-F238E27FC236}">
                  <a16:creationId xmlns:a16="http://schemas.microsoft.com/office/drawing/2014/main" id="{08F9EDEE-ABEA-49E8-A67E-A36C4E3AA0D3}"/>
                </a:ext>
              </a:extLst>
            </p:cNvPr>
            <p:cNvSpPr>
              <a:spLocks noChangeArrowheads="1"/>
            </p:cNvSpPr>
            <p:nvPr/>
          </p:nvSpPr>
          <p:spPr bwMode="auto">
            <a:xfrm>
              <a:off x="3679" y="845"/>
              <a:ext cx="860"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800">
                  <a:solidFill>
                    <a:schemeClr val="tx2"/>
                  </a:solidFill>
                  <a:latin typeface="Arial" panose="020B0604020202020204" pitchFamily="34" charset="0"/>
                  <a:ea typeface="宋体" panose="02010600030101010101" pitchFamily="2" charset="-122"/>
                </a:rPr>
                <a:t>(from SamplePersistentClass)</a:t>
              </a:r>
              <a:endParaRPr lang="en-US" altLang="zh-CN" sz="1000">
                <a:solidFill>
                  <a:schemeClr val="tx2"/>
                </a:solidFill>
                <a:latin typeface="ZapfHumnst BT" pitchFamily="34" charset="0"/>
                <a:ea typeface="宋体" panose="02010600030101010101" pitchFamily="2" charset="-122"/>
              </a:endParaRPr>
            </a:p>
          </p:txBody>
        </p:sp>
        <p:sp>
          <p:nvSpPr>
            <p:cNvPr id="80958" name="Rectangle 328">
              <a:extLst>
                <a:ext uri="{FF2B5EF4-FFF2-40B4-BE49-F238E27FC236}">
                  <a16:creationId xmlns:a16="http://schemas.microsoft.com/office/drawing/2014/main" id="{D234E65F-EE9B-4B05-8839-0DF6B0311BEF}"/>
                </a:ext>
              </a:extLst>
            </p:cNvPr>
            <p:cNvSpPr>
              <a:spLocks noChangeArrowheads="1"/>
            </p:cNvSpPr>
            <p:nvPr/>
          </p:nvSpPr>
          <p:spPr bwMode="auto">
            <a:xfrm>
              <a:off x="3963" y="623"/>
              <a:ext cx="35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solidFill>
                    <a:schemeClr val="tx2"/>
                  </a:solidFill>
                  <a:latin typeface="Arial" panose="020B0604020202020204" pitchFamily="34" charset="0"/>
                  <a:ea typeface="宋体" panose="02010600030101010101" pitchFamily="2" charset="-122"/>
                </a:rPr>
                <a:t>&lt;&lt;role&gt;&gt;</a:t>
              </a:r>
              <a:endParaRPr lang="en-US" altLang="zh-CN" sz="1000">
                <a:solidFill>
                  <a:schemeClr val="tx2"/>
                </a:solidFill>
                <a:latin typeface="ZapfHumnst BT" pitchFamily="34" charset="0"/>
                <a:ea typeface="宋体" panose="02010600030101010101" pitchFamily="2" charset="-122"/>
              </a:endParaRPr>
            </a:p>
          </p:txBody>
        </p:sp>
        <p:sp>
          <p:nvSpPr>
            <p:cNvPr id="80959" name="Line 329">
              <a:extLst>
                <a:ext uri="{FF2B5EF4-FFF2-40B4-BE49-F238E27FC236}">
                  <a16:creationId xmlns:a16="http://schemas.microsoft.com/office/drawing/2014/main" id="{F3446709-F640-42EC-98AE-0FFA23514B80}"/>
                </a:ext>
              </a:extLst>
            </p:cNvPr>
            <p:cNvSpPr>
              <a:spLocks noChangeShapeType="1"/>
            </p:cNvSpPr>
            <p:nvPr/>
          </p:nvSpPr>
          <p:spPr bwMode="auto">
            <a:xfrm flipV="1">
              <a:off x="3202" y="1131"/>
              <a:ext cx="449" cy="153"/>
            </a:xfrm>
            <a:prstGeom prst="line">
              <a:avLst/>
            </a:prstGeom>
            <a:noFill/>
            <a:ln w="28575">
              <a:solidFill>
                <a:schemeClr val="tx1"/>
              </a:solidFill>
              <a:prstDash val="lgDash"/>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0960" name="Line 330">
              <a:extLst>
                <a:ext uri="{FF2B5EF4-FFF2-40B4-BE49-F238E27FC236}">
                  <a16:creationId xmlns:a16="http://schemas.microsoft.com/office/drawing/2014/main" id="{A79D2A9B-5324-46E6-98AD-4FCFE6404711}"/>
                </a:ext>
              </a:extLst>
            </p:cNvPr>
            <p:cNvSpPr>
              <a:spLocks noChangeShapeType="1"/>
            </p:cNvSpPr>
            <p:nvPr/>
          </p:nvSpPr>
          <p:spPr bwMode="auto">
            <a:xfrm>
              <a:off x="4416" y="1392"/>
              <a:ext cx="121" cy="2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61" name="Rectangle 331">
              <a:extLst>
                <a:ext uri="{FF2B5EF4-FFF2-40B4-BE49-F238E27FC236}">
                  <a16:creationId xmlns:a16="http://schemas.microsoft.com/office/drawing/2014/main" id="{0BBE8C0E-EC18-4A06-81FF-1D0734C1EE37}"/>
                </a:ext>
              </a:extLst>
            </p:cNvPr>
            <p:cNvSpPr>
              <a:spLocks noChangeArrowheads="1"/>
            </p:cNvSpPr>
            <p:nvPr/>
          </p:nvSpPr>
          <p:spPr bwMode="auto">
            <a:xfrm>
              <a:off x="4571" y="1479"/>
              <a:ext cx="1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solidFill>
                    <a:srgbClr val="000000"/>
                  </a:solidFill>
                  <a:latin typeface="Arial" panose="020B0604020202020204" pitchFamily="34" charset="0"/>
                  <a:ea typeface="宋体" panose="02010600030101010101" pitchFamily="2" charset="-122"/>
                </a:rPr>
                <a:t>0..*</a:t>
              </a:r>
              <a:endParaRPr lang="en-US" altLang="zh-CN" sz="1000">
                <a:latin typeface="ZapfHumnst BT" pitchFamily="34" charset="0"/>
                <a:ea typeface="宋体" panose="02010600030101010101" pitchFamily="2" charset="-122"/>
              </a:endParaRPr>
            </a:p>
          </p:txBody>
        </p:sp>
        <p:sp>
          <p:nvSpPr>
            <p:cNvPr id="80962" name="Line 332">
              <a:extLst>
                <a:ext uri="{FF2B5EF4-FFF2-40B4-BE49-F238E27FC236}">
                  <a16:creationId xmlns:a16="http://schemas.microsoft.com/office/drawing/2014/main" id="{D07CE771-E8FE-4ACE-BE01-5CD929829624}"/>
                </a:ext>
              </a:extLst>
            </p:cNvPr>
            <p:cNvSpPr>
              <a:spLocks noChangeShapeType="1"/>
            </p:cNvSpPr>
            <p:nvPr/>
          </p:nvSpPr>
          <p:spPr bwMode="auto">
            <a:xfrm flipH="1" flipV="1">
              <a:off x="4530" y="1538"/>
              <a:ext cx="7" cy="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63" name="Line 333">
              <a:extLst>
                <a:ext uri="{FF2B5EF4-FFF2-40B4-BE49-F238E27FC236}">
                  <a16:creationId xmlns:a16="http://schemas.microsoft.com/office/drawing/2014/main" id="{FA23F841-E487-4A6C-81AF-F05A224ED2BF}"/>
                </a:ext>
              </a:extLst>
            </p:cNvPr>
            <p:cNvSpPr>
              <a:spLocks noChangeShapeType="1"/>
            </p:cNvSpPr>
            <p:nvPr/>
          </p:nvSpPr>
          <p:spPr bwMode="auto">
            <a:xfrm flipH="1" flipV="1">
              <a:off x="4468" y="1565"/>
              <a:ext cx="69" cy="5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64" name="Rectangle 334">
              <a:extLst>
                <a:ext uri="{FF2B5EF4-FFF2-40B4-BE49-F238E27FC236}">
                  <a16:creationId xmlns:a16="http://schemas.microsoft.com/office/drawing/2014/main" id="{9502F717-904C-434A-BA78-29BB9F5FFF96}"/>
                </a:ext>
              </a:extLst>
            </p:cNvPr>
            <p:cNvSpPr>
              <a:spLocks noChangeArrowheads="1"/>
            </p:cNvSpPr>
            <p:nvPr/>
          </p:nvSpPr>
          <p:spPr bwMode="auto">
            <a:xfrm>
              <a:off x="4281" y="1391"/>
              <a:ext cx="4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solidFill>
                    <a:srgbClr val="000000"/>
                  </a:solidFill>
                  <a:latin typeface="Arial" panose="020B0604020202020204" pitchFamily="34" charset="0"/>
                  <a:ea typeface="宋体" panose="02010600030101010101" pitchFamily="2" charset="-122"/>
                </a:rPr>
                <a:t>1</a:t>
              </a:r>
              <a:endParaRPr lang="en-US" altLang="zh-CN" sz="1000">
                <a:latin typeface="ZapfHumnst BT" pitchFamily="34" charset="0"/>
                <a:ea typeface="宋体" panose="02010600030101010101" pitchFamily="2" charset="-122"/>
              </a:endParaRPr>
            </a:p>
          </p:txBody>
        </p:sp>
        <p:sp>
          <p:nvSpPr>
            <p:cNvPr id="80965" name="Freeform 335">
              <a:extLst>
                <a:ext uri="{FF2B5EF4-FFF2-40B4-BE49-F238E27FC236}">
                  <a16:creationId xmlns:a16="http://schemas.microsoft.com/office/drawing/2014/main" id="{29BE775C-5A1D-4200-B3BA-CD10F57E7B10}"/>
                </a:ext>
              </a:extLst>
            </p:cNvPr>
            <p:cNvSpPr>
              <a:spLocks/>
            </p:cNvSpPr>
            <p:nvPr/>
          </p:nvSpPr>
          <p:spPr bwMode="auto">
            <a:xfrm>
              <a:off x="4364" y="1318"/>
              <a:ext cx="62" cy="100"/>
            </a:xfrm>
            <a:custGeom>
              <a:avLst/>
              <a:gdLst>
                <a:gd name="T0" fmla="*/ 0 w 62"/>
                <a:gd name="T1" fmla="*/ 0 h 100"/>
                <a:gd name="T2" fmla="*/ 55 w 62"/>
                <a:gd name="T3" fmla="*/ 40 h 100"/>
                <a:gd name="T4" fmla="*/ 62 w 62"/>
                <a:gd name="T5" fmla="*/ 100 h 100"/>
                <a:gd name="T6" fmla="*/ 0 w 62"/>
                <a:gd name="T7" fmla="*/ 67 h 100"/>
                <a:gd name="T8" fmla="*/ 0 w 62"/>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100">
                  <a:moveTo>
                    <a:pt x="0" y="0"/>
                  </a:moveTo>
                  <a:lnTo>
                    <a:pt x="55" y="40"/>
                  </a:lnTo>
                  <a:lnTo>
                    <a:pt x="62" y="100"/>
                  </a:lnTo>
                  <a:lnTo>
                    <a:pt x="0" y="67"/>
                  </a:lnTo>
                  <a:lnTo>
                    <a:pt x="0" y="0"/>
                  </a:lnTo>
                  <a:close/>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66" name="Rectangle 336">
              <a:extLst>
                <a:ext uri="{FF2B5EF4-FFF2-40B4-BE49-F238E27FC236}">
                  <a16:creationId xmlns:a16="http://schemas.microsoft.com/office/drawing/2014/main" id="{4D0C442B-59D9-469C-9288-2AD766361425}"/>
                </a:ext>
              </a:extLst>
            </p:cNvPr>
            <p:cNvSpPr>
              <a:spLocks noChangeArrowheads="1"/>
            </p:cNvSpPr>
            <p:nvPr/>
          </p:nvSpPr>
          <p:spPr bwMode="auto">
            <a:xfrm>
              <a:off x="4571" y="1479"/>
              <a:ext cx="1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latin typeface="Arial" panose="020B0604020202020204" pitchFamily="34" charset="0"/>
                  <a:ea typeface="宋体" panose="02010600030101010101" pitchFamily="2" charset="-122"/>
                </a:rPr>
                <a:t>0..*</a:t>
              </a:r>
              <a:endParaRPr lang="en-US" altLang="zh-CN" sz="1000">
                <a:latin typeface="ZapfHumnst BT" pitchFamily="34" charset="0"/>
                <a:ea typeface="宋体" panose="02010600030101010101" pitchFamily="2" charset="-122"/>
              </a:endParaRPr>
            </a:p>
          </p:txBody>
        </p:sp>
        <p:sp>
          <p:nvSpPr>
            <p:cNvPr id="80967" name="Rectangle 337">
              <a:extLst>
                <a:ext uri="{FF2B5EF4-FFF2-40B4-BE49-F238E27FC236}">
                  <a16:creationId xmlns:a16="http://schemas.microsoft.com/office/drawing/2014/main" id="{07366242-83C8-4A06-9D29-4428758E3223}"/>
                </a:ext>
              </a:extLst>
            </p:cNvPr>
            <p:cNvSpPr>
              <a:spLocks noChangeArrowheads="1"/>
            </p:cNvSpPr>
            <p:nvPr/>
          </p:nvSpPr>
          <p:spPr bwMode="auto">
            <a:xfrm>
              <a:off x="4281" y="1391"/>
              <a:ext cx="4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latin typeface="Arial" panose="020B0604020202020204" pitchFamily="34" charset="0"/>
                  <a:ea typeface="宋体" panose="02010600030101010101" pitchFamily="2" charset="-122"/>
                </a:rPr>
                <a:t>1</a:t>
              </a:r>
              <a:endParaRPr lang="en-US" altLang="zh-CN" sz="1000">
                <a:latin typeface="ZapfHumnst BT" pitchFamily="34" charset="0"/>
                <a:ea typeface="宋体" panose="02010600030101010101" pitchFamily="2" charset="-122"/>
              </a:endParaRPr>
            </a:p>
          </p:txBody>
        </p:sp>
        <p:sp>
          <p:nvSpPr>
            <p:cNvPr id="80968" name="Line 338">
              <a:extLst>
                <a:ext uri="{FF2B5EF4-FFF2-40B4-BE49-F238E27FC236}">
                  <a16:creationId xmlns:a16="http://schemas.microsoft.com/office/drawing/2014/main" id="{C4189BEE-0407-4914-924E-9C58956C8006}"/>
                </a:ext>
              </a:extLst>
            </p:cNvPr>
            <p:cNvSpPr>
              <a:spLocks noChangeShapeType="1"/>
            </p:cNvSpPr>
            <p:nvPr/>
          </p:nvSpPr>
          <p:spPr bwMode="auto">
            <a:xfrm flipH="1">
              <a:off x="4156" y="3188"/>
              <a:ext cx="263" cy="200"/>
            </a:xfrm>
            <a:prstGeom prst="line">
              <a:avLst/>
            </a:prstGeom>
            <a:noFill/>
            <a:ln w="28575">
              <a:solidFill>
                <a:schemeClr val="tx1"/>
              </a:solidFill>
              <a:prstDash val="lgDash"/>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0969" name="Line 339">
              <a:extLst>
                <a:ext uri="{FF2B5EF4-FFF2-40B4-BE49-F238E27FC236}">
                  <a16:creationId xmlns:a16="http://schemas.microsoft.com/office/drawing/2014/main" id="{DF5B5148-9535-4095-BFE5-F68FFFC08316}"/>
                </a:ext>
              </a:extLst>
            </p:cNvPr>
            <p:cNvSpPr>
              <a:spLocks noChangeShapeType="1"/>
            </p:cNvSpPr>
            <p:nvPr/>
          </p:nvSpPr>
          <p:spPr bwMode="auto">
            <a:xfrm flipH="1">
              <a:off x="2856" y="3695"/>
              <a:ext cx="207" cy="1"/>
            </a:xfrm>
            <a:prstGeom prst="line">
              <a:avLst/>
            </a:prstGeom>
            <a:noFill/>
            <a:ln w="28575">
              <a:solidFill>
                <a:schemeClr val="tx1"/>
              </a:solidFill>
              <a:prstDash val="lgDash"/>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0970" name="Line 340">
              <a:extLst>
                <a:ext uri="{FF2B5EF4-FFF2-40B4-BE49-F238E27FC236}">
                  <a16:creationId xmlns:a16="http://schemas.microsoft.com/office/drawing/2014/main" id="{A2D77EC0-EC3B-45F7-BD92-CC3B8F978AC2}"/>
                </a:ext>
              </a:extLst>
            </p:cNvPr>
            <p:cNvSpPr>
              <a:spLocks noChangeShapeType="1"/>
            </p:cNvSpPr>
            <p:nvPr/>
          </p:nvSpPr>
          <p:spPr bwMode="auto">
            <a:xfrm flipH="1">
              <a:off x="953" y="3695"/>
              <a:ext cx="242" cy="1"/>
            </a:xfrm>
            <a:prstGeom prst="line">
              <a:avLst/>
            </a:prstGeom>
            <a:noFill/>
            <a:ln w="28575">
              <a:solidFill>
                <a:schemeClr val="tx1"/>
              </a:solidFill>
              <a:prstDash val="lgDash"/>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0971" name="Text Box 341">
              <a:extLst>
                <a:ext uri="{FF2B5EF4-FFF2-40B4-BE49-F238E27FC236}">
                  <a16:creationId xmlns:a16="http://schemas.microsoft.com/office/drawing/2014/main" id="{A65225FB-658D-4D04-878D-8BB7D5A143D9}"/>
                </a:ext>
              </a:extLst>
            </p:cNvPr>
            <p:cNvSpPr txBox="1">
              <a:spLocks noChangeArrowheads="1"/>
            </p:cNvSpPr>
            <p:nvPr/>
          </p:nvSpPr>
          <p:spPr bwMode="auto">
            <a:xfrm>
              <a:off x="1728" y="528"/>
              <a:ext cx="1789" cy="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1500" i="1">
                  <a:solidFill>
                    <a:schemeClr val="accent2"/>
                  </a:solidFill>
                  <a:latin typeface="Arial" panose="020B0604020202020204" pitchFamily="34" charset="0"/>
                  <a:ea typeface="宋体" panose="02010600030101010101" pitchFamily="2" charset="-122"/>
                </a:rPr>
                <a:t>Roles to be filled by the designer applying the mechanism</a:t>
              </a:r>
            </a:p>
          </p:txBody>
        </p:sp>
        <p:sp>
          <p:nvSpPr>
            <p:cNvPr id="80972" name="Line 342">
              <a:extLst>
                <a:ext uri="{FF2B5EF4-FFF2-40B4-BE49-F238E27FC236}">
                  <a16:creationId xmlns:a16="http://schemas.microsoft.com/office/drawing/2014/main" id="{5A99D8E9-7696-4CD1-A6FD-4EB58C0EF1BD}"/>
                </a:ext>
              </a:extLst>
            </p:cNvPr>
            <p:cNvSpPr>
              <a:spLocks noChangeShapeType="1"/>
            </p:cNvSpPr>
            <p:nvPr/>
          </p:nvSpPr>
          <p:spPr bwMode="auto">
            <a:xfrm flipH="1">
              <a:off x="1920" y="776"/>
              <a:ext cx="86" cy="18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zh-CN" altLang="en-US"/>
            </a:p>
          </p:txBody>
        </p:sp>
        <p:sp>
          <p:nvSpPr>
            <p:cNvPr id="80973" name="Line 343">
              <a:extLst>
                <a:ext uri="{FF2B5EF4-FFF2-40B4-BE49-F238E27FC236}">
                  <a16:creationId xmlns:a16="http://schemas.microsoft.com/office/drawing/2014/main" id="{2F0A0253-19BE-45F8-B461-8C1FA0E3FE06}"/>
                </a:ext>
              </a:extLst>
            </p:cNvPr>
            <p:cNvSpPr>
              <a:spLocks noChangeShapeType="1"/>
            </p:cNvSpPr>
            <p:nvPr/>
          </p:nvSpPr>
          <p:spPr bwMode="auto">
            <a:xfrm flipH="1">
              <a:off x="2485" y="1028"/>
              <a:ext cx="0" cy="16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zh-CN" altLang="en-US"/>
            </a:p>
          </p:txBody>
        </p:sp>
        <p:sp>
          <p:nvSpPr>
            <p:cNvPr id="80974" name="Line 344">
              <a:extLst>
                <a:ext uri="{FF2B5EF4-FFF2-40B4-BE49-F238E27FC236}">
                  <a16:creationId xmlns:a16="http://schemas.microsoft.com/office/drawing/2014/main" id="{6BC5CBB5-A001-4451-AF6F-E5F1F92C4621}"/>
                </a:ext>
              </a:extLst>
            </p:cNvPr>
            <p:cNvSpPr>
              <a:spLocks noChangeShapeType="1"/>
            </p:cNvSpPr>
            <p:nvPr/>
          </p:nvSpPr>
          <p:spPr bwMode="auto">
            <a:xfrm>
              <a:off x="3284" y="768"/>
              <a:ext cx="268"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zh-CN" altLang="en-US"/>
            </a:p>
          </p:txBody>
        </p:sp>
        <p:sp>
          <p:nvSpPr>
            <p:cNvPr id="80975" name="Line 345">
              <a:extLst>
                <a:ext uri="{FF2B5EF4-FFF2-40B4-BE49-F238E27FC236}">
                  <a16:creationId xmlns:a16="http://schemas.microsoft.com/office/drawing/2014/main" id="{7BB2C608-B93B-4997-A018-0A5D2DAD7D8E}"/>
                </a:ext>
              </a:extLst>
            </p:cNvPr>
            <p:cNvSpPr>
              <a:spLocks noChangeShapeType="1"/>
            </p:cNvSpPr>
            <p:nvPr/>
          </p:nvSpPr>
          <p:spPr bwMode="auto">
            <a:xfrm>
              <a:off x="3014" y="974"/>
              <a:ext cx="1114" cy="75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zh-CN" altLang="en-US"/>
            </a:p>
          </p:txBody>
        </p:sp>
      </p:grpSp>
      <p:cxnSp>
        <p:nvCxnSpPr>
          <p:cNvPr id="90" name="直接连接符 46">
            <a:extLst>
              <a:ext uri="{FF2B5EF4-FFF2-40B4-BE49-F238E27FC236}">
                <a16:creationId xmlns:a16="http://schemas.microsoft.com/office/drawing/2014/main" id="{93AB913D-51DD-45B7-8064-3B5FE7FD1BA3}"/>
              </a:ext>
            </a:extLst>
          </p:cNvPr>
          <p:cNvCxnSpPr>
            <a:cxnSpLocks noChangeShapeType="1"/>
          </p:cNvCxnSpPr>
          <p:nvPr/>
        </p:nvCxnSpPr>
        <p:spPr bwMode="auto">
          <a:xfrm flipH="1">
            <a:off x="679562" y="54868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 name="Freeform 5">
            <a:extLst>
              <a:ext uri="{FF2B5EF4-FFF2-40B4-BE49-F238E27FC236}">
                <a16:creationId xmlns:a16="http://schemas.microsoft.com/office/drawing/2014/main" id="{82688037-59D5-4BF4-B5C8-A560C97E80E7}"/>
              </a:ext>
            </a:extLst>
          </p:cNvPr>
          <p:cNvSpPr>
            <a:spLocks noChangeAspect="1"/>
          </p:cNvSpPr>
          <p:nvPr/>
        </p:nvSpPr>
        <p:spPr bwMode="auto">
          <a:xfrm>
            <a:off x="82662" y="15815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9812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300" fill="hold"/>
                                        <p:tgtEl>
                                          <p:spTgt spid="91"/>
                                        </p:tgtEl>
                                        <p:attrNameLst>
                                          <p:attrName>ppt_x</p:attrName>
                                        </p:attrNameLst>
                                      </p:cBhvr>
                                      <p:tavLst>
                                        <p:tav tm="0">
                                          <p:val>
                                            <p:strVal val="0-#ppt_w/2"/>
                                          </p:val>
                                        </p:tav>
                                        <p:tav tm="100000">
                                          <p:val>
                                            <p:strVal val="#ppt_x"/>
                                          </p:val>
                                        </p:tav>
                                      </p:tavLst>
                                    </p:anim>
                                    <p:anim calcmode="lin" valueType="num">
                                      <p:cBhvr additive="base">
                                        <p:cTn id="8" dur="300" fill="hold"/>
                                        <p:tgtEl>
                                          <p:spTgt spid="91"/>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wipe(left)">
                                      <p:cBhvr>
                                        <p:cTn id="1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a:extLst>
              <a:ext uri="{FF2B5EF4-FFF2-40B4-BE49-F238E27FC236}">
                <a16:creationId xmlns:a16="http://schemas.microsoft.com/office/drawing/2014/main" id="{3D4165BC-B355-42F3-866E-C2BB4FDD7096}"/>
              </a:ext>
            </a:extLst>
          </p:cNvPr>
          <p:cNvSpPr>
            <a:spLocks noGrp="1"/>
          </p:cNvSpPr>
          <p:nvPr>
            <p:ph type="title" idx="4294967295"/>
          </p:nvPr>
        </p:nvSpPr>
        <p:spPr>
          <a:xfrm>
            <a:off x="503582" y="0"/>
            <a:ext cx="3747135" cy="628354"/>
          </a:xfrm>
        </p:spPr>
        <p:txBody>
          <a:bodyPr/>
          <a:lstStyle/>
          <a:p>
            <a:pPr eaLnBrk="1" hangingPunct="1"/>
            <a:r>
              <a:rPr lang="zh-CN" altLang="en-US" sz="2000" dirty="0"/>
              <a:t>示例</a:t>
            </a:r>
            <a:r>
              <a:rPr lang="en-US" altLang="zh-CN" sz="2000" dirty="0"/>
              <a:t>: Persistency: RDBMS: JDBC: Initialize</a:t>
            </a:r>
          </a:p>
        </p:txBody>
      </p:sp>
      <p:grpSp>
        <p:nvGrpSpPr>
          <p:cNvPr id="82948" name="Group 16">
            <a:extLst>
              <a:ext uri="{FF2B5EF4-FFF2-40B4-BE49-F238E27FC236}">
                <a16:creationId xmlns:a16="http://schemas.microsoft.com/office/drawing/2014/main" id="{474FF626-A701-48AB-A7AC-105B1686C52F}"/>
              </a:ext>
            </a:extLst>
          </p:cNvPr>
          <p:cNvGrpSpPr>
            <a:grpSpLocks/>
          </p:cNvGrpSpPr>
          <p:nvPr/>
        </p:nvGrpSpPr>
        <p:grpSpPr bwMode="auto">
          <a:xfrm>
            <a:off x="183113" y="859633"/>
            <a:ext cx="4821729" cy="3145432"/>
            <a:chOff x="1433" y="959"/>
            <a:chExt cx="2890" cy="2039"/>
          </a:xfrm>
        </p:grpSpPr>
        <p:sp>
          <p:nvSpPr>
            <p:cNvPr id="82949" name="Rectangle 3">
              <a:extLst>
                <a:ext uri="{FF2B5EF4-FFF2-40B4-BE49-F238E27FC236}">
                  <a16:creationId xmlns:a16="http://schemas.microsoft.com/office/drawing/2014/main" id="{3BEBEFF9-F7AF-4C3F-84BF-03A804A82E6A}"/>
                </a:ext>
              </a:extLst>
            </p:cNvPr>
            <p:cNvSpPr>
              <a:spLocks noChangeArrowheads="1"/>
            </p:cNvSpPr>
            <p:nvPr/>
          </p:nvSpPr>
          <p:spPr bwMode="auto">
            <a:xfrm>
              <a:off x="1433" y="959"/>
              <a:ext cx="1009" cy="399"/>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2950" name="Rectangle 4">
              <a:extLst>
                <a:ext uri="{FF2B5EF4-FFF2-40B4-BE49-F238E27FC236}">
                  <a16:creationId xmlns:a16="http://schemas.microsoft.com/office/drawing/2014/main" id="{BAB98A52-2303-471F-BFCE-7C6917F992B5}"/>
                </a:ext>
              </a:extLst>
            </p:cNvPr>
            <p:cNvSpPr>
              <a:spLocks noChangeArrowheads="1"/>
            </p:cNvSpPr>
            <p:nvPr/>
          </p:nvSpPr>
          <p:spPr bwMode="auto">
            <a:xfrm>
              <a:off x="1611" y="990"/>
              <a:ext cx="54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700" u="sng">
                  <a:solidFill>
                    <a:schemeClr val="tx2"/>
                  </a:solidFill>
                  <a:latin typeface="Arial" panose="020B0604020202020204" pitchFamily="34" charset="0"/>
                  <a:ea typeface="宋体" panose="02010600030101010101" pitchFamily="2" charset="-122"/>
                </a:rPr>
                <a:t> </a:t>
              </a:r>
              <a:r>
                <a:rPr lang="en-US" altLang="zh-CN" sz="1700" u="sng">
                  <a:solidFill>
                    <a:schemeClr val="tx2"/>
                  </a:solidFill>
                  <a:latin typeface="Arial" panose="020B0604020202020204" pitchFamily="34" charset="0"/>
                  <a:ea typeface="宋体" panose="02010600030101010101" pitchFamily="2" charset="-122"/>
                </a:rPr>
                <a:t>: DBClass</a:t>
              </a:r>
              <a:endParaRPr lang="en-US" altLang="zh-CN" sz="1000">
                <a:solidFill>
                  <a:schemeClr val="tx2"/>
                </a:solidFill>
                <a:latin typeface="ZapfHumnst BT" pitchFamily="34" charset="0"/>
                <a:ea typeface="宋体" panose="02010600030101010101" pitchFamily="2" charset="-122"/>
              </a:endParaRPr>
            </a:p>
          </p:txBody>
        </p:sp>
        <p:sp>
          <p:nvSpPr>
            <p:cNvPr id="82951" name="Line 5">
              <a:extLst>
                <a:ext uri="{FF2B5EF4-FFF2-40B4-BE49-F238E27FC236}">
                  <a16:creationId xmlns:a16="http://schemas.microsoft.com/office/drawing/2014/main" id="{DFC1106E-6C5D-4D47-B7B4-9BB6E1BC2C05}"/>
                </a:ext>
              </a:extLst>
            </p:cNvPr>
            <p:cNvSpPr>
              <a:spLocks noChangeShapeType="1"/>
            </p:cNvSpPr>
            <p:nvPr/>
          </p:nvSpPr>
          <p:spPr bwMode="auto">
            <a:xfrm>
              <a:off x="1948" y="1495"/>
              <a:ext cx="1" cy="1503"/>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2" name="Rectangle 6">
              <a:extLst>
                <a:ext uri="{FF2B5EF4-FFF2-40B4-BE49-F238E27FC236}">
                  <a16:creationId xmlns:a16="http://schemas.microsoft.com/office/drawing/2014/main" id="{25471787-FAB2-4978-80C1-B40FDF2A6E29}"/>
                </a:ext>
              </a:extLst>
            </p:cNvPr>
            <p:cNvSpPr>
              <a:spLocks noChangeArrowheads="1"/>
            </p:cNvSpPr>
            <p:nvPr/>
          </p:nvSpPr>
          <p:spPr bwMode="auto">
            <a:xfrm>
              <a:off x="1895" y="1747"/>
              <a:ext cx="95" cy="62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2953" name="Rectangle 7">
              <a:extLst>
                <a:ext uri="{FF2B5EF4-FFF2-40B4-BE49-F238E27FC236}">
                  <a16:creationId xmlns:a16="http://schemas.microsoft.com/office/drawing/2014/main" id="{390229A9-88F6-400E-B264-9ABCD5D4D191}"/>
                </a:ext>
              </a:extLst>
            </p:cNvPr>
            <p:cNvSpPr>
              <a:spLocks noChangeArrowheads="1"/>
            </p:cNvSpPr>
            <p:nvPr/>
          </p:nvSpPr>
          <p:spPr bwMode="auto">
            <a:xfrm>
              <a:off x="3314" y="959"/>
              <a:ext cx="1009" cy="399"/>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2954" name="Rectangle 8">
              <a:extLst>
                <a:ext uri="{FF2B5EF4-FFF2-40B4-BE49-F238E27FC236}">
                  <a16:creationId xmlns:a16="http://schemas.microsoft.com/office/drawing/2014/main" id="{74D2990D-595C-4FF2-B9CD-3386EF6B03FD}"/>
                </a:ext>
              </a:extLst>
            </p:cNvPr>
            <p:cNvSpPr>
              <a:spLocks noChangeArrowheads="1"/>
            </p:cNvSpPr>
            <p:nvPr/>
          </p:nvSpPr>
          <p:spPr bwMode="auto">
            <a:xfrm>
              <a:off x="3756" y="990"/>
              <a:ext cx="9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700" u="sng">
                  <a:latin typeface="Arial" panose="020B0604020202020204" pitchFamily="34" charset="0"/>
                  <a:ea typeface="宋体" panose="02010600030101010101" pitchFamily="2" charset="-122"/>
                </a:rPr>
                <a:t> </a:t>
              </a:r>
              <a:r>
                <a:rPr lang="en-US" altLang="zh-CN" sz="1700" u="sng">
                  <a:latin typeface="Arial" panose="020B0604020202020204" pitchFamily="34" charset="0"/>
                  <a:ea typeface="宋体" panose="02010600030101010101" pitchFamily="2" charset="-122"/>
                </a:rPr>
                <a:t>: </a:t>
              </a:r>
              <a:endParaRPr lang="en-US" altLang="zh-CN" sz="1000">
                <a:latin typeface="ZapfHumnst BT" pitchFamily="34" charset="0"/>
                <a:ea typeface="宋体" panose="02010600030101010101" pitchFamily="2" charset="-122"/>
              </a:endParaRPr>
            </a:p>
          </p:txBody>
        </p:sp>
        <p:sp>
          <p:nvSpPr>
            <p:cNvPr id="82955" name="Rectangle 9">
              <a:extLst>
                <a:ext uri="{FF2B5EF4-FFF2-40B4-BE49-F238E27FC236}">
                  <a16:creationId xmlns:a16="http://schemas.microsoft.com/office/drawing/2014/main" id="{BE953829-C739-48BF-81E5-2AD3D3419E4F}"/>
                </a:ext>
              </a:extLst>
            </p:cNvPr>
            <p:cNvSpPr>
              <a:spLocks noChangeArrowheads="1"/>
            </p:cNvSpPr>
            <p:nvPr/>
          </p:nvSpPr>
          <p:spPr bwMode="auto">
            <a:xfrm>
              <a:off x="3398" y="1158"/>
              <a:ext cx="76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700" u="sng">
                  <a:latin typeface="Arial" panose="020B0604020202020204" pitchFamily="34" charset="0"/>
                  <a:ea typeface="宋体" panose="02010600030101010101" pitchFamily="2" charset="-122"/>
                </a:rPr>
                <a:t>DriverManager</a:t>
              </a:r>
              <a:endParaRPr lang="en-US" altLang="zh-CN" sz="1000">
                <a:latin typeface="ZapfHumnst BT" pitchFamily="34" charset="0"/>
                <a:ea typeface="宋体" panose="02010600030101010101" pitchFamily="2" charset="-122"/>
              </a:endParaRPr>
            </a:p>
          </p:txBody>
        </p:sp>
        <p:sp>
          <p:nvSpPr>
            <p:cNvPr id="82956" name="Line 10">
              <a:extLst>
                <a:ext uri="{FF2B5EF4-FFF2-40B4-BE49-F238E27FC236}">
                  <a16:creationId xmlns:a16="http://schemas.microsoft.com/office/drawing/2014/main" id="{B2199D0F-5E72-4669-9DA1-8BABC5F52CE3}"/>
                </a:ext>
              </a:extLst>
            </p:cNvPr>
            <p:cNvSpPr>
              <a:spLocks noChangeShapeType="1"/>
            </p:cNvSpPr>
            <p:nvPr/>
          </p:nvSpPr>
          <p:spPr bwMode="auto">
            <a:xfrm>
              <a:off x="3819" y="1495"/>
              <a:ext cx="1" cy="1503"/>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7" name="Rectangle 11">
              <a:extLst>
                <a:ext uri="{FF2B5EF4-FFF2-40B4-BE49-F238E27FC236}">
                  <a16:creationId xmlns:a16="http://schemas.microsoft.com/office/drawing/2014/main" id="{89A3F8DF-3C0C-47C1-8DAB-E897713F6939}"/>
                </a:ext>
              </a:extLst>
            </p:cNvPr>
            <p:cNvSpPr>
              <a:spLocks noChangeArrowheads="1"/>
            </p:cNvSpPr>
            <p:nvPr/>
          </p:nvSpPr>
          <p:spPr bwMode="auto">
            <a:xfrm>
              <a:off x="3766" y="1968"/>
              <a:ext cx="105" cy="189"/>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2958" name="Line 12">
              <a:extLst>
                <a:ext uri="{FF2B5EF4-FFF2-40B4-BE49-F238E27FC236}">
                  <a16:creationId xmlns:a16="http://schemas.microsoft.com/office/drawing/2014/main" id="{9C02A89C-9EA9-4EB2-92B9-7EAE489AFC32}"/>
                </a:ext>
              </a:extLst>
            </p:cNvPr>
            <p:cNvSpPr>
              <a:spLocks noChangeShapeType="1"/>
            </p:cNvSpPr>
            <p:nvPr/>
          </p:nvSpPr>
          <p:spPr bwMode="auto">
            <a:xfrm>
              <a:off x="2018" y="1979"/>
              <a:ext cx="1776"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9" name="Line 13">
              <a:extLst>
                <a:ext uri="{FF2B5EF4-FFF2-40B4-BE49-F238E27FC236}">
                  <a16:creationId xmlns:a16="http://schemas.microsoft.com/office/drawing/2014/main" id="{23D8E450-C76E-4754-8E1C-0F6CE064EA3D}"/>
                </a:ext>
              </a:extLst>
            </p:cNvPr>
            <p:cNvSpPr>
              <a:spLocks noChangeShapeType="1"/>
            </p:cNvSpPr>
            <p:nvPr/>
          </p:nvSpPr>
          <p:spPr bwMode="auto">
            <a:xfrm flipH="1">
              <a:off x="3651" y="1968"/>
              <a:ext cx="115" cy="53"/>
            </a:xfrm>
            <a:prstGeom prst="line">
              <a:avLst/>
            </a:prstGeom>
            <a:noFill/>
            <a:ln w="1746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0" name="Line 14">
              <a:extLst>
                <a:ext uri="{FF2B5EF4-FFF2-40B4-BE49-F238E27FC236}">
                  <a16:creationId xmlns:a16="http://schemas.microsoft.com/office/drawing/2014/main" id="{E5B69490-3A74-40EC-86FE-E5ACF3F6D1AB}"/>
                </a:ext>
              </a:extLst>
            </p:cNvPr>
            <p:cNvSpPr>
              <a:spLocks noChangeShapeType="1"/>
            </p:cNvSpPr>
            <p:nvPr/>
          </p:nvSpPr>
          <p:spPr bwMode="auto">
            <a:xfrm flipH="1" flipV="1">
              <a:off x="3651" y="1915"/>
              <a:ext cx="115" cy="53"/>
            </a:xfrm>
            <a:prstGeom prst="line">
              <a:avLst/>
            </a:prstGeom>
            <a:noFill/>
            <a:ln w="1746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1" name="Rectangle 15">
              <a:extLst>
                <a:ext uri="{FF2B5EF4-FFF2-40B4-BE49-F238E27FC236}">
                  <a16:creationId xmlns:a16="http://schemas.microsoft.com/office/drawing/2014/main" id="{CEDD544F-9A74-4F85-994C-0AE29CCA5B3A}"/>
                </a:ext>
              </a:extLst>
            </p:cNvPr>
            <p:cNvSpPr>
              <a:spLocks noChangeArrowheads="1"/>
            </p:cNvSpPr>
            <p:nvPr/>
          </p:nvSpPr>
          <p:spPr bwMode="auto">
            <a:xfrm>
              <a:off x="1885" y="1737"/>
              <a:ext cx="167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700">
                  <a:latin typeface="Arial" panose="020B0604020202020204" pitchFamily="34" charset="0"/>
                  <a:ea typeface="宋体" panose="02010600030101010101" pitchFamily="2" charset="-122"/>
                </a:rPr>
                <a:t>1. getConnection(url, user, pass)</a:t>
              </a:r>
              <a:endParaRPr lang="en-US" altLang="zh-CN" sz="1000">
                <a:latin typeface="ZapfHumnst BT" pitchFamily="34" charset="0"/>
                <a:ea typeface="宋体" panose="02010600030101010101" pitchFamily="2" charset="-122"/>
              </a:endParaRPr>
            </a:p>
          </p:txBody>
        </p:sp>
      </p:grpSp>
      <p:cxnSp>
        <p:nvCxnSpPr>
          <p:cNvPr id="18" name="直接连接符 46">
            <a:extLst>
              <a:ext uri="{FF2B5EF4-FFF2-40B4-BE49-F238E27FC236}">
                <a16:creationId xmlns:a16="http://schemas.microsoft.com/office/drawing/2014/main" id="{623C217B-528D-421D-9B9E-D784A6FF2703}"/>
              </a:ext>
            </a:extLst>
          </p:cNvPr>
          <p:cNvCxnSpPr>
            <a:cxnSpLocks noChangeShapeType="1"/>
          </p:cNvCxnSpPr>
          <p:nvPr/>
        </p:nvCxnSpPr>
        <p:spPr bwMode="auto">
          <a:xfrm flipH="1">
            <a:off x="679562" y="54868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Freeform 5">
            <a:extLst>
              <a:ext uri="{FF2B5EF4-FFF2-40B4-BE49-F238E27FC236}">
                <a16:creationId xmlns:a16="http://schemas.microsoft.com/office/drawing/2014/main" id="{4C121E5A-C50D-4B7E-8F3B-0498E1C370EE}"/>
              </a:ext>
            </a:extLst>
          </p:cNvPr>
          <p:cNvSpPr>
            <a:spLocks noChangeAspect="1"/>
          </p:cNvSpPr>
          <p:nvPr/>
        </p:nvSpPr>
        <p:spPr bwMode="auto">
          <a:xfrm>
            <a:off x="82662" y="15815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0" name="Group 47">
            <a:extLst>
              <a:ext uri="{FF2B5EF4-FFF2-40B4-BE49-F238E27FC236}">
                <a16:creationId xmlns:a16="http://schemas.microsoft.com/office/drawing/2014/main" id="{A0100AB7-011C-4528-8C42-F9E6F513F74F}"/>
              </a:ext>
            </a:extLst>
          </p:cNvPr>
          <p:cNvGrpSpPr>
            <a:grpSpLocks/>
          </p:cNvGrpSpPr>
          <p:nvPr/>
        </p:nvGrpSpPr>
        <p:grpSpPr bwMode="auto">
          <a:xfrm>
            <a:off x="183114" y="2291729"/>
            <a:ext cx="9383958" cy="4233614"/>
            <a:chOff x="653" y="545"/>
            <a:chExt cx="4494" cy="3340"/>
          </a:xfrm>
        </p:grpSpPr>
        <p:sp>
          <p:nvSpPr>
            <p:cNvPr id="21" name="Rectangle 3">
              <a:extLst>
                <a:ext uri="{FF2B5EF4-FFF2-40B4-BE49-F238E27FC236}">
                  <a16:creationId xmlns:a16="http://schemas.microsoft.com/office/drawing/2014/main" id="{F4E58827-E216-4943-8841-8E6334E17851}"/>
                </a:ext>
              </a:extLst>
            </p:cNvPr>
            <p:cNvSpPr>
              <a:spLocks noChangeArrowheads="1"/>
            </p:cNvSpPr>
            <p:nvPr/>
          </p:nvSpPr>
          <p:spPr bwMode="auto">
            <a:xfrm>
              <a:off x="3414" y="545"/>
              <a:ext cx="815" cy="32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2" name="Rectangle 4">
              <a:extLst>
                <a:ext uri="{FF2B5EF4-FFF2-40B4-BE49-F238E27FC236}">
                  <a16:creationId xmlns:a16="http://schemas.microsoft.com/office/drawing/2014/main" id="{153EAE84-92A0-4C19-971F-F752A31F8363}"/>
                </a:ext>
              </a:extLst>
            </p:cNvPr>
            <p:cNvSpPr>
              <a:spLocks noChangeArrowheads="1"/>
            </p:cNvSpPr>
            <p:nvPr/>
          </p:nvSpPr>
          <p:spPr bwMode="auto">
            <a:xfrm>
              <a:off x="3499" y="572"/>
              <a:ext cx="66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400" u="sng">
                  <a:latin typeface="Arial" panose="020B0604020202020204" pitchFamily="34" charset="0"/>
                  <a:ea typeface="宋体" panose="02010600030101010101" pitchFamily="2" charset="-122"/>
                </a:rPr>
                <a:t> </a:t>
              </a:r>
              <a:r>
                <a:rPr lang="en-US" altLang="zh-CN" sz="1400" u="sng">
                  <a:latin typeface="Arial" panose="020B0604020202020204" pitchFamily="34" charset="0"/>
                  <a:ea typeface="宋体" panose="02010600030101010101" pitchFamily="2" charset="-122"/>
                </a:rPr>
                <a:t>: Connection</a:t>
              </a:r>
              <a:endParaRPr lang="en-US" altLang="zh-CN" sz="1000">
                <a:latin typeface="ZapfHumnst BT" pitchFamily="34" charset="0"/>
                <a:ea typeface="宋体" panose="02010600030101010101" pitchFamily="2" charset="-122"/>
              </a:endParaRPr>
            </a:p>
          </p:txBody>
        </p:sp>
        <p:sp>
          <p:nvSpPr>
            <p:cNvPr id="23" name="Line 5">
              <a:extLst>
                <a:ext uri="{FF2B5EF4-FFF2-40B4-BE49-F238E27FC236}">
                  <a16:creationId xmlns:a16="http://schemas.microsoft.com/office/drawing/2014/main" id="{26512332-19E6-4C25-A792-C80795163644}"/>
                </a:ext>
              </a:extLst>
            </p:cNvPr>
            <p:cNvSpPr>
              <a:spLocks noChangeShapeType="1"/>
            </p:cNvSpPr>
            <p:nvPr/>
          </p:nvSpPr>
          <p:spPr bwMode="auto">
            <a:xfrm>
              <a:off x="3821" y="979"/>
              <a:ext cx="1" cy="2906"/>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Rectangle 6">
              <a:extLst>
                <a:ext uri="{FF2B5EF4-FFF2-40B4-BE49-F238E27FC236}">
                  <a16:creationId xmlns:a16="http://schemas.microsoft.com/office/drawing/2014/main" id="{C12FAAFA-5E83-4363-8F78-B1AD9ED3C816}"/>
                </a:ext>
              </a:extLst>
            </p:cNvPr>
            <p:cNvSpPr>
              <a:spLocks noChangeArrowheads="1"/>
            </p:cNvSpPr>
            <p:nvPr/>
          </p:nvSpPr>
          <p:spPr bwMode="auto">
            <a:xfrm>
              <a:off x="3779" y="2101"/>
              <a:ext cx="85" cy="16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5" name="Rectangle 7">
              <a:extLst>
                <a:ext uri="{FF2B5EF4-FFF2-40B4-BE49-F238E27FC236}">
                  <a16:creationId xmlns:a16="http://schemas.microsoft.com/office/drawing/2014/main" id="{BFCC2F6A-0C1C-4DC1-A1FA-7144550EA9C5}"/>
                </a:ext>
              </a:extLst>
            </p:cNvPr>
            <p:cNvSpPr>
              <a:spLocks noChangeArrowheads="1"/>
            </p:cNvSpPr>
            <p:nvPr/>
          </p:nvSpPr>
          <p:spPr bwMode="auto">
            <a:xfrm>
              <a:off x="4331" y="545"/>
              <a:ext cx="816" cy="32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6" name="Rectangle 8">
              <a:extLst>
                <a:ext uri="{FF2B5EF4-FFF2-40B4-BE49-F238E27FC236}">
                  <a16:creationId xmlns:a16="http://schemas.microsoft.com/office/drawing/2014/main" id="{C1108E94-BF13-48EA-8CB7-E29CE82FD1A2}"/>
                </a:ext>
              </a:extLst>
            </p:cNvPr>
            <p:cNvSpPr>
              <a:spLocks noChangeArrowheads="1"/>
            </p:cNvSpPr>
            <p:nvPr/>
          </p:nvSpPr>
          <p:spPr bwMode="auto">
            <a:xfrm>
              <a:off x="4433" y="572"/>
              <a:ext cx="608"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400" u="sng">
                  <a:latin typeface="Arial" panose="020B0604020202020204" pitchFamily="34" charset="0"/>
                  <a:ea typeface="宋体" panose="02010600030101010101" pitchFamily="2" charset="-122"/>
                </a:rPr>
                <a:t> </a:t>
              </a:r>
              <a:r>
                <a:rPr lang="en-US" altLang="zh-CN" sz="1400" u="sng">
                  <a:latin typeface="Arial" panose="020B0604020202020204" pitchFamily="34" charset="0"/>
                  <a:ea typeface="宋体" panose="02010600030101010101" pitchFamily="2" charset="-122"/>
                </a:rPr>
                <a:t>: Statement</a:t>
              </a:r>
              <a:endParaRPr lang="en-US" altLang="zh-CN" sz="1000">
                <a:latin typeface="ZapfHumnst BT" pitchFamily="34" charset="0"/>
                <a:ea typeface="宋体" panose="02010600030101010101" pitchFamily="2" charset="-122"/>
              </a:endParaRPr>
            </a:p>
          </p:txBody>
        </p:sp>
        <p:sp>
          <p:nvSpPr>
            <p:cNvPr id="27" name="Line 9">
              <a:extLst>
                <a:ext uri="{FF2B5EF4-FFF2-40B4-BE49-F238E27FC236}">
                  <a16:creationId xmlns:a16="http://schemas.microsoft.com/office/drawing/2014/main" id="{CDAC1B93-A1A3-4A1E-B363-861B18DE31E2}"/>
                </a:ext>
              </a:extLst>
            </p:cNvPr>
            <p:cNvSpPr>
              <a:spLocks noChangeShapeType="1"/>
            </p:cNvSpPr>
            <p:nvPr/>
          </p:nvSpPr>
          <p:spPr bwMode="auto">
            <a:xfrm>
              <a:off x="4739" y="979"/>
              <a:ext cx="1" cy="2906"/>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Rectangle 10">
              <a:extLst>
                <a:ext uri="{FF2B5EF4-FFF2-40B4-BE49-F238E27FC236}">
                  <a16:creationId xmlns:a16="http://schemas.microsoft.com/office/drawing/2014/main" id="{626A8144-FCD7-469D-A891-13DD4C02E48D}"/>
                </a:ext>
              </a:extLst>
            </p:cNvPr>
            <p:cNvSpPr>
              <a:spLocks noChangeArrowheads="1"/>
            </p:cNvSpPr>
            <p:nvPr/>
          </p:nvSpPr>
          <p:spPr bwMode="auto">
            <a:xfrm>
              <a:off x="653" y="545"/>
              <a:ext cx="951" cy="323"/>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9" name="Rectangle 11">
              <a:extLst>
                <a:ext uri="{FF2B5EF4-FFF2-40B4-BE49-F238E27FC236}">
                  <a16:creationId xmlns:a16="http://schemas.microsoft.com/office/drawing/2014/main" id="{1AB1C8A4-F67B-491B-A085-74183E757D4D}"/>
                </a:ext>
              </a:extLst>
            </p:cNvPr>
            <p:cNvSpPr>
              <a:spLocks noChangeArrowheads="1"/>
            </p:cNvSpPr>
            <p:nvPr/>
          </p:nvSpPr>
          <p:spPr bwMode="auto">
            <a:xfrm>
              <a:off x="1078" y="572"/>
              <a:ext cx="9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400" u="sng">
                  <a:solidFill>
                    <a:schemeClr val="tx2"/>
                  </a:solidFill>
                  <a:latin typeface="Arial" panose="020B0604020202020204" pitchFamily="34" charset="0"/>
                  <a:ea typeface="宋体" panose="02010600030101010101" pitchFamily="2" charset="-122"/>
                </a:rPr>
                <a:t> </a:t>
              </a:r>
              <a:r>
                <a:rPr lang="en-US" altLang="zh-CN" sz="1400" u="sng">
                  <a:solidFill>
                    <a:schemeClr val="tx2"/>
                  </a:solidFill>
                  <a:latin typeface="Arial" panose="020B0604020202020204" pitchFamily="34" charset="0"/>
                  <a:ea typeface="宋体" panose="02010600030101010101" pitchFamily="2" charset="-122"/>
                </a:rPr>
                <a:t>: </a:t>
              </a:r>
              <a:endParaRPr lang="en-US" altLang="zh-CN" sz="1000">
                <a:solidFill>
                  <a:schemeClr val="tx2"/>
                </a:solidFill>
                <a:latin typeface="ZapfHumnst BT" pitchFamily="34" charset="0"/>
                <a:ea typeface="宋体" panose="02010600030101010101" pitchFamily="2" charset="-122"/>
              </a:endParaRPr>
            </a:p>
          </p:txBody>
        </p:sp>
        <p:sp>
          <p:nvSpPr>
            <p:cNvPr id="30" name="Rectangle 12">
              <a:extLst>
                <a:ext uri="{FF2B5EF4-FFF2-40B4-BE49-F238E27FC236}">
                  <a16:creationId xmlns:a16="http://schemas.microsoft.com/office/drawing/2014/main" id="{860560C8-8FC5-4E42-977E-4B1C12092FA8}"/>
                </a:ext>
              </a:extLst>
            </p:cNvPr>
            <p:cNvSpPr>
              <a:spLocks noChangeArrowheads="1"/>
            </p:cNvSpPr>
            <p:nvPr/>
          </p:nvSpPr>
          <p:spPr bwMode="auto">
            <a:xfrm>
              <a:off x="704" y="707"/>
              <a:ext cx="872"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u="sng" dirty="0" err="1">
                  <a:solidFill>
                    <a:schemeClr val="tx2"/>
                  </a:solidFill>
                  <a:latin typeface="Arial" panose="020B0604020202020204" pitchFamily="34" charset="0"/>
                  <a:ea typeface="宋体" panose="02010600030101010101" pitchFamily="2" charset="-122"/>
                </a:rPr>
                <a:t>PersistencyClient</a:t>
              </a:r>
              <a:endParaRPr lang="en-US" altLang="zh-CN" sz="1000" dirty="0">
                <a:solidFill>
                  <a:schemeClr val="tx2"/>
                </a:solidFill>
                <a:latin typeface="ZapfHumnst BT" pitchFamily="34" charset="0"/>
                <a:ea typeface="宋体" panose="02010600030101010101" pitchFamily="2" charset="-122"/>
              </a:endParaRPr>
            </a:p>
          </p:txBody>
        </p:sp>
        <p:sp>
          <p:nvSpPr>
            <p:cNvPr id="31" name="Line 13">
              <a:extLst>
                <a:ext uri="{FF2B5EF4-FFF2-40B4-BE49-F238E27FC236}">
                  <a16:creationId xmlns:a16="http://schemas.microsoft.com/office/drawing/2014/main" id="{D94C72CC-E1AD-4847-8838-DDADA72F9416}"/>
                </a:ext>
              </a:extLst>
            </p:cNvPr>
            <p:cNvSpPr>
              <a:spLocks noChangeShapeType="1"/>
            </p:cNvSpPr>
            <p:nvPr/>
          </p:nvSpPr>
          <p:spPr bwMode="auto">
            <a:xfrm>
              <a:off x="1129" y="979"/>
              <a:ext cx="1" cy="2906"/>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Rectangle 14">
              <a:extLst>
                <a:ext uri="{FF2B5EF4-FFF2-40B4-BE49-F238E27FC236}">
                  <a16:creationId xmlns:a16="http://schemas.microsoft.com/office/drawing/2014/main" id="{B51CF000-77B7-4DEB-BD1B-0F2AF8844998}"/>
                </a:ext>
              </a:extLst>
            </p:cNvPr>
            <p:cNvSpPr>
              <a:spLocks noChangeArrowheads="1"/>
            </p:cNvSpPr>
            <p:nvPr/>
          </p:nvSpPr>
          <p:spPr bwMode="auto">
            <a:xfrm>
              <a:off x="1086" y="1234"/>
              <a:ext cx="85" cy="214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33" name="Rectangle 15">
              <a:extLst>
                <a:ext uri="{FF2B5EF4-FFF2-40B4-BE49-F238E27FC236}">
                  <a16:creationId xmlns:a16="http://schemas.microsoft.com/office/drawing/2014/main" id="{8E7F686B-CD56-4E08-9368-80A73DC42A33}"/>
                </a:ext>
              </a:extLst>
            </p:cNvPr>
            <p:cNvSpPr>
              <a:spLocks noChangeArrowheads="1"/>
            </p:cNvSpPr>
            <p:nvPr/>
          </p:nvSpPr>
          <p:spPr bwMode="auto">
            <a:xfrm>
              <a:off x="1638" y="545"/>
              <a:ext cx="807" cy="323"/>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34" name="Rectangle 16">
              <a:extLst>
                <a:ext uri="{FF2B5EF4-FFF2-40B4-BE49-F238E27FC236}">
                  <a16:creationId xmlns:a16="http://schemas.microsoft.com/office/drawing/2014/main" id="{50F54047-6F1C-40CC-91E7-B5F541222D7D}"/>
                </a:ext>
              </a:extLst>
            </p:cNvPr>
            <p:cNvSpPr>
              <a:spLocks noChangeArrowheads="1"/>
            </p:cNvSpPr>
            <p:nvPr/>
          </p:nvSpPr>
          <p:spPr bwMode="auto">
            <a:xfrm>
              <a:off x="1783" y="572"/>
              <a:ext cx="53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400" u="sng">
                  <a:solidFill>
                    <a:schemeClr val="tx2"/>
                  </a:solidFill>
                  <a:latin typeface="Arial" panose="020B0604020202020204" pitchFamily="34" charset="0"/>
                  <a:ea typeface="宋体" panose="02010600030101010101" pitchFamily="2" charset="-122"/>
                </a:rPr>
                <a:t> </a:t>
              </a:r>
              <a:r>
                <a:rPr lang="en-US" altLang="zh-CN" sz="1400" u="sng">
                  <a:solidFill>
                    <a:schemeClr val="tx2"/>
                  </a:solidFill>
                  <a:latin typeface="Arial" panose="020B0604020202020204" pitchFamily="34" charset="0"/>
                  <a:ea typeface="宋体" panose="02010600030101010101" pitchFamily="2" charset="-122"/>
                </a:rPr>
                <a:t>: DBClass</a:t>
              </a:r>
              <a:endParaRPr lang="en-US" altLang="zh-CN" sz="1000">
                <a:solidFill>
                  <a:schemeClr val="tx2"/>
                </a:solidFill>
                <a:latin typeface="ZapfHumnst BT" pitchFamily="34" charset="0"/>
                <a:ea typeface="宋体" panose="02010600030101010101" pitchFamily="2" charset="-122"/>
              </a:endParaRPr>
            </a:p>
          </p:txBody>
        </p:sp>
        <p:sp>
          <p:nvSpPr>
            <p:cNvPr id="35" name="Line 17">
              <a:extLst>
                <a:ext uri="{FF2B5EF4-FFF2-40B4-BE49-F238E27FC236}">
                  <a16:creationId xmlns:a16="http://schemas.microsoft.com/office/drawing/2014/main" id="{FEAB3832-08E6-4332-961C-B359C0D13874}"/>
                </a:ext>
              </a:extLst>
            </p:cNvPr>
            <p:cNvSpPr>
              <a:spLocks noChangeShapeType="1"/>
            </p:cNvSpPr>
            <p:nvPr/>
          </p:nvSpPr>
          <p:spPr bwMode="auto">
            <a:xfrm>
              <a:off x="2046" y="979"/>
              <a:ext cx="1" cy="2906"/>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Rectangle 18">
              <a:extLst>
                <a:ext uri="{FF2B5EF4-FFF2-40B4-BE49-F238E27FC236}">
                  <a16:creationId xmlns:a16="http://schemas.microsoft.com/office/drawing/2014/main" id="{444F3324-0A0E-4970-A48B-6EA52F0EF54D}"/>
                </a:ext>
              </a:extLst>
            </p:cNvPr>
            <p:cNvSpPr>
              <a:spLocks noChangeArrowheads="1"/>
            </p:cNvSpPr>
            <p:nvPr/>
          </p:nvSpPr>
          <p:spPr bwMode="auto">
            <a:xfrm>
              <a:off x="2004" y="1234"/>
              <a:ext cx="76" cy="1980"/>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37" name="Rectangle 19">
              <a:extLst>
                <a:ext uri="{FF2B5EF4-FFF2-40B4-BE49-F238E27FC236}">
                  <a16:creationId xmlns:a16="http://schemas.microsoft.com/office/drawing/2014/main" id="{D767E16E-214D-42D6-BB09-2F121CB0824E}"/>
                </a:ext>
              </a:extLst>
            </p:cNvPr>
            <p:cNvSpPr>
              <a:spLocks noChangeArrowheads="1"/>
            </p:cNvSpPr>
            <p:nvPr/>
          </p:nvSpPr>
          <p:spPr bwMode="auto">
            <a:xfrm>
              <a:off x="2505" y="545"/>
              <a:ext cx="892" cy="323"/>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38" name="Rectangle 20">
              <a:extLst>
                <a:ext uri="{FF2B5EF4-FFF2-40B4-BE49-F238E27FC236}">
                  <a16:creationId xmlns:a16="http://schemas.microsoft.com/office/drawing/2014/main" id="{863F5909-8C68-4286-A202-EBA4D7FD9C16}"/>
                </a:ext>
              </a:extLst>
            </p:cNvPr>
            <p:cNvSpPr>
              <a:spLocks noChangeArrowheads="1"/>
            </p:cNvSpPr>
            <p:nvPr/>
          </p:nvSpPr>
          <p:spPr bwMode="auto">
            <a:xfrm>
              <a:off x="2904" y="572"/>
              <a:ext cx="9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400" u="sng">
                  <a:solidFill>
                    <a:schemeClr val="tx2"/>
                  </a:solidFill>
                  <a:latin typeface="Arial" panose="020B0604020202020204" pitchFamily="34" charset="0"/>
                  <a:ea typeface="宋体" panose="02010600030101010101" pitchFamily="2" charset="-122"/>
                </a:rPr>
                <a:t> </a:t>
              </a:r>
              <a:r>
                <a:rPr lang="en-US" altLang="zh-CN" sz="1400" u="sng">
                  <a:solidFill>
                    <a:schemeClr val="tx2"/>
                  </a:solidFill>
                  <a:latin typeface="Arial" panose="020B0604020202020204" pitchFamily="34" charset="0"/>
                  <a:ea typeface="宋体" panose="02010600030101010101" pitchFamily="2" charset="-122"/>
                </a:rPr>
                <a:t>: </a:t>
              </a:r>
              <a:endParaRPr lang="en-US" altLang="zh-CN" sz="1000">
                <a:solidFill>
                  <a:schemeClr val="tx2"/>
                </a:solidFill>
                <a:latin typeface="ZapfHumnst BT" pitchFamily="34" charset="0"/>
                <a:ea typeface="宋体" panose="02010600030101010101" pitchFamily="2" charset="-122"/>
              </a:endParaRPr>
            </a:p>
          </p:txBody>
        </p:sp>
        <p:sp>
          <p:nvSpPr>
            <p:cNvPr id="39" name="Rectangle 21">
              <a:extLst>
                <a:ext uri="{FF2B5EF4-FFF2-40B4-BE49-F238E27FC236}">
                  <a16:creationId xmlns:a16="http://schemas.microsoft.com/office/drawing/2014/main" id="{7ECA19F8-66CE-46AC-85D0-4FE9227CF8A9}"/>
                </a:ext>
              </a:extLst>
            </p:cNvPr>
            <p:cNvSpPr>
              <a:spLocks noChangeArrowheads="1"/>
            </p:cNvSpPr>
            <p:nvPr/>
          </p:nvSpPr>
          <p:spPr bwMode="auto">
            <a:xfrm>
              <a:off x="2564" y="707"/>
              <a:ext cx="78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u="sng">
                  <a:solidFill>
                    <a:schemeClr val="tx2"/>
                  </a:solidFill>
                  <a:latin typeface="Arial" panose="020B0604020202020204" pitchFamily="34" charset="0"/>
                  <a:ea typeface="宋体" panose="02010600030101010101" pitchFamily="2" charset="-122"/>
                </a:rPr>
                <a:t>PersistentClass</a:t>
              </a:r>
              <a:endParaRPr lang="en-US" altLang="zh-CN" sz="1000">
                <a:solidFill>
                  <a:schemeClr val="tx2"/>
                </a:solidFill>
                <a:latin typeface="ZapfHumnst BT" pitchFamily="34" charset="0"/>
                <a:ea typeface="宋体" panose="02010600030101010101" pitchFamily="2" charset="-122"/>
              </a:endParaRPr>
            </a:p>
          </p:txBody>
        </p:sp>
        <p:sp>
          <p:nvSpPr>
            <p:cNvPr id="40" name="Line 22">
              <a:extLst>
                <a:ext uri="{FF2B5EF4-FFF2-40B4-BE49-F238E27FC236}">
                  <a16:creationId xmlns:a16="http://schemas.microsoft.com/office/drawing/2014/main" id="{1BEEF28E-53F8-408E-9A94-432428501E5B}"/>
                </a:ext>
              </a:extLst>
            </p:cNvPr>
            <p:cNvSpPr>
              <a:spLocks noChangeShapeType="1"/>
            </p:cNvSpPr>
            <p:nvPr/>
          </p:nvSpPr>
          <p:spPr bwMode="auto">
            <a:xfrm>
              <a:off x="2955" y="979"/>
              <a:ext cx="1" cy="2906"/>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Rectangle 23">
              <a:extLst>
                <a:ext uri="{FF2B5EF4-FFF2-40B4-BE49-F238E27FC236}">
                  <a16:creationId xmlns:a16="http://schemas.microsoft.com/office/drawing/2014/main" id="{AB9695DB-58EF-450F-AA93-5F7C584528CA}"/>
                </a:ext>
              </a:extLst>
            </p:cNvPr>
            <p:cNvSpPr>
              <a:spLocks noChangeArrowheads="1"/>
            </p:cNvSpPr>
            <p:nvPr/>
          </p:nvSpPr>
          <p:spPr bwMode="auto">
            <a:xfrm>
              <a:off x="2912" y="1404"/>
              <a:ext cx="77" cy="16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42" name="Rectangle 24">
              <a:extLst>
                <a:ext uri="{FF2B5EF4-FFF2-40B4-BE49-F238E27FC236}">
                  <a16:creationId xmlns:a16="http://schemas.microsoft.com/office/drawing/2014/main" id="{EB311415-B13F-4910-BA1C-AA6620B9CD7A}"/>
                </a:ext>
              </a:extLst>
            </p:cNvPr>
            <p:cNvSpPr>
              <a:spLocks noChangeArrowheads="1"/>
            </p:cNvSpPr>
            <p:nvPr/>
          </p:nvSpPr>
          <p:spPr bwMode="auto">
            <a:xfrm>
              <a:off x="2912" y="1710"/>
              <a:ext cx="77" cy="16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43" name="Line 25">
              <a:extLst>
                <a:ext uri="{FF2B5EF4-FFF2-40B4-BE49-F238E27FC236}">
                  <a16:creationId xmlns:a16="http://schemas.microsoft.com/office/drawing/2014/main" id="{2A4774EE-E57D-4C37-AF62-66BC3DC38399}"/>
                </a:ext>
              </a:extLst>
            </p:cNvPr>
            <p:cNvSpPr>
              <a:spLocks noChangeShapeType="1"/>
            </p:cNvSpPr>
            <p:nvPr/>
          </p:nvSpPr>
          <p:spPr bwMode="auto">
            <a:xfrm>
              <a:off x="1171" y="1234"/>
              <a:ext cx="833"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26">
              <a:extLst>
                <a:ext uri="{FF2B5EF4-FFF2-40B4-BE49-F238E27FC236}">
                  <a16:creationId xmlns:a16="http://schemas.microsoft.com/office/drawing/2014/main" id="{B826586B-34FF-4D30-9358-EF54A18A30D3}"/>
                </a:ext>
              </a:extLst>
            </p:cNvPr>
            <p:cNvSpPr>
              <a:spLocks noChangeShapeType="1"/>
            </p:cNvSpPr>
            <p:nvPr/>
          </p:nvSpPr>
          <p:spPr bwMode="auto">
            <a:xfrm flipH="1">
              <a:off x="1902" y="1234"/>
              <a:ext cx="102" cy="4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27">
              <a:extLst>
                <a:ext uri="{FF2B5EF4-FFF2-40B4-BE49-F238E27FC236}">
                  <a16:creationId xmlns:a16="http://schemas.microsoft.com/office/drawing/2014/main" id="{F78D247A-F863-4FD1-8EBA-D34B9FCB25BD}"/>
                </a:ext>
              </a:extLst>
            </p:cNvPr>
            <p:cNvSpPr>
              <a:spLocks noChangeShapeType="1"/>
            </p:cNvSpPr>
            <p:nvPr/>
          </p:nvSpPr>
          <p:spPr bwMode="auto">
            <a:xfrm flipH="1" flipV="1">
              <a:off x="1902" y="1191"/>
              <a:ext cx="102" cy="4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Rectangle 28">
              <a:extLst>
                <a:ext uri="{FF2B5EF4-FFF2-40B4-BE49-F238E27FC236}">
                  <a16:creationId xmlns:a16="http://schemas.microsoft.com/office/drawing/2014/main" id="{B8C88E13-334B-409B-8765-7B2B97DDDB2D}"/>
                </a:ext>
              </a:extLst>
            </p:cNvPr>
            <p:cNvSpPr>
              <a:spLocks noChangeArrowheads="1"/>
            </p:cNvSpPr>
            <p:nvPr/>
          </p:nvSpPr>
          <p:spPr bwMode="auto">
            <a:xfrm>
              <a:off x="1324" y="1047"/>
              <a:ext cx="54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a:latin typeface="Arial" panose="020B0604020202020204" pitchFamily="34" charset="0"/>
                  <a:ea typeface="宋体" panose="02010600030101010101" pitchFamily="2" charset="-122"/>
                </a:rPr>
                <a:t>1. create( )</a:t>
              </a:r>
              <a:endParaRPr lang="en-US" altLang="zh-CN" sz="1000">
                <a:latin typeface="ZapfHumnst BT" pitchFamily="34" charset="0"/>
                <a:ea typeface="宋体" panose="02010600030101010101" pitchFamily="2" charset="-122"/>
              </a:endParaRPr>
            </a:p>
          </p:txBody>
        </p:sp>
        <p:sp>
          <p:nvSpPr>
            <p:cNvPr id="47" name="Line 29">
              <a:extLst>
                <a:ext uri="{FF2B5EF4-FFF2-40B4-BE49-F238E27FC236}">
                  <a16:creationId xmlns:a16="http://schemas.microsoft.com/office/drawing/2014/main" id="{1ED29961-FEEE-4DCC-9960-A70A0B025EFD}"/>
                </a:ext>
              </a:extLst>
            </p:cNvPr>
            <p:cNvSpPr>
              <a:spLocks noChangeShapeType="1"/>
            </p:cNvSpPr>
            <p:nvPr/>
          </p:nvSpPr>
          <p:spPr bwMode="auto">
            <a:xfrm>
              <a:off x="2088" y="1404"/>
              <a:ext cx="824"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30">
              <a:extLst>
                <a:ext uri="{FF2B5EF4-FFF2-40B4-BE49-F238E27FC236}">
                  <a16:creationId xmlns:a16="http://schemas.microsoft.com/office/drawing/2014/main" id="{DB31D5D9-0DF8-413B-81CA-6E3200DB18D5}"/>
                </a:ext>
              </a:extLst>
            </p:cNvPr>
            <p:cNvSpPr>
              <a:spLocks noChangeShapeType="1"/>
            </p:cNvSpPr>
            <p:nvPr/>
          </p:nvSpPr>
          <p:spPr bwMode="auto">
            <a:xfrm flipH="1">
              <a:off x="2819" y="1404"/>
              <a:ext cx="93" cy="4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31">
              <a:extLst>
                <a:ext uri="{FF2B5EF4-FFF2-40B4-BE49-F238E27FC236}">
                  <a16:creationId xmlns:a16="http://schemas.microsoft.com/office/drawing/2014/main" id="{EB8464A1-792F-4F22-ADE4-D8845481DDF1}"/>
                </a:ext>
              </a:extLst>
            </p:cNvPr>
            <p:cNvSpPr>
              <a:spLocks noChangeShapeType="1"/>
            </p:cNvSpPr>
            <p:nvPr/>
          </p:nvSpPr>
          <p:spPr bwMode="auto">
            <a:xfrm flipH="1" flipV="1">
              <a:off x="2819" y="1370"/>
              <a:ext cx="93" cy="3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Rectangle 32">
              <a:extLst>
                <a:ext uri="{FF2B5EF4-FFF2-40B4-BE49-F238E27FC236}">
                  <a16:creationId xmlns:a16="http://schemas.microsoft.com/office/drawing/2014/main" id="{42B1918A-E7F1-4704-AC15-47FED709FC7B}"/>
                </a:ext>
              </a:extLst>
            </p:cNvPr>
            <p:cNvSpPr>
              <a:spLocks noChangeArrowheads="1"/>
            </p:cNvSpPr>
            <p:nvPr/>
          </p:nvSpPr>
          <p:spPr bwMode="auto">
            <a:xfrm>
              <a:off x="2292" y="1217"/>
              <a:ext cx="520"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a:latin typeface="Arial" panose="020B0604020202020204" pitchFamily="34" charset="0"/>
                  <a:ea typeface="宋体" panose="02010600030101010101" pitchFamily="2" charset="-122"/>
                </a:rPr>
                <a:t>1.1. New()</a:t>
              </a:r>
              <a:endParaRPr lang="en-US" altLang="zh-CN" sz="1000">
                <a:latin typeface="ZapfHumnst BT" pitchFamily="34" charset="0"/>
                <a:ea typeface="宋体" panose="02010600030101010101" pitchFamily="2" charset="-122"/>
              </a:endParaRPr>
            </a:p>
          </p:txBody>
        </p:sp>
        <p:sp>
          <p:nvSpPr>
            <p:cNvPr id="51" name="Line 33">
              <a:extLst>
                <a:ext uri="{FF2B5EF4-FFF2-40B4-BE49-F238E27FC236}">
                  <a16:creationId xmlns:a16="http://schemas.microsoft.com/office/drawing/2014/main" id="{43A14A6B-3A7E-41B0-8625-33FDDDA48B94}"/>
                </a:ext>
              </a:extLst>
            </p:cNvPr>
            <p:cNvSpPr>
              <a:spLocks noChangeShapeType="1"/>
            </p:cNvSpPr>
            <p:nvPr/>
          </p:nvSpPr>
          <p:spPr bwMode="auto">
            <a:xfrm>
              <a:off x="2088" y="2101"/>
              <a:ext cx="1691"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34">
              <a:extLst>
                <a:ext uri="{FF2B5EF4-FFF2-40B4-BE49-F238E27FC236}">
                  <a16:creationId xmlns:a16="http://schemas.microsoft.com/office/drawing/2014/main" id="{EDAF0718-192B-41B0-A910-B83DF1B0AB78}"/>
                </a:ext>
              </a:extLst>
            </p:cNvPr>
            <p:cNvSpPr>
              <a:spLocks noChangeShapeType="1"/>
            </p:cNvSpPr>
            <p:nvPr/>
          </p:nvSpPr>
          <p:spPr bwMode="auto">
            <a:xfrm flipH="1">
              <a:off x="3686" y="2101"/>
              <a:ext cx="93" cy="4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35">
              <a:extLst>
                <a:ext uri="{FF2B5EF4-FFF2-40B4-BE49-F238E27FC236}">
                  <a16:creationId xmlns:a16="http://schemas.microsoft.com/office/drawing/2014/main" id="{FB330261-720E-4255-B63E-5BA0E210739E}"/>
                </a:ext>
              </a:extLst>
            </p:cNvPr>
            <p:cNvSpPr>
              <a:spLocks noChangeShapeType="1"/>
            </p:cNvSpPr>
            <p:nvPr/>
          </p:nvSpPr>
          <p:spPr bwMode="auto">
            <a:xfrm flipH="1" flipV="1">
              <a:off x="3686" y="2058"/>
              <a:ext cx="93" cy="4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Rectangle 36">
              <a:extLst>
                <a:ext uri="{FF2B5EF4-FFF2-40B4-BE49-F238E27FC236}">
                  <a16:creationId xmlns:a16="http://schemas.microsoft.com/office/drawing/2014/main" id="{B447DA26-6685-48D9-8DE7-9C577CF783F8}"/>
                </a:ext>
              </a:extLst>
            </p:cNvPr>
            <p:cNvSpPr>
              <a:spLocks noChangeArrowheads="1"/>
            </p:cNvSpPr>
            <p:nvPr/>
          </p:nvSpPr>
          <p:spPr bwMode="auto">
            <a:xfrm>
              <a:off x="2335" y="1915"/>
              <a:ext cx="1152"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a:latin typeface="Arial" panose="020B0604020202020204" pitchFamily="34" charset="0"/>
                  <a:ea typeface="宋体" panose="02010600030101010101" pitchFamily="2" charset="-122"/>
                </a:rPr>
                <a:t>1.3. createStatement( )</a:t>
              </a:r>
              <a:endParaRPr lang="en-US" altLang="zh-CN" sz="1000">
                <a:latin typeface="ZapfHumnst BT" pitchFamily="34" charset="0"/>
                <a:ea typeface="宋体" panose="02010600030101010101" pitchFamily="2" charset="-122"/>
              </a:endParaRPr>
            </a:p>
          </p:txBody>
        </p:sp>
        <p:grpSp>
          <p:nvGrpSpPr>
            <p:cNvPr id="55" name="Group 37">
              <a:extLst>
                <a:ext uri="{FF2B5EF4-FFF2-40B4-BE49-F238E27FC236}">
                  <a16:creationId xmlns:a16="http://schemas.microsoft.com/office/drawing/2014/main" id="{A4E915A6-6322-42C0-83EF-C4C656AFD498}"/>
                </a:ext>
              </a:extLst>
            </p:cNvPr>
            <p:cNvGrpSpPr>
              <a:grpSpLocks/>
            </p:cNvGrpSpPr>
            <p:nvPr/>
          </p:nvGrpSpPr>
          <p:grpSpPr bwMode="auto">
            <a:xfrm>
              <a:off x="2088" y="2395"/>
              <a:ext cx="2685" cy="349"/>
              <a:chOff x="2064" y="2261"/>
              <a:chExt cx="2685" cy="349"/>
            </a:xfrm>
          </p:grpSpPr>
          <p:sp>
            <p:nvSpPr>
              <p:cNvPr id="60" name="Rectangle 38">
                <a:extLst>
                  <a:ext uri="{FF2B5EF4-FFF2-40B4-BE49-F238E27FC236}">
                    <a16:creationId xmlns:a16="http://schemas.microsoft.com/office/drawing/2014/main" id="{C3AAD313-B5F5-4BA9-BE0C-F3EB26C4DA5E}"/>
                  </a:ext>
                </a:extLst>
              </p:cNvPr>
              <p:cNvSpPr>
                <a:spLocks noChangeArrowheads="1"/>
              </p:cNvSpPr>
              <p:nvPr/>
            </p:nvSpPr>
            <p:spPr bwMode="auto">
              <a:xfrm>
                <a:off x="4672" y="2448"/>
                <a:ext cx="77" cy="162"/>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61" name="Line 39">
                <a:extLst>
                  <a:ext uri="{FF2B5EF4-FFF2-40B4-BE49-F238E27FC236}">
                    <a16:creationId xmlns:a16="http://schemas.microsoft.com/office/drawing/2014/main" id="{27DD747C-44A2-4D60-B075-49F7708E8E73}"/>
                  </a:ext>
                </a:extLst>
              </p:cNvPr>
              <p:cNvSpPr>
                <a:spLocks noChangeShapeType="1"/>
              </p:cNvSpPr>
              <p:nvPr/>
            </p:nvSpPr>
            <p:spPr bwMode="auto">
              <a:xfrm>
                <a:off x="2064" y="2448"/>
                <a:ext cx="2608"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40">
                <a:extLst>
                  <a:ext uri="{FF2B5EF4-FFF2-40B4-BE49-F238E27FC236}">
                    <a16:creationId xmlns:a16="http://schemas.microsoft.com/office/drawing/2014/main" id="{499E9528-CE61-4711-A345-D267C60860B5}"/>
                  </a:ext>
                </a:extLst>
              </p:cNvPr>
              <p:cNvSpPr>
                <a:spLocks noChangeShapeType="1"/>
              </p:cNvSpPr>
              <p:nvPr/>
            </p:nvSpPr>
            <p:spPr bwMode="auto">
              <a:xfrm flipH="1">
                <a:off x="4570" y="2448"/>
                <a:ext cx="102" cy="4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41">
                <a:extLst>
                  <a:ext uri="{FF2B5EF4-FFF2-40B4-BE49-F238E27FC236}">
                    <a16:creationId xmlns:a16="http://schemas.microsoft.com/office/drawing/2014/main" id="{ABA6BE79-E168-4E71-9FF3-8B5FC7A3F5EF}"/>
                  </a:ext>
                </a:extLst>
              </p:cNvPr>
              <p:cNvSpPr>
                <a:spLocks noChangeShapeType="1"/>
              </p:cNvSpPr>
              <p:nvPr/>
            </p:nvSpPr>
            <p:spPr bwMode="auto">
              <a:xfrm flipH="1" flipV="1">
                <a:off x="4570" y="2414"/>
                <a:ext cx="102" cy="3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Rectangle 42">
                <a:extLst>
                  <a:ext uri="{FF2B5EF4-FFF2-40B4-BE49-F238E27FC236}">
                    <a16:creationId xmlns:a16="http://schemas.microsoft.com/office/drawing/2014/main" id="{392EFB85-5608-47DB-A981-B10F33A76482}"/>
                  </a:ext>
                </a:extLst>
              </p:cNvPr>
              <p:cNvSpPr>
                <a:spLocks noChangeArrowheads="1"/>
              </p:cNvSpPr>
              <p:nvPr/>
            </p:nvSpPr>
            <p:spPr bwMode="auto">
              <a:xfrm>
                <a:off x="2710" y="2261"/>
                <a:ext cx="134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a:latin typeface="Arial" panose="020B0604020202020204" pitchFamily="34" charset="0"/>
                    <a:ea typeface="宋体" panose="02010600030101010101" pitchFamily="2" charset="-122"/>
                  </a:rPr>
                  <a:t>1.4. executeUpdate(String)</a:t>
                </a:r>
                <a:endParaRPr lang="en-US" altLang="zh-CN" sz="1000">
                  <a:latin typeface="ZapfHumnst BT" pitchFamily="34" charset="0"/>
                  <a:ea typeface="宋体" panose="02010600030101010101" pitchFamily="2" charset="-122"/>
                </a:endParaRPr>
              </a:p>
            </p:txBody>
          </p:sp>
        </p:grpSp>
        <p:sp>
          <p:nvSpPr>
            <p:cNvPr id="56" name="Line 43">
              <a:extLst>
                <a:ext uri="{FF2B5EF4-FFF2-40B4-BE49-F238E27FC236}">
                  <a16:creationId xmlns:a16="http://schemas.microsoft.com/office/drawing/2014/main" id="{A5C853E7-F8A7-4C2A-8098-2D22FC6B736F}"/>
                </a:ext>
              </a:extLst>
            </p:cNvPr>
            <p:cNvSpPr>
              <a:spLocks noChangeShapeType="1"/>
            </p:cNvSpPr>
            <p:nvPr/>
          </p:nvSpPr>
          <p:spPr bwMode="auto">
            <a:xfrm>
              <a:off x="2088" y="1710"/>
              <a:ext cx="824"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44">
              <a:extLst>
                <a:ext uri="{FF2B5EF4-FFF2-40B4-BE49-F238E27FC236}">
                  <a16:creationId xmlns:a16="http://schemas.microsoft.com/office/drawing/2014/main" id="{BD66A429-7927-4A68-A348-EB27A853BE47}"/>
                </a:ext>
              </a:extLst>
            </p:cNvPr>
            <p:cNvSpPr>
              <a:spLocks noChangeShapeType="1"/>
            </p:cNvSpPr>
            <p:nvPr/>
          </p:nvSpPr>
          <p:spPr bwMode="auto">
            <a:xfrm flipH="1">
              <a:off x="2819" y="1710"/>
              <a:ext cx="93" cy="4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45">
              <a:extLst>
                <a:ext uri="{FF2B5EF4-FFF2-40B4-BE49-F238E27FC236}">
                  <a16:creationId xmlns:a16="http://schemas.microsoft.com/office/drawing/2014/main" id="{1EB05C62-7656-4FEC-8078-5CFF2A0D24DC}"/>
                </a:ext>
              </a:extLst>
            </p:cNvPr>
            <p:cNvSpPr>
              <a:spLocks noChangeShapeType="1"/>
            </p:cNvSpPr>
            <p:nvPr/>
          </p:nvSpPr>
          <p:spPr bwMode="auto">
            <a:xfrm flipH="1" flipV="1">
              <a:off x="2819" y="1667"/>
              <a:ext cx="93" cy="4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Rectangle 46">
              <a:extLst>
                <a:ext uri="{FF2B5EF4-FFF2-40B4-BE49-F238E27FC236}">
                  <a16:creationId xmlns:a16="http://schemas.microsoft.com/office/drawing/2014/main" id="{714F57F2-F155-4783-8DB3-D27F18F6E01B}"/>
                </a:ext>
              </a:extLst>
            </p:cNvPr>
            <p:cNvSpPr>
              <a:spLocks noChangeArrowheads="1"/>
            </p:cNvSpPr>
            <p:nvPr/>
          </p:nvSpPr>
          <p:spPr bwMode="auto">
            <a:xfrm>
              <a:off x="2148" y="1524"/>
              <a:ext cx="720"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a:latin typeface="Arial" panose="020B0604020202020204" pitchFamily="34" charset="0"/>
                  <a:ea typeface="宋体" panose="02010600030101010101" pitchFamily="2" charset="-122"/>
                </a:rPr>
                <a:t>1.2. getData( )</a:t>
              </a:r>
              <a:endParaRPr lang="en-US" altLang="zh-CN" sz="1000">
                <a:latin typeface="ZapfHumnst BT" pitchFamily="34" charset="0"/>
                <a:ea typeface="宋体" panose="02010600030101010101" pitchFamily="2" charset="-122"/>
              </a:endParaRPr>
            </a:p>
          </p:txBody>
        </p:sp>
      </p:grpSp>
      <p:sp>
        <p:nvSpPr>
          <p:cNvPr id="65" name="Rectangle 2">
            <a:extLst>
              <a:ext uri="{FF2B5EF4-FFF2-40B4-BE49-F238E27FC236}">
                <a16:creationId xmlns:a16="http://schemas.microsoft.com/office/drawing/2014/main" id="{D5A3C85F-5DBE-498E-8E2B-AEBB064BCC1C}"/>
              </a:ext>
            </a:extLst>
          </p:cNvPr>
          <p:cNvSpPr txBox="1">
            <a:spLocks/>
          </p:cNvSpPr>
          <p:nvPr/>
        </p:nvSpPr>
        <p:spPr>
          <a:xfrm>
            <a:off x="5220866" y="3446"/>
            <a:ext cx="3898995" cy="545233"/>
          </a:xfrm>
          <a:prstGeom prst="rect">
            <a:avLst/>
          </a:prstGeom>
        </p:spPr>
        <p:txBody>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sz="2000" dirty="0"/>
              <a:t>示例</a:t>
            </a:r>
            <a:r>
              <a:rPr lang="en-US" altLang="zh-CN" sz="2000" dirty="0"/>
              <a:t>: Persistency: RDBMS: JDBC: Create</a:t>
            </a:r>
          </a:p>
        </p:txBody>
      </p:sp>
    </p:spTree>
    <p:extLst>
      <p:ext uri="{BB962C8B-B14F-4D97-AF65-F5344CB8AC3E}">
        <p14:creationId xmlns:p14="http://schemas.microsoft.com/office/powerpoint/2010/main" val="53084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300" fill="hold"/>
                                        <p:tgtEl>
                                          <p:spTgt spid="19"/>
                                        </p:tgtEl>
                                        <p:attrNameLst>
                                          <p:attrName>ppt_x</p:attrName>
                                        </p:attrNameLst>
                                      </p:cBhvr>
                                      <p:tavLst>
                                        <p:tav tm="0">
                                          <p:val>
                                            <p:strVal val="0-#ppt_w/2"/>
                                          </p:val>
                                        </p:tav>
                                        <p:tav tm="100000">
                                          <p:val>
                                            <p:strVal val="#ppt_x"/>
                                          </p:val>
                                        </p:tav>
                                      </p:tavLst>
                                    </p:anim>
                                    <p:anim calcmode="lin" valueType="num">
                                      <p:cBhvr additive="base">
                                        <p:cTn id="8" dur="3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 presetClass="entr" presetSubtype="4" fill="hold" nodeType="withEffect">
                                  <p:stCondLst>
                                    <p:cond delay="0"/>
                                  </p:stCondLst>
                                  <p:childTnLst>
                                    <p:set>
                                      <p:cBhvr>
                                        <p:cTn id="14" dur="1" fill="hold">
                                          <p:stCondLst>
                                            <p:cond delay="0"/>
                                          </p:stCondLst>
                                        </p:cTn>
                                        <p:tgtEl>
                                          <p:spTgt spid="82948"/>
                                        </p:tgtEl>
                                        <p:attrNameLst>
                                          <p:attrName>style.visibility</p:attrName>
                                        </p:attrNameLst>
                                      </p:cBhvr>
                                      <p:to>
                                        <p:strVal val="visible"/>
                                      </p:to>
                                    </p:set>
                                    <p:anim calcmode="lin" valueType="num">
                                      <p:cBhvr additive="base">
                                        <p:cTn id="15" dur="500" fill="hold"/>
                                        <p:tgtEl>
                                          <p:spTgt spid="82948"/>
                                        </p:tgtEl>
                                        <p:attrNameLst>
                                          <p:attrName>ppt_x</p:attrName>
                                        </p:attrNameLst>
                                      </p:cBhvr>
                                      <p:tavLst>
                                        <p:tav tm="0">
                                          <p:val>
                                            <p:strVal val="#ppt_x"/>
                                          </p:val>
                                        </p:tav>
                                        <p:tav tm="100000">
                                          <p:val>
                                            <p:strVal val="#ppt_x"/>
                                          </p:val>
                                        </p:tav>
                                      </p:tavLst>
                                    </p:anim>
                                    <p:anim calcmode="lin" valueType="num">
                                      <p:cBhvr additive="base">
                                        <p:cTn id="16" dur="500" fill="hold"/>
                                        <p:tgtEl>
                                          <p:spTgt spid="8294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xit" presetSubtype="4" fill="hold" nodeType="withEffect">
                                  <p:stCondLst>
                                    <p:cond delay="0"/>
                                  </p:stCondLst>
                                  <p:childTnLst>
                                    <p:anim calcmode="lin" valueType="num">
                                      <p:cBhvr additive="base">
                                        <p:cTn id="24" dur="500"/>
                                        <p:tgtEl>
                                          <p:spTgt spid="82948"/>
                                        </p:tgtEl>
                                        <p:attrNameLst>
                                          <p:attrName>ppt_x</p:attrName>
                                        </p:attrNameLst>
                                      </p:cBhvr>
                                      <p:tavLst>
                                        <p:tav tm="0">
                                          <p:val>
                                            <p:strVal val="ppt_x"/>
                                          </p:val>
                                        </p:tav>
                                        <p:tav tm="100000">
                                          <p:val>
                                            <p:strVal val="ppt_x"/>
                                          </p:val>
                                        </p:tav>
                                      </p:tavLst>
                                    </p:anim>
                                    <p:anim calcmode="lin" valueType="num">
                                      <p:cBhvr additive="base">
                                        <p:cTn id="25" dur="500"/>
                                        <p:tgtEl>
                                          <p:spTgt spid="82948"/>
                                        </p:tgtEl>
                                        <p:attrNameLst>
                                          <p:attrName>ppt_y</p:attrName>
                                        </p:attrNameLst>
                                      </p:cBhvr>
                                      <p:tavLst>
                                        <p:tav tm="0">
                                          <p:val>
                                            <p:strVal val="ppt_y"/>
                                          </p:val>
                                        </p:tav>
                                        <p:tav tm="100000">
                                          <p:val>
                                            <p:strVal val="1+ppt_h/2"/>
                                          </p:val>
                                        </p:tav>
                                      </p:tavLst>
                                    </p:anim>
                                    <p:set>
                                      <p:cBhvr>
                                        <p:cTn id="26" dur="1" fill="hold">
                                          <p:stCondLst>
                                            <p:cond delay="499"/>
                                          </p:stCondLst>
                                        </p:cTn>
                                        <p:tgtEl>
                                          <p:spTgt spid="829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a:extLst>
              <a:ext uri="{FF2B5EF4-FFF2-40B4-BE49-F238E27FC236}">
                <a16:creationId xmlns:a16="http://schemas.microsoft.com/office/drawing/2014/main" id="{2F380F83-0CF7-4DF7-8FB7-D8A70FEB5D9F}"/>
              </a:ext>
            </a:extLst>
          </p:cNvPr>
          <p:cNvSpPr>
            <a:spLocks noGrp="1"/>
          </p:cNvSpPr>
          <p:nvPr>
            <p:ph type="title" idx="4294967295"/>
          </p:nvPr>
        </p:nvSpPr>
        <p:spPr>
          <a:xfrm>
            <a:off x="327027" y="99809"/>
            <a:ext cx="8948738" cy="399298"/>
          </a:xfrm>
        </p:spPr>
        <p:txBody>
          <a:bodyPr/>
          <a:lstStyle/>
          <a:p>
            <a:pPr eaLnBrk="1" hangingPunct="1"/>
            <a:r>
              <a:rPr lang="zh-CN" altLang="en-US" sz="2000" dirty="0"/>
              <a:t>示例</a:t>
            </a:r>
            <a:r>
              <a:rPr lang="en-US" altLang="zh-CN" sz="2000" dirty="0"/>
              <a:t>: Persistency: RDBMS: JDBC: Read</a:t>
            </a:r>
          </a:p>
        </p:txBody>
      </p:sp>
      <p:grpSp>
        <p:nvGrpSpPr>
          <p:cNvPr id="87044" name="Group 124">
            <a:extLst>
              <a:ext uri="{FF2B5EF4-FFF2-40B4-BE49-F238E27FC236}">
                <a16:creationId xmlns:a16="http://schemas.microsoft.com/office/drawing/2014/main" id="{A98500AA-F954-44ED-8502-ABFB85CD8751}"/>
              </a:ext>
            </a:extLst>
          </p:cNvPr>
          <p:cNvGrpSpPr>
            <a:grpSpLocks/>
          </p:cNvGrpSpPr>
          <p:nvPr/>
        </p:nvGrpSpPr>
        <p:grpSpPr bwMode="auto">
          <a:xfrm>
            <a:off x="65883" y="1412876"/>
            <a:ext cx="8937625" cy="5184775"/>
            <a:chOff x="41" y="602"/>
            <a:chExt cx="5630" cy="3402"/>
          </a:xfrm>
        </p:grpSpPr>
        <p:sp>
          <p:nvSpPr>
            <p:cNvPr id="87045" name="Rectangle 3">
              <a:extLst>
                <a:ext uri="{FF2B5EF4-FFF2-40B4-BE49-F238E27FC236}">
                  <a16:creationId xmlns:a16="http://schemas.microsoft.com/office/drawing/2014/main" id="{67AB0C0F-8ADC-4C6B-857A-A6B6397F4B57}"/>
                </a:ext>
              </a:extLst>
            </p:cNvPr>
            <p:cNvSpPr>
              <a:spLocks noChangeArrowheads="1"/>
            </p:cNvSpPr>
            <p:nvPr/>
          </p:nvSpPr>
          <p:spPr bwMode="auto">
            <a:xfrm>
              <a:off x="1714" y="602"/>
              <a:ext cx="659" cy="262"/>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7046" name="Rectangle 4">
              <a:extLst>
                <a:ext uri="{FF2B5EF4-FFF2-40B4-BE49-F238E27FC236}">
                  <a16:creationId xmlns:a16="http://schemas.microsoft.com/office/drawing/2014/main" id="{251CA25D-3576-45B7-A319-95E22D31EB4D}"/>
                </a:ext>
              </a:extLst>
            </p:cNvPr>
            <p:cNvSpPr>
              <a:spLocks noChangeArrowheads="1"/>
            </p:cNvSpPr>
            <p:nvPr/>
          </p:nvSpPr>
          <p:spPr bwMode="auto">
            <a:xfrm>
              <a:off x="1783" y="623"/>
              <a:ext cx="564"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00" u="sng">
                  <a:latin typeface="Arial" panose="020B0604020202020204" pitchFamily="34" charset="0"/>
                  <a:ea typeface="宋体" panose="02010600030101010101" pitchFamily="2" charset="-122"/>
                </a:rPr>
                <a:t> </a:t>
              </a:r>
              <a:r>
                <a:rPr lang="en-US" altLang="zh-CN" sz="1200" u="sng">
                  <a:latin typeface="Arial" panose="020B0604020202020204" pitchFamily="34" charset="0"/>
                  <a:ea typeface="宋体" panose="02010600030101010101" pitchFamily="2" charset="-122"/>
                </a:rPr>
                <a:t>: Connection</a:t>
              </a:r>
              <a:endParaRPr lang="en-US" altLang="zh-CN" sz="1000">
                <a:latin typeface="ZapfHumnst BT" pitchFamily="34" charset="0"/>
                <a:ea typeface="宋体" panose="02010600030101010101" pitchFamily="2" charset="-122"/>
              </a:endParaRPr>
            </a:p>
          </p:txBody>
        </p:sp>
        <p:sp>
          <p:nvSpPr>
            <p:cNvPr id="87047" name="Line 5">
              <a:extLst>
                <a:ext uri="{FF2B5EF4-FFF2-40B4-BE49-F238E27FC236}">
                  <a16:creationId xmlns:a16="http://schemas.microsoft.com/office/drawing/2014/main" id="{EC6B0E99-101C-4FFA-BBCD-F2A8FA727165}"/>
                </a:ext>
              </a:extLst>
            </p:cNvPr>
            <p:cNvSpPr>
              <a:spLocks noChangeShapeType="1"/>
            </p:cNvSpPr>
            <p:nvPr/>
          </p:nvSpPr>
          <p:spPr bwMode="auto">
            <a:xfrm>
              <a:off x="2050" y="964"/>
              <a:ext cx="1" cy="3040"/>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48" name="Rectangle 6">
              <a:extLst>
                <a:ext uri="{FF2B5EF4-FFF2-40B4-BE49-F238E27FC236}">
                  <a16:creationId xmlns:a16="http://schemas.microsoft.com/office/drawing/2014/main" id="{E4D66B2A-01F0-46C2-8443-C2AD3DAFCD48}"/>
                </a:ext>
              </a:extLst>
            </p:cNvPr>
            <p:cNvSpPr>
              <a:spLocks noChangeArrowheads="1"/>
            </p:cNvSpPr>
            <p:nvPr/>
          </p:nvSpPr>
          <p:spPr bwMode="auto">
            <a:xfrm>
              <a:off x="2016" y="1389"/>
              <a:ext cx="62" cy="13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7049" name="Rectangle 7">
              <a:extLst>
                <a:ext uri="{FF2B5EF4-FFF2-40B4-BE49-F238E27FC236}">
                  <a16:creationId xmlns:a16="http://schemas.microsoft.com/office/drawing/2014/main" id="{742A171E-570E-46CC-83CD-8ACE1F814B63}"/>
                </a:ext>
              </a:extLst>
            </p:cNvPr>
            <p:cNvSpPr>
              <a:spLocks noChangeArrowheads="1"/>
            </p:cNvSpPr>
            <p:nvPr/>
          </p:nvSpPr>
          <p:spPr bwMode="auto">
            <a:xfrm>
              <a:off x="2455" y="602"/>
              <a:ext cx="651" cy="262"/>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7050" name="Rectangle 8">
              <a:extLst>
                <a:ext uri="{FF2B5EF4-FFF2-40B4-BE49-F238E27FC236}">
                  <a16:creationId xmlns:a16="http://schemas.microsoft.com/office/drawing/2014/main" id="{D917EE0B-D04C-4B1E-A269-04D5B1C5C044}"/>
                </a:ext>
              </a:extLst>
            </p:cNvPr>
            <p:cNvSpPr>
              <a:spLocks noChangeArrowheads="1"/>
            </p:cNvSpPr>
            <p:nvPr/>
          </p:nvSpPr>
          <p:spPr bwMode="auto">
            <a:xfrm>
              <a:off x="2537" y="623"/>
              <a:ext cx="518"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00" u="sng">
                  <a:latin typeface="Arial" panose="020B0604020202020204" pitchFamily="34" charset="0"/>
                  <a:ea typeface="宋体" panose="02010600030101010101" pitchFamily="2" charset="-122"/>
                </a:rPr>
                <a:t> </a:t>
              </a:r>
              <a:r>
                <a:rPr lang="en-US" altLang="zh-CN" sz="1200" u="sng">
                  <a:latin typeface="Arial" panose="020B0604020202020204" pitchFamily="34" charset="0"/>
                  <a:ea typeface="宋体" panose="02010600030101010101" pitchFamily="2" charset="-122"/>
                </a:rPr>
                <a:t>: Statement</a:t>
              </a:r>
              <a:endParaRPr lang="en-US" altLang="zh-CN" sz="1000">
                <a:latin typeface="ZapfHumnst BT" pitchFamily="34" charset="0"/>
                <a:ea typeface="宋体" panose="02010600030101010101" pitchFamily="2" charset="-122"/>
              </a:endParaRPr>
            </a:p>
          </p:txBody>
        </p:sp>
        <p:sp>
          <p:nvSpPr>
            <p:cNvPr id="87051" name="Line 9">
              <a:extLst>
                <a:ext uri="{FF2B5EF4-FFF2-40B4-BE49-F238E27FC236}">
                  <a16:creationId xmlns:a16="http://schemas.microsoft.com/office/drawing/2014/main" id="{1FCE69BA-E2AE-42B5-A19A-55706FEF8AD7}"/>
                </a:ext>
              </a:extLst>
            </p:cNvPr>
            <p:cNvSpPr>
              <a:spLocks noChangeShapeType="1"/>
            </p:cNvSpPr>
            <p:nvPr/>
          </p:nvSpPr>
          <p:spPr bwMode="auto">
            <a:xfrm>
              <a:off x="2784" y="964"/>
              <a:ext cx="1" cy="3040"/>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2" name="Rectangle 10">
              <a:extLst>
                <a:ext uri="{FF2B5EF4-FFF2-40B4-BE49-F238E27FC236}">
                  <a16:creationId xmlns:a16="http://schemas.microsoft.com/office/drawing/2014/main" id="{BC9CB106-52B4-4FF0-ABB9-BDA16BF84516}"/>
                </a:ext>
              </a:extLst>
            </p:cNvPr>
            <p:cNvSpPr>
              <a:spLocks noChangeArrowheads="1"/>
            </p:cNvSpPr>
            <p:nvPr/>
          </p:nvSpPr>
          <p:spPr bwMode="auto">
            <a:xfrm>
              <a:off x="2750" y="1679"/>
              <a:ext cx="61" cy="135"/>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7053" name="Rectangle 11">
              <a:extLst>
                <a:ext uri="{FF2B5EF4-FFF2-40B4-BE49-F238E27FC236}">
                  <a16:creationId xmlns:a16="http://schemas.microsoft.com/office/drawing/2014/main" id="{73645489-4753-4BB9-BE6E-E3C4B0A37BC8}"/>
                </a:ext>
              </a:extLst>
            </p:cNvPr>
            <p:cNvSpPr>
              <a:spLocks noChangeArrowheads="1"/>
            </p:cNvSpPr>
            <p:nvPr/>
          </p:nvSpPr>
          <p:spPr bwMode="auto">
            <a:xfrm>
              <a:off x="3223" y="602"/>
              <a:ext cx="658" cy="262"/>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7054" name="Rectangle 12">
              <a:extLst>
                <a:ext uri="{FF2B5EF4-FFF2-40B4-BE49-F238E27FC236}">
                  <a16:creationId xmlns:a16="http://schemas.microsoft.com/office/drawing/2014/main" id="{3439D55B-189D-41EB-A87F-81F5F373D377}"/>
                </a:ext>
              </a:extLst>
            </p:cNvPr>
            <p:cNvSpPr>
              <a:spLocks noChangeArrowheads="1"/>
            </p:cNvSpPr>
            <p:nvPr/>
          </p:nvSpPr>
          <p:spPr bwMode="auto">
            <a:xfrm>
              <a:off x="3319" y="623"/>
              <a:ext cx="496"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00" u="sng">
                  <a:latin typeface="Arial" panose="020B0604020202020204" pitchFamily="34" charset="0"/>
                  <a:ea typeface="宋体" panose="02010600030101010101" pitchFamily="2" charset="-122"/>
                </a:rPr>
                <a:t> </a:t>
              </a:r>
              <a:r>
                <a:rPr lang="en-US" altLang="zh-CN" sz="1200" u="sng">
                  <a:latin typeface="Arial" panose="020B0604020202020204" pitchFamily="34" charset="0"/>
                  <a:ea typeface="宋体" panose="02010600030101010101" pitchFamily="2" charset="-122"/>
                </a:rPr>
                <a:t>: ResultSet</a:t>
              </a:r>
              <a:endParaRPr lang="en-US" altLang="zh-CN" sz="1000">
                <a:latin typeface="ZapfHumnst BT" pitchFamily="34" charset="0"/>
                <a:ea typeface="宋体" panose="02010600030101010101" pitchFamily="2" charset="-122"/>
              </a:endParaRPr>
            </a:p>
          </p:txBody>
        </p:sp>
        <p:sp>
          <p:nvSpPr>
            <p:cNvPr id="87055" name="Line 13">
              <a:extLst>
                <a:ext uri="{FF2B5EF4-FFF2-40B4-BE49-F238E27FC236}">
                  <a16:creationId xmlns:a16="http://schemas.microsoft.com/office/drawing/2014/main" id="{73BBEB95-6689-4C91-AA75-9F070A9E04E7}"/>
                </a:ext>
              </a:extLst>
            </p:cNvPr>
            <p:cNvSpPr>
              <a:spLocks noChangeShapeType="1"/>
            </p:cNvSpPr>
            <p:nvPr/>
          </p:nvSpPr>
          <p:spPr bwMode="auto">
            <a:xfrm>
              <a:off x="3559" y="964"/>
              <a:ext cx="1" cy="3040"/>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6" name="Rectangle 14">
              <a:extLst>
                <a:ext uri="{FF2B5EF4-FFF2-40B4-BE49-F238E27FC236}">
                  <a16:creationId xmlns:a16="http://schemas.microsoft.com/office/drawing/2014/main" id="{5876857B-8287-498F-AFB3-40EFBAF4B964}"/>
                </a:ext>
              </a:extLst>
            </p:cNvPr>
            <p:cNvSpPr>
              <a:spLocks noChangeArrowheads="1"/>
            </p:cNvSpPr>
            <p:nvPr/>
          </p:nvSpPr>
          <p:spPr bwMode="auto">
            <a:xfrm>
              <a:off x="3525" y="2551"/>
              <a:ext cx="61" cy="128"/>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7057" name="Rectangle 15">
              <a:extLst>
                <a:ext uri="{FF2B5EF4-FFF2-40B4-BE49-F238E27FC236}">
                  <a16:creationId xmlns:a16="http://schemas.microsoft.com/office/drawing/2014/main" id="{8973A893-98A5-4D5C-88FE-0113587DDD9F}"/>
                </a:ext>
              </a:extLst>
            </p:cNvPr>
            <p:cNvSpPr>
              <a:spLocks noChangeArrowheads="1"/>
            </p:cNvSpPr>
            <p:nvPr/>
          </p:nvSpPr>
          <p:spPr bwMode="auto">
            <a:xfrm>
              <a:off x="117" y="602"/>
              <a:ext cx="768" cy="262"/>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7058" name="Rectangle 16">
              <a:extLst>
                <a:ext uri="{FF2B5EF4-FFF2-40B4-BE49-F238E27FC236}">
                  <a16:creationId xmlns:a16="http://schemas.microsoft.com/office/drawing/2014/main" id="{38C16E8C-2DBB-4440-91EA-8F265EA47C48}"/>
                </a:ext>
              </a:extLst>
            </p:cNvPr>
            <p:cNvSpPr>
              <a:spLocks noChangeArrowheads="1"/>
            </p:cNvSpPr>
            <p:nvPr/>
          </p:nvSpPr>
          <p:spPr bwMode="auto">
            <a:xfrm>
              <a:off x="459" y="623"/>
              <a:ext cx="8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00" u="sng">
                  <a:solidFill>
                    <a:schemeClr val="tx2"/>
                  </a:solidFill>
                  <a:latin typeface="Arial" panose="020B0604020202020204" pitchFamily="34" charset="0"/>
                  <a:ea typeface="宋体" panose="02010600030101010101" pitchFamily="2" charset="-122"/>
                </a:rPr>
                <a:t> </a:t>
              </a:r>
              <a:r>
                <a:rPr lang="en-US" altLang="zh-CN" sz="1200" u="sng">
                  <a:solidFill>
                    <a:schemeClr val="tx2"/>
                  </a:solidFill>
                  <a:latin typeface="Arial" panose="020B0604020202020204" pitchFamily="34" charset="0"/>
                  <a:ea typeface="宋体" panose="02010600030101010101" pitchFamily="2" charset="-122"/>
                </a:rPr>
                <a:t>: </a:t>
              </a:r>
              <a:endParaRPr lang="en-US" altLang="zh-CN" sz="1000">
                <a:solidFill>
                  <a:schemeClr val="tx2"/>
                </a:solidFill>
                <a:latin typeface="ZapfHumnst BT" pitchFamily="34" charset="0"/>
                <a:ea typeface="宋体" panose="02010600030101010101" pitchFamily="2" charset="-122"/>
              </a:endParaRPr>
            </a:p>
          </p:txBody>
        </p:sp>
        <p:sp>
          <p:nvSpPr>
            <p:cNvPr id="87059" name="Rectangle 17">
              <a:extLst>
                <a:ext uri="{FF2B5EF4-FFF2-40B4-BE49-F238E27FC236}">
                  <a16:creationId xmlns:a16="http://schemas.microsoft.com/office/drawing/2014/main" id="{38808BFE-916C-4618-9C1E-12235C4E8A00}"/>
                </a:ext>
              </a:extLst>
            </p:cNvPr>
            <p:cNvSpPr>
              <a:spLocks noChangeArrowheads="1"/>
            </p:cNvSpPr>
            <p:nvPr/>
          </p:nvSpPr>
          <p:spPr bwMode="auto">
            <a:xfrm>
              <a:off x="158" y="737"/>
              <a:ext cx="73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u="sng">
                  <a:solidFill>
                    <a:schemeClr val="tx2"/>
                  </a:solidFill>
                  <a:latin typeface="Arial" panose="020B0604020202020204" pitchFamily="34" charset="0"/>
                  <a:ea typeface="宋体" panose="02010600030101010101" pitchFamily="2" charset="-122"/>
                </a:rPr>
                <a:t>PersistencyClient</a:t>
              </a:r>
              <a:endParaRPr lang="en-US" altLang="zh-CN" sz="1000">
                <a:solidFill>
                  <a:schemeClr val="tx2"/>
                </a:solidFill>
                <a:latin typeface="ZapfHumnst BT" pitchFamily="34" charset="0"/>
                <a:ea typeface="宋体" panose="02010600030101010101" pitchFamily="2" charset="-122"/>
              </a:endParaRPr>
            </a:p>
          </p:txBody>
        </p:sp>
        <p:sp>
          <p:nvSpPr>
            <p:cNvPr id="87060" name="Line 18">
              <a:extLst>
                <a:ext uri="{FF2B5EF4-FFF2-40B4-BE49-F238E27FC236}">
                  <a16:creationId xmlns:a16="http://schemas.microsoft.com/office/drawing/2014/main" id="{C4059CFF-7516-4F28-AFFD-B6CD12B192D6}"/>
                </a:ext>
              </a:extLst>
            </p:cNvPr>
            <p:cNvSpPr>
              <a:spLocks noChangeShapeType="1"/>
            </p:cNvSpPr>
            <p:nvPr/>
          </p:nvSpPr>
          <p:spPr bwMode="auto">
            <a:xfrm>
              <a:off x="501" y="964"/>
              <a:ext cx="1" cy="3040"/>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1" name="Rectangle 19">
              <a:extLst>
                <a:ext uri="{FF2B5EF4-FFF2-40B4-BE49-F238E27FC236}">
                  <a16:creationId xmlns:a16="http://schemas.microsoft.com/office/drawing/2014/main" id="{FE2B7D6E-035D-4788-8D3B-A1B2613D1A25}"/>
                </a:ext>
              </a:extLst>
            </p:cNvPr>
            <p:cNvSpPr>
              <a:spLocks noChangeArrowheads="1"/>
            </p:cNvSpPr>
            <p:nvPr/>
          </p:nvSpPr>
          <p:spPr bwMode="auto">
            <a:xfrm>
              <a:off x="466" y="1169"/>
              <a:ext cx="69" cy="240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7062" name="Rectangle 20">
              <a:extLst>
                <a:ext uri="{FF2B5EF4-FFF2-40B4-BE49-F238E27FC236}">
                  <a16:creationId xmlns:a16="http://schemas.microsoft.com/office/drawing/2014/main" id="{096EA599-26EE-40C1-81EE-D66ACE6A0920}"/>
                </a:ext>
              </a:extLst>
            </p:cNvPr>
            <p:cNvSpPr>
              <a:spLocks noChangeArrowheads="1"/>
            </p:cNvSpPr>
            <p:nvPr/>
          </p:nvSpPr>
          <p:spPr bwMode="auto">
            <a:xfrm>
              <a:off x="981" y="602"/>
              <a:ext cx="658" cy="262"/>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7063" name="Rectangle 21">
              <a:extLst>
                <a:ext uri="{FF2B5EF4-FFF2-40B4-BE49-F238E27FC236}">
                  <a16:creationId xmlns:a16="http://schemas.microsoft.com/office/drawing/2014/main" id="{FBA796AF-8B24-42CE-A4BA-0EDD8E6FE08B}"/>
                </a:ext>
              </a:extLst>
            </p:cNvPr>
            <p:cNvSpPr>
              <a:spLocks noChangeArrowheads="1"/>
            </p:cNvSpPr>
            <p:nvPr/>
          </p:nvSpPr>
          <p:spPr bwMode="auto">
            <a:xfrm>
              <a:off x="1097" y="623"/>
              <a:ext cx="45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00" u="sng">
                  <a:solidFill>
                    <a:schemeClr val="tx2"/>
                  </a:solidFill>
                  <a:latin typeface="Arial" panose="020B0604020202020204" pitchFamily="34" charset="0"/>
                  <a:ea typeface="宋体" panose="02010600030101010101" pitchFamily="2" charset="-122"/>
                </a:rPr>
                <a:t> </a:t>
              </a:r>
              <a:r>
                <a:rPr lang="en-US" altLang="zh-CN" sz="1200" u="sng">
                  <a:solidFill>
                    <a:schemeClr val="tx2"/>
                  </a:solidFill>
                  <a:latin typeface="Arial" panose="020B0604020202020204" pitchFamily="34" charset="0"/>
                  <a:ea typeface="宋体" panose="02010600030101010101" pitchFamily="2" charset="-122"/>
                </a:rPr>
                <a:t>: DBClass</a:t>
              </a:r>
              <a:endParaRPr lang="en-US" altLang="zh-CN" sz="1000">
                <a:solidFill>
                  <a:schemeClr val="tx2"/>
                </a:solidFill>
                <a:latin typeface="ZapfHumnst BT" pitchFamily="34" charset="0"/>
                <a:ea typeface="宋体" panose="02010600030101010101" pitchFamily="2" charset="-122"/>
              </a:endParaRPr>
            </a:p>
          </p:txBody>
        </p:sp>
        <p:sp>
          <p:nvSpPr>
            <p:cNvPr id="87064" name="Line 22">
              <a:extLst>
                <a:ext uri="{FF2B5EF4-FFF2-40B4-BE49-F238E27FC236}">
                  <a16:creationId xmlns:a16="http://schemas.microsoft.com/office/drawing/2014/main" id="{69566459-F3C2-4D62-8A68-27326C3F0C1E}"/>
                </a:ext>
              </a:extLst>
            </p:cNvPr>
            <p:cNvSpPr>
              <a:spLocks noChangeShapeType="1"/>
            </p:cNvSpPr>
            <p:nvPr/>
          </p:nvSpPr>
          <p:spPr bwMode="auto">
            <a:xfrm>
              <a:off x="1310" y="964"/>
              <a:ext cx="1" cy="3040"/>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5" name="Rectangle 23">
              <a:extLst>
                <a:ext uri="{FF2B5EF4-FFF2-40B4-BE49-F238E27FC236}">
                  <a16:creationId xmlns:a16="http://schemas.microsoft.com/office/drawing/2014/main" id="{4DFB779C-1519-4F3B-B5FC-31444F956C94}"/>
                </a:ext>
              </a:extLst>
            </p:cNvPr>
            <p:cNvSpPr>
              <a:spLocks noChangeArrowheads="1"/>
            </p:cNvSpPr>
            <p:nvPr/>
          </p:nvSpPr>
          <p:spPr bwMode="auto">
            <a:xfrm>
              <a:off x="1275" y="1169"/>
              <a:ext cx="62" cy="2268"/>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7066" name="Rectangle 24">
              <a:extLst>
                <a:ext uri="{FF2B5EF4-FFF2-40B4-BE49-F238E27FC236}">
                  <a16:creationId xmlns:a16="http://schemas.microsoft.com/office/drawing/2014/main" id="{19DFE384-5D48-4630-81A9-D857BB277BAF}"/>
                </a:ext>
              </a:extLst>
            </p:cNvPr>
            <p:cNvSpPr>
              <a:spLocks noChangeArrowheads="1"/>
            </p:cNvSpPr>
            <p:nvPr/>
          </p:nvSpPr>
          <p:spPr bwMode="auto">
            <a:xfrm>
              <a:off x="4951" y="602"/>
              <a:ext cx="720" cy="262"/>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7067" name="Rectangle 25">
              <a:extLst>
                <a:ext uri="{FF2B5EF4-FFF2-40B4-BE49-F238E27FC236}">
                  <a16:creationId xmlns:a16="http://schemas.microsoft.com/office/drawing/2014/main" id="{8D863F43-97DA-4DBC-B8A5-4D011BF1ACE3}"/>
                </a:ext>
              </a:extLst>
            </p:cNvPr>
            <p:cNvSpPr>
              <a:spLocks noChangeArrowheads="1"/>
            </p:cNvSpPr>
            <p:nvPr/>
          </p:nvSpPr>
          <p:spPr bwMode="auto">
            <a:xfrm>
              <a:off x="5273" y="623"/>
              <a:ext cx="8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00" u="sng">
                  <a:solidFill>
                    <a:schemeClr val="tx2"/>
                  </a:solidFill>
                  <a:latin typeface="Arial" panose="020B0604020202020204" pitchFamily="34" charset="0"/>
                  <a:ea typeface="宋体" panose="02010600030101010101" pitchFamily="2" charset="-122"/>
                </a:rPr>
                <a:t> </a:t>
              </a:r>
              <a:r>
                <a:rPr lang="en-US" altLang="zh-CN" sz="1200" u="sng">
                  <a:solidFill>
                    <a:schemeClr val="tx2"/>
                  </a:solidFill>
                  <a:latin typeface="Arial" panose="020B0604020202020204" pitchFamily="34" charset="0"/>
                  <a:ea typeface="宋体" panose="02010600030101010101" pitchFamily="2" charset="-122"/>
                </a:rPr>
                <a:t>: </a:t>
              </a:r>
              <a:endParaRPr lang="en-US" altLang="zh-CN" sz="1000">
                <a:solidFill>
                  <a:schemeClr val="tx2"/>
                </a:solidFill>
                <a:latin typeface="ZapfHumnst BT" pitchFamily="34" charset="0"/>
                <a:ea typeface="宋体" panose="02010600030101010101" pitchFamily="2" charset="-122"/>
              </a:endParaRPr>
            </a:p>
          </p:txBody>
        </p:sp>
        <p:sp>
          <p:nvSpPr>
            <p:cNvPr id="87068" name="Rectangle 26">
              <a:extLst>
                <a:ext uri="{FF2B5EF4-FFF2-40B4-BE49-F238E27FC236}">
                  <a16:creationId xmlns:a16="http://schemas.microsoft.com/office/drawing/2014/main" id="{50A11162-C675-4DA4-8C65-31DD10A1B504}"/>
                </a:ext>
              </a:extLst>
            </p:cNvPr>
            <p:cNvSpPr>
              <a:spLocks noChangeArrowheads="1"/>
            </p:cNvSpPr>
            <p:nvPr/>
          </p:nvSpPr>
          <p:spPr bwMode="auto">
            <a:xfrm>
              <a:off x="4999" y="737"/>
              <a:ext cx="66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u="sng">
                  <a:solidFill>
                    <a:schemeClr val="tx2"/>
                  </a:solidFill>
                  <a:latin typeface="Arial" panose="020B0604020202020204" pitchFamily="34" charset="0"/>
                  <a:ea typeface="宋体" panose="02010600030101010101" pitchFamily="2" charset="-122"/>
                </a:rPr>
                <a:t>PersistentClass</a:t>
              </a:r>
              <a:endParaRPr lang="en-US" altLang="zh-CN" sz="1000">
                <a:solidFill>
                  <a:schemeClr val="tx2"/>
                </a:solidFill>
                <a:latin typeface="ZapfHumnst BT" pitchFamily="34" charset="0"/>
                <a:ea typeface="宋体" panose="02010600030101010101" pitchFamily="2" charset="-122"/>
              </a:endParaRPr>
            </a:p>
          </p:txBody>
        </p:sp>
        <p:sp>
          <p:nvSpPr>
            <p:cNvPr id="87069" name="Line 27">
              <a:extLst>
                <a:ext uri="{FF2B5EF4-FFF2-40B4-BE49-F238E27FC236}">
                  <a16:creationId xmlns:a16="http://schemas.microsoft.com/office/drawing/2014/main" id="{93A824EA-E3AE-4BCA-9235-D05917AB5305}"/>
                </a:ext>
              </a:extLst>
            </p:cNvPr>
            <p:cNvSpPr>
              <a:spLocks noChangeShapeType="1"/>
            </p:cNvSpPr>
            <p:nvPr/>
          </p:nvSpPr>
          <p:spPr bwMode="auto">
            <a:xfrm>
              <a:off x="5314" y="964"/>
              <a:ext cx="1" cy="3040"/>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0" name="Rectangle 28">
              <a:extLst>
                <a:ext uri="{FF2B5EF4-FFF2-40B4-BE49-F238E27FC236}">
                  <a16:creationId xmlns:a16="http://schemas.microsoft.com/office/drawing/2014/main" id="{2A9D11E1-8A4F-481E-A4C8-8105FEF87F2D}"/>
                </a:ext>
              </a:extLst>
            </p:cNvPr>
            <p:cNvSpPr>
              <a:spLocks noChangeArrowheads="1"/>
            </p:cNvSpPr>
            <p:nvPr/>
          </p:nvSpPr>
          <p:spPr bwMode="auto">
            <a:xfrm>
              <a:off x="5273" y="2218"/>
              <a:ext cx="69" cy="142"/>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7071" name="Rectangle 29">
              <a:extLst>
                <a:ext uri="{FF2B5EF4-FFF2-40B4-BE49-F238E27FC236}">
                  <a16:creationId xmlns:a16="http://schemas.microsoft.com/office/drawing/2014/main" id="{34042AB5-C61E-48F2-AACF-49B10175B555}"/>
                </a:ext>
              </a:extLst>
            </p:cNvPr>
            <p:cNvSpPr>
              <a:spLocks noChangeArrowheads="1"/>
            </p:cNvSpPr>
            <p:nvPr/>
          </p:nvSpPr>
          <p:spPr bwMode="auto">
            <a:xfrm>
              <a:off x="5273" y="2842"/>
              <a:ext cx="69" cy="12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7072" name="Rectangle 30">
              <a:extLst>
                <a:ext uri="{FF2B5EF4-FFF2-40B4-BE49-F238E27FC236}">
                  <a16:creationId xmlns:a16="http://schemas.microsoft.com/office/drawing/2014/main" id="{F5E48A72-FB18-4414-838F-C6072DCA2869}"/>
                </a:ext>
              </a:extLst>
            </p:cNvPr>
            <p:cNvSpPr>
              <a:spLocks noChangeArrowheads="1"/>
            </p:cNvSpPr>
            <p:nvPr/>
          </p:nvSpPr>
          <p:spPr bwMode="auto">
            <a:xfrm>
              <a:off x="4005" y="602"/>
              <a:ext cx="850" cy="262"/>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7073" name="Rectangle 31">
              <a:extLst>
                <a:ext uri="{FF2B5EF4-FFF2-40B4-BE49-F238E27FC236}">
                  <a16:creationId xmlns:a16="http://schemas.microsoft.com/office/drawing/2014/main" id="{4812E396-003C-4256-B20E-44543AC68C25}"/>
                </a:ext>
              </a:extLst>
            </p:cNvPr>
            <p:cNvSpPr>
              <a:spLocks noChangeArrowheads="1"/>
            </p:cNvSpPr>
            <p:nvPr/>
          </p:nvSpPr>
          <p:spPr bwMode="auto">
            <a:xfrm>
              <a:off x="4395" y="623"/>
              <a:ext cx="8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00" u="sng">
                  <a:solidFill>
                    <a:schemeClr val="tx2"/>
                  </a:solidFill>
                  <a:latin typeface="Arial" panose="020B0604020202020204" pitchFamily="34" charset="0"/>
                  <a:ea typeface="宋体" panose="02010600030101010101" pitchFamily="2" charset="-122"/>
                </a:rPr>
                <a:t> </a:t>
              </a:r>
              <a:r>
                <a:rPr lang="en-US" altLang="zh-CN" sz="1200" u="sng">
                  <a:solidFill>
                    <a:schemeClr val="tx2"/>
                  </a:solidFill>
                  <a:latin typeface="Arial" panose="020B0604020202020204" pitchFamily="34" charset="0"/>
                  <a:ea typeface="宋体" panose="02010600030101010101" pitchFamily="2" charset="-122"/>
                </a:rPr>
                <a:t>: </a:t>
              </a:r>
              <a:endParaRPr lang="en-US" altLang="zh-CN" sz="1000">
                <a:solidFill>
                  <a:schemeClr val="tx2"/>
                </a:solidFill>
                <a:latin typeface="ZapfHumnst BT" pitchFamily="34" charset="0"/>
                <a:ea typeface="宋体" panose="02010600030101010101" pitchFamily="2" charset="-122"/>
              </a:endParaRPr>
            </a:p>
          </p:txBody>
        </p:sp>
        <p:sp>
          <p:nvSpPr>
            <p:cNvPr id="87074" name="Rectangle 32">
              <a:extLst>
                <a:ext uri="{FF2B5EF4-FFF2-40B4-BE49-F238E27FC236}">
                  <a16:creationId xmlns:a16="http://schemas.microsoft.com/office/drawing/2014/main" id="{2EEF5ADD-5091-44FA-A7DC-778F0870C60E}"/>
                </a:ext>
              </a:extLst>
            </p:cNvPr>
            <p:cNvSpPr>
              <a:spLocks noChangeArrowheads="1"/>
            </p:cNvSpPr>
            <p:nvPr/>
          </p:nvSpPr>
          <p:spPr bwMode="auto">
            <a:xfrm>
              <a:off x="4046" y="737"/>
              <a:ext cx="814"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u="sng">
                  <a:solidFill>
                    <a:schemeClr val="tx2"/>
                  </a:solidFill>
                  <a:latin typeface="Arial" panose="020B0604020202020204" pitchFamily="34" charset="0"/>
                  <a:ea typeface="宋体" panose="02010600030101010101" pitchFamily="2" charset="-122"/>
                </a:rPr>
                <a:t>PersistentClassList</a:t>
              </a:r>
              <a:endParaRPr lang="en-US" altLang="zh-CN" sz="1000">
                <a:solidFill>
                  <a:schemeClr val="tx2"/>
                </a:solidFill>
                <a:latin typeface="ZapfHumnst BT" pitchFamily="34" charset="0"/>
                <a:ea typeface="宋体" panose="02010600030101010101" pitchFamily="2" charset="-122"/>
              </a:endParaRPr>
            </a:p>
          </p:txBody>
        </p:sp>
        <p:sp>
          <p:nvSpPr>
            <p:cNvPr id="87075" name="Line 33">
              <a:extLst>
                <a:ext uri="{FF2B5EF4-FFF2-40B4-BE49-F238E27FC236}">
                  <a16:creationId xmlns:a16="http://schemas.microsoft.com/office/drawing/2014/main" id="{A0311355-D342-45C0-AD94-53B8ECE77EC1}"/>
                </a:ext>
              </a:extLst>
            </p:cNvPr>
            <p:cNvSpPr>
              <a:spLocks noChangeShapeType="1"/>
            </p:cNvSpPr>
            <p:nvPr/>
          </p:nvSpPr>
          <p:spPr bwMode="auto">
            <a:xfrm>
              <a:off x="4437" y="964"/>
              <a:ext cx="1" cy="3040"/>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6" name="Rectangle 34">
              <a:extLst>
                <a:ext uri="{FF2B5EF4-FFF2-40B4-BE49-F238E27FC236}">
                  <a16:creationId xmlns:a16="http://schemas.microsoft.com/office/drawing/2014/main" id="{4ECF9046-7ECE-4F6F-B922-00F650341E0B}"/>
                </a:ext>
              </a:extLst>
            </p:cNvPr>
            <p:cNvSpPr>
              <a:spLocks noChangeArrowheads="1"/>
            </p:cNvSpPr>
            <p:nvPr/>
          </p:nvSpPr>
          <p:spPr bwMode="auto">
            <a:xfrm>
              <a:off x="4402" y="1970"/>
              <a:ext cx="62" cy="135"/>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7077" name="Rectangle 35">
              <a:extLst>
                <a:ext uri="{FF2B5EF4-FFF2-40B4-BE49-F238E27FC236}">
                  <a16:creationId xmlns:a16="http://schemas.microsoft.com/office/drawing/2014/main" id="{1E2832F3-522E-4168-ADA8-9A1F3B24A25F}"/>
                </a:ext>
              </a:extLst>
            </p:cNvPr>
            <p:cNvSpPr>
              <a:spLocks noChangeArrowheads="1"/>
            </p:cNvSpPr>
            <p:nvPr/>
          </p:nvSpPr>
          <p:spPr bwMode="auto">
            <a:xfrm>
              <a:off x="4402" y="3168"/>
              <a:ext cx="62" cy="13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7078" name="Line 36">
              <a:extLst>
                <a:ext uri="{FF2B5EF4-FFF2-40B4-BE49-F238E27FC236}">
                  <a16:creationId xmlns:a16="http://schemas.microsoft.com/office/drawing/2014/main" id="{915B5426-9287-4527-A900-3E564F04191E}"/>
                </a:ext>
              </a:extLst>
            </p:cNvPr>
            <p:cNvSpPr>
              <a:spLocks noChangeShapeType="1"/>
            </p:cNvSpPr>
            <p:nvPr/>
          </p:nvSpPr>
          <p:spPr bwMode="auto">
            <a:xfrm>
              <a:off x="535" y="1169"/>
              <a:ext cx="740"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9" name="Line 37">
              <a:extLst>
                <a:ext uri="{FF2B5EF4-FFF2-40B4-BE49-F238E27FC236}">
                  <a16:creationId xmlns:a16="http://schemas.microsoft.com/office/drawing/2014/main" id="{216F007B-5CA2-44B3-B0CB-CA58B4E798D4}"/>
                </a:ext>
              </a:extLst>
            </p:cNvPr>
            <p:cNvSpPr>
              <a:spLocks noChangeShapeType="1"/>
            </p:cNvSpPr>
            <p:nvPr/>
          </p:nvSpPr>
          <p:spPr bwMode="auto">
            <a:xfrm flipH="1">
              <a:off x="1200" y="1169"/>
              <a:ext cx="75" cy="35"/>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0" name="Line 38">
              <a:extLst>
                <a:ext uri="{FF2B5EF4-FFF2-40B4-BE49-F238E27FC236}">
                  <a16:creationId xmlns:a16="http://schemas.microsoft.com/office/drawing/2014/main" id="{151590E5-E531-4372-A9E9-80F2D6F92C74}"/>
                </a:ext>
              </a:extLst>
            </p:cNvPr>
            <p:cNvSpPr>
              <a:spLocks noChangeShapeType="1"/>
            </p:cNvSpPr>
            <p:nvPr/>
          </p:nvSpPr>
          <p:spPr bwMode="auto">
            <a:xfrm flipH="1" flipV="1">
              <a:off x="1200" y="1141"/>
              <a:ext cx="75" cy="28"/>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1" name="Rectangle 39">
              <a:extLst>
                <a:ext uri="{FF2B5EF4-FFF2-40B4-BE49-F238E27FC236}">
                  <a16:creationId xmlns:a16="http://schemas.microsoft.com/office/drawing/2014/main" id="{E07AE3A8-3456-4BE0-899D-941089B6C4FF}"/>
                </a:ext>
              </a:extLst>
            </p:cNvPr>
            <p:cNvSpPr>
              <a:spLocks noChangeArrowheads="1"/>
            </p:cNvSpPr>
            <p:nvPr/>
          </p:nvSpPr>
          <p:spPr bwMode="auto">
            <a:xfrm>
              <a:off x="631" y="1013"/>
              <a:ext cx="596"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1. read(string)</a:t>
              </a:r>
              <a:endParaRPr lang="en-US" altLang="zh-CN" sz="1000">
                <a:latin typeface="ZapfHumnst BT" pitchFamily="34" charset="0"/>
                <a:ea typeface="宋体" panose="02010600030101010101" pitchFamily="2" charset="-122"/>
              </a:endParaRPr>
            </a:p>
          </p:txBody>
        </p:sp>
        <p:sp>
          <p:nvSpPr>
            <p:cNvPr id="87082" name="Line 40">
              <a:extLst>
                <a:ext uri="{FF2B5EF4-FFF2-40B4-BE49-F238E27FC236}">
                  <a16:creationId xmlns:a16="http://schemas.microsoft.com/office/drawing/2014/main" id="{11F6813C-5738-457C-9C28-670FDF275973}"/>
                </a:ext>
              </a:extLst>
            </p:cNvPr>
            <p:cNvSpPr>
              <a:spLocks noChangeShapeType="1"/>
            </p:cNvSpPr>
            <p:nvPr/>
          </p:nvSpPr>
          <p:spPr bwMode="auto">
            <a:xfrm>
              <a:off x="1344" y="1389"/>
              <a:ext cx="672"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3" name="Line 41">
              <a:extLst>
                <a:ext uri="{FF2B5EF4-FFF2-40B4-BE49-F238E27FC236}">
                  <a16:creationId xmlns:a16="http://schemas.microsoft.com/office/drawing/2014/main" id="{BE9A3547-5D80-48F3-B43E-E10E36E84B8D}"/>
                </a:ext>
              </a:extLst>
            </p:cNvPr>
            <p:cNvSpPr>
              <a:spLocks noChangeShapeType="1"/>
            </p:cNvSpPr>
            <p:nvPr/>
          </p:nvSpPr>
          <p:spPr bwMode="auto">
            <a:xfrm flipH="1">
              <a:off x="1934" y="1389"/>
              <a:ext cx="82" cy="35"/>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4" name="Line 42">
              <a:extLst>
                <a:ext uri="{FF2B5EF4-FFF2-40B4-BE49-F238E27FC236}">
                  <a16:creationId xmlns:a16="http://schemas.microsoft.com/office/drawing/2014/main" id="{33555E04-109B-4237-AD4C-91B4935DC8D9}"/>
                </a:ext>
              </a:extLst>
            </p:cNvPr>
            <p:cNvSpPr>
              <a:spLocks noChangeShapeType="1"/>
            </p:cNvSpPr>
            <p:nvPr/>
          </p:nvSpPr>
          <p:spPr bwMode="auto">
            <a:xfrm flipH="1" flipV="1">
              <a:off x="1934" y="1353"/>
              <a:ext cx="82" cy="3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5" name="Rectangle 43">
              <a:extLst>
                <a:ext uri="{FF2B5EF4-FFF2-40B4-BE49-F238E27FC236}">
                  <a16:creationId xmlns:a16="http://schemas.microsoft.com/office/drawing/2014/main" id="{90D746DD-A493-4E5C-8C70-27D09D4975CA}"/>
                </a:ext>
              </a:extLst>
            </p:cNvPr>
            <p:cNvSpPr>
              <a:spLocks noChangeArrowheads="1"/>
            </p:cNvSpPr>
            <p:nvPr/>
          </p:nvSpPr>
          <p:spPr bwMode="auto">
            <a:xfrm>
              <a:off x="1221" y="1233"/>
              <a:ext cx="98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1.1. createStatement( )</a:t>
              </a:r>
              <a:endParaRPr lang="en-US" altLang="zh-CN" sz="1000">
                <a:latin typeface="ZapfHumnst BT" pitchFamily="34" charset="0"/>
                <a:ea typeface="宋体" panose="02010600030101010101" pitchFamily="2" charset="-122"/>
              </a:endParaRPr>
            </a:p>
          </p:txBody>
        </p:sp>
        <p:sp>
          <p:nvSpPr>
            <p:cNvPr id="87086" name="Line 44">
              <a:extLst>
                <a:ext uri="{FF2B5EF4-FFF2-40B4-BE49-F238E27FC236}">
                  <a16:creationId xmlns:a16="http://schemas.microsoft.com/office/drawing/2014/main" id="{4B9A3301-3A80-4123-8357-24CFE3B48DFB}"/>
                </a:ext>
              </a:extLst>
            </p:cNvPr>
            <p:cNvSpPr>
              <a:spLocks noChangeShapeType="1"/>
            </p:cNvSpPr>
            <p:nvPr/>
          </p:nvSpPr>
          <p:spPr bwMode="auto">
            <a:xfrm>
              <a:off x="1344" y="1679"/>
              <a:ext cx="1406"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7" name="Line 45">
              <a:extLst>
                <a:ext uri="{FF2B5EF4-FFF2-40B4-BE49-F238E27FC236}">
                  <a16:creationId xmlns:a16="http://schemas.microsoft.com/office/drawing/2014/main" id="{0FCC033B-0380-4B46-A439-C6FCF7ACA85A}"/>
                </a:ext>
              </a:extLst>
            </p:cNvPr>
            <p:cNvSpPr>
              <a:spLocks noChangeShapeType="1"/>
            </p:cNvSpPr>
            <p:nvPr/>
          </p:nvSpPr>
          <p:spPr bwMode="auto">
            <a:xfrm flipH="1">
              <a:off x="2667" y="1679"/>
              <a:ext cx="83" cy="3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8" name="Line 46">
              <a:extLst>
                <a:ext uri="{FF2B5EF4-FFF2-40B4-BE49-F238E27FC236}">
                  <a16:creationId xmlns:a16="http://schemas.microsoft.com/office/drawing/2014/main" id="{DB237365-92DF-4BF1-83FA-C2FBDADCA5F3}"/>
                </a:ext>
              </a:extLst>
            </p:cNvPr>
            <p:cNvSpPr>
              <a:spLocks noChangeShapeType="1"/>
            </p:cNvSpPr>
            <p:nvPr/>
          </p:nvSpPr>
          <p:spPr bwMode="auto">
            <a:xfrm flipH="1" flipV="1">
              <a:off x="2667" y="1644"/>
              <a:ext cx="83" cy="35"/>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9" name="Rectangle 47">
              <a:extLst>
                <a:ext uri="{FF2B5EF4-FFF2-40B4-BE49-F238E27FC236}">
                  <a16:creationId xmlns:a16="http://schemas.microsoft.com/office/drawing/2014/main" id="{EBA28C5A-0185-41B8-88E5-AED16B522D38}"/>
                </a:ext>
              </a:extLst>
            </p:cNvPr>
            <p:cNvSpPr>
              <a:spLocks noChangeArrowheads="1"/>
            </p:cNvSpPr>
            <p:nvPr/>
          </p:nvSpPr>
          <p:spPr bwMode="auto">
            <a:xfrm>
              <a:off x="1536" y="1523"/>
              <a:ext cx="1081"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1.2. executeQuery(string)</a:t>
              </a:r>
              <a:endParaRPr lang="en-US" altLang="zh-CN" sz="1000">
                <a:latin typeface="ZapfHumnst BT" pitchFamily="34" charset="0"/>
                <a:ea typeface="宋体" panose="02010600030101010101" pitchFamily="2" charset="-122"/>
              </a:endParaRPr>
            </a:p>
          </p:txBody>
        </p:sp>
        <p:sp>
          <p:nvSpPr>
            <p:cNvPr id="87090" name="Line 48">
              <a:extLst>
                <a:ext uri="{FF2B5EF4-FFF2-40B4-BE49-F238E27FC236}">
                  <a16:creationId xmlns:a16="http://schemas.microsoft.com/office/drawing/2014/main" id="{0B0DEF54-48FF-4700-9206-88F43466592A}"/>
                </a:ext>
              </a:extLst>
            </p:cNvPr>
            <p:cNvSpPr>
              <a:spLocks noChangeShapeType="1"/>
            </p:cNvSpPr>
            <p:nvPr/>
          </p:nvSpPr>
          <p:spPr bwMode="auto">
            <a:xfrm>
              <a:off x="1344" y="2225"/>
              <a:ext cx="3929"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91" name="Line 49">
              <a:extLst>
                <a:ext uri="{FF2B5EF4-FFF2-40B4-BE49-F238E27FC236}">
                  <a16:creationId xmlns:a16="http://schemas.microsoft.com/office/drawing/2014/main" id="{095640E7-2425-4ECA-8F35-0EC7F8C3D526}"/>
                </a:ext>
              </a:extLst>
            </p:cNvPr>
            <p:cNvSpPr>
              <a:spLocks noChangeShapeType="1"/>
            </p:cNvSpPr>
            <p:nvPr/>
          </p:nvSpPr>
          <p:spPr bwMode="auto">
            <a:xfrm flipH="1">
              <a:off x="5198" y="2225"/>
              <a:ext cx="75" cy="35"/>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92" name="Line 50">
              <a:extLst>
                <a:ext uri="{FF2B5EF4-FFF2-40B4-BE49-F238E27FC236}">
                  <a16:creationId xmlns:a16="http://schemas.microsoft.com/office/drawing/2014/main" id="{B4E988DC-9464-4983-8D08-F020A719CB59}"/>
                </a:ext>
              </a:extLst>
            </p:cNvPr>
            <p:cNvSpPr>
              <a:spLocks noChangeShapeType="1"/>
            </p:cNvSpPr>
            <p:nvPr/>
          </p:nvSpPr>
          <p:spPr bwMode="auto">
            <a:xfrm flipH="1" flipV="1">
              <a:off x="5198" y="2190"/>
              <a:ext cx="75" cy="35"/>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93" name="Rectangle 51">
              <a:extLst>
                <a:ext uri="{FF2B5EF4-FFF2-40B4-BE49-F238E27FC236}">
                  <a16:creationId xmlns:a16="http://schemas.microsoft.com/office/drawing/2014/main" id="{CC2CD56F-5D93-4B77-B9EB-27AD2346B4F5}"/>
                </a:ext>
              </a:extLst>
            </p:cNvPr>
            <p:cNvSpPr>
              <a:spLocks noChangeArrowheads="1"/>
            </p:cNvSpPr>
            <p:nvPr/>
          </p:nvSpPr>
          <p:spPr bwMode="auto">
            <a:xfrm>
              <a:off x="3141" y="2069"/>
              <a:ext cx="43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1.4. new()</a:t>
              </a:r>
              <a:endParaRPr lang="en-US" altLang="zh-CN" sz="1000">
                <a:latin typeface="ZapfHumnst BT" pitchFamily="34" charset="0"/>
                <a:ea typeface="宋体" panose="02010600030101010101" pitchFamily="2" charset="-122"/>
              </a:endParaRPr>
            </a:p>
          </p:txBody>
        </p:sp>
        <p:sp>
          <p:nvSpPr>
            <p:cNvPr id="87094" name="Line 52">
              <a:extLst>
                <a:ext uri="{FF2B5EF4-FFF2-40B4-BE49-F238E27FC236}">
                  <a16:creationId xmlns:a16="http://schemas.microsoft.com/office/drawing/2014/main" id="{A8D98A87-E42F-4413-A2E1-0A71402FED41}"/>
                </a:ext>
              </a:extLst>
            </p:cNvPr>
            <p:cNvSpPr>
              <a:spLocks noChangeShapeType="1"/>
            </p:cNvSpPr>
            <p:nvPr/>
          </p:nvSpPr>
          <p:spPr bwMode="auto">
            <a:xfrm>
              <a:off x="1344" y="2551"/>
              <a:ext cx="2181"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95" name="Line 53">
              <a:extLst>
                <a:ext uri="{FF2B5EF4-FFF2-40B4-BE49-F238E27FC236}">
                  <a16:creationId xmlns:a16="http://schemas.microsoft.com/office/drawing/2014/main" id="{18B1919C-6005-4A09-9E34-5001A8CE1CD6}"/>
                </a:ext>
              </a:extLst>
            </p:cNvPr>
            <p:cNvSpPr>
              <a:spLocks noChangeShapeType="1"/>
            </p:cNvSpPr>
            <p:nvPr/>
          </p:nvSpPr>
          <p:spPr bwMode="auto">
            <a:xfrm flipH="1">
              <a:off x="3442" y="2551"/>
              <a:ext cx="83" cy="35"/>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96" name="Line 54">
              <a:extLst>
                <a:ext uri="{FF2B5EF4-FFF2-40B4-BE49-F238E27FC236}">
                  <a16:creationId xmlns:a16="http://schemas.microsoft.com/office/drawing/2014/main" id="{FC9F377A-F8FA-4427-A8A4-341001B38D7F}"/>
                </a:ext>
              </a:extLst>
            </p:cNvPr>
            <p:cNvSpPr>
              <a:spLocks noChangeShapeType="1"/>
            </p:cNvSpPr>
            <p:nvPr/>
          </p:nvSpPr>
          <p:spPr bwMode="auto">
            <a:xfrm flipH="1" flipV="1">
              <a:off x="3442" y="2516"/>
              <a:ext cx="83" cy="35"/>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97" name="Rectangle 55">
              <a:extLst>
                <a:ext uri="{FF2B5EF4-FFF2-40B4-BE49-F238E27FC236}">
                  <a16:creationId xmlns:a16="http://schemas.microsoft.com/office/drawing/2014/main" id="{3612A375-0BF3-4F8F-BE3C-9E2B7683920C}"/>
                </a:ext>
              </a:extLst>
            </p:cNvPr>
            <p:cNvSpPr>
              <a:spLocks noChangeArrowheads="1"/>
            </p:cNvSpPr>
            <p:nvPr/>
          </p:nvSpPr>
          <p:spPr bwMode="auto">
            <a:xfrm>
              <a:off x="2126" y="2395"/>
              <a:ext cx="667"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1.5. getString( )</a:t>
              </a:r>
              <a:endParaRPr lang="en-US" altLang="zh-CN" sz="1000">
                <a:latin typeface="ZapfHumnst BT" pitchFamily="34" charset="0"/>
                <a:ea typeface="宋体" panose="02010600030101010101" pitchFamily="2" charset="-122"/>
              </a:endParaRPr>
            </a:p>
          </p:txBody>
        </p:sp>
        <p:sp>
          <p:nvSpPr>
            <p:cNvPr id="87098" name="Line 56">
              <a:extLst>
                <a:ext uri="{FF2B5EF4-FFF2-40B4-BE49-F238E27FC236}">
                  <a16:creationId xmlns:a16="http://schemas.microsoft.com/office/drawing/2014/main" id="{D9AD8F4E-608E-4978-9030-5E208F071100}"/>
                </a:ext>
              </a:extLst>
            </p:cNvPr>
            <p:cNvSpPr>
              <a:spLocks noChangeShapeType="1"/>
            </p:cNvSpPr>
            <p:nvPr/>
          </p:nvSpPr>
          <p:spPr bwMode="auto">
            <a:xfrm>
              <a:off x="1344" y="2842"/>
              <a:ext cx="3929"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99" name="Line 57">
              <a:extLst>
                <a:ext uri="{FF2B5EF4-FFF2-40B4-BE49-F238E27FC236}">
                  <a16:creationId xmlns:a16="http://schemas.microsoft.com/office/drawing/2014/main" id="{FA60F05D-2F02-42DB-A3BC-EAE828172790}"/>
                </a:ext>
              </a:extLst>
            </p:cNvPr>
            <p:cNvSpPr>
              <a:spLocks noChangeShapeType="1"/>
            </p:cNvSpPr>
            <p:nvPr/>
          </p:nvSpPr>
          <p:spPr bwMode="auto">
            <a:xfrm flipH="1">
              <a:off x="5198" y="2842"/>
              <a:ext cx="75" cy="35"/>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100" name="Line 58">
              <a:extLst>
                <a:ext uri="{FF2B5EF4-FFF2-40B4-BE49-F238E27FC236}">
                  <a16:creationId xmlns:a16="http://schemas.microsoft.com/office/drawing/2014/main" id="{5C7DBF13-C94C-4FF2-B273-1F1756179503}"/>
                </a:ext>
              </a:extLst>
            </p:cNvPr>
            <p:cNvSpPr>
              <a:spLocks noChangeShapeType="1"/>
            </p:cNvSpPr>
            <p:nvPr/>
          </p:nvSpPr>
          <p:spPr bwMode="auto">
            <a:xfrm flipH="1" flipV="1">
              <a:off x="5198" y="2806"/>
              <a:ext cx="75" cy="3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101" name="Rectangle 59">
              <a:extLst>
                <a:ext uri="{FF2B5EF4-FFF2-40B4-BE49-F238E27FC236}">
                  <a16:creationId xmlns:a16="http://schemas.microsoft.com/office/drawing/2014/main" id="{73DAC690-2E80-488B-AC9F-3AF66F4D082E}"/>
                </a:ext>
              </a:extLst>
            </p:cNvPr>
            <p:cNvSpPr>
              <a:spLocks noChangeArrowheads="1"/>
            </p:cNvSpPr>
            <p:nvPr/>
          </p:nvSpPr>
          <p:spPr bwMode="auto">
            <a:xfrm>
              <a:off x="3024" y="2686"/>
              <a:ext cx="608"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1.6. setData( )</a:t>
              </a:r>
              <a:endParaRPr lang="en-US" altLang="zh-CN" sz="1000">
                <a:latin typeface="ZapfHumnst BT" pitchFamily="34" charset="0"/>
                <a:ea typeface="宋体" panose="02010600030101010101" pitchFamily="2" charset="-122"/>
              </a:endParaRPr>
            </a:p>
          </p:txBody>
        </p:sp>
        <p:sp>
          <p:nvSpPr>
            <p:cNvPr id="87102" name="Freeform 60">
              <a:extLst>
                <a:ext uri="{FF2B5EF4-FFF2-40B4-BE49-F238E27FC236}">
                  <a16:creationId xmlns:a16="http://schemas.microsoft.com/office/drawing/2014/main" id="{AD950B88-D265-414D-B6F5-C1E34D70EF44}"/>
                </a:ext>
              </a:extLst>
            </p:cNvPr>
            <p:cNvSpPr>
              <a:spLocks/>
            </p:cNvSpPr>
            <p:nvPr/>
          </p:nvSpPr>
          <p:spPr bwMode="auto">
            <a:xfrm>
              <a:off x="3867" y="2459"/>
              <a:ext cx="906" cy="383"/>
            </a:xfrm>
            <a:custGeom>
              <a:avLst/>
              <a:gdLst>
                <a:gd name="T0" fmla="*/ 0 w 906"/>
                <a:gd name="T1" fmla="*/ 0 h 383"/>
                <a:gd name="T2" fmla="*/ 830 w 906"/>
                <a:gd name="T3" fmla="*/ 0 h 383"/>
                <a:gd name="T4" fmla="*/ 906 w 906"/>
                <a:gd name="T5" fmla="*/ 85 h 383"/>
                <a:gd name="T6" fmla="*/ 906 w 906"/>
                <a:gd name="T7" fmla="*/ 383 h 383"/>
                <a:gd name="T8" fmla="*/ 0 w 906"/>
                <a:gd name="T9" fmla="*/ 383 h 383"/>
                <a:gd name="T10" fmla="*/ 0 w 906"/>
                <a:gd name="T11" fmla="*/ 0 h 3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6" h="383">
                  <a:moveTo>
                    <a:pt x="0" y="0"/>
                  </a:moveTo>
                  <a:lnTo>
                    <a:pt x="830" y="0"/>
                  </a:lnTo>
                  <a:lnTo>
                    <a:pt x="906" y="85"/>
                  </a:lnTo>
                  <a:lnTo>
                    <a:pt x="906" y="383"/>
                  </a:lnTo>
                  <a:lnTo>
                    <a:pt x="0" y="383"/>
                  </a:lnTo>
                  <a:lnTo>
                    <a:pt x="0"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endParaRPr lang="zh-CN" altLang="en-US"/>
            </a:p>
          </p:txBody>
        </p:sp>
        <p:sp>
          <p:nvSpPr>
            <p:cNvPr id="87103" name="Freeform 61">
              <a:extLst>
                <a:ext uri="{FF2B5EF4-FFF2-40B4-BE49-F238E27FC236}">
                  <a16:creationId xmlns:a16="http://schemas.microsoft.com/office/drawing/2014/main" id="{DEFEC272-AFEB-452F-8E14-EF58E534CD68}"/>
                </a:ext>
              </a:extLst>
            </p:cNvPr>
            <p:cNvSpPr>
              <a:spLocks/>
            </p:cNvSpPr>
            <p:nvPr/>
          </p:nvSpPr>
          <p:spPr bwMode="auto">
            <a:xfrm>
              <a:off x="3867" y="2459"/>
              <a:ext cx="906" cy="383"/>
            </a:xfrm>
            <a:custGeom>
              <a:avLst/>
              <a:gdLst>
                <a:gd name="T0" fmla="*/ 0 w 132"/>
                <a:gd name="T1" fmla="*/ 0 h 54"/>
                <a:gd name="T2" fmla="*/ 2147483646 w 132"/>
                <a:gd name="T3" fmla="*/ 0 h 54"/>
                <a:gd name="T4" fmla="*/ 2147483646 w 132"/>
                <a:gd name="T5" fmla="*/ 2147483646 h 54"/>
                <a:gd name="T6" fmla="*/ 2147483646 w 132"/>
                <a:gd name="T7" fmla="*/ 2147483646 h 54"/>
                <a:gd name="T8" fmla="*/ 0 w 132"/>
                <a:gd name="T9" fmla="*/ 2147483646 h 54"/>
                <a:gd name="T10" fmla="*/ 0 w 13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2" h="54">
                  <a:moveTo>
                    <a:pt x="0" y="0"/>
                  </a:moveTo>
                  <a:lnTo>
                    <a:pt x="121" y="0"/>
                  </a:lnTo>
                  <a:lnTo>
                    <a:pt x="132" y="12"/>
                  </a:lnTo>
                  <a:lnTo>
                    <a:pt x="132" y="54"/>
                  </a:lnTo>
                  <a:lnTo>
                    <a:pt x="0" y="54"/>
                  </a:lnTo>
                  <a:lnTo>
                    <a:pt x="0"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104" name="Freeform 62">
              <a:extLst>
                <a:ext uri="{FF2B5EF4-FFF2-40B4-BE49-F238E27FC236}">
                  <a16:creationId xmlns:a16="http://schemas.microsoft.com/office/drawing/2014/main" id="{213D2579-ECD7-48A8-8E87-5D5AC0B5EB9C}"/>
                </a:ext>
              </a:extLst>
            </p:cNvPr>
            <p:cNvSpPr>
              <a:spLocks/>
            </p:cNvSpPr>
            <p:nvPr/>
          </p:nvSpPr>
          <p:spPr bwMode="auto">
            <a:xfrm>
              <a:off x="4697" y="2459"/>
              <a:ext cx="76" cy="85"/>
            </a:xfrm>
            <a:custGeom>
              <a:avLst/>
              <a:gdLst>
                <a:gd name="T0" fmla="*/ 0 w 11"/>
                <a:gd name="T1" fmla="*/ 0 h 12"/>
                <a:gd name="T2" fmla="*/ 0 w 11"/>
                <a:gd name="T3" fmla="*/ 2147483646 h 12"/>
                <a:gd name="T4" fmla="*/ 2147483646 w 11"/>
                <a:gd name="T5" fmla="*/ 2147483646 h 12"/>
                <a:gd name="T6" fmla="*/ 0 60000 65536"/>
                <a:gd name="T7" fmla="*/ 0 60000 65536"/>
                <a:gd name="T8" fmla="*/ 0 60000 65536"/>
              </a:gdLst>
              <a:ahLst/>
              <a:cxnLst>
                <a:cxn ang="T6">
                  <a:pos x="T0" y="T1"/>
                </a:cxn>
                <a:cxn ang="T7">
                  <a:pos x="T2" y="T3"/>
                </a:cxn>
                <a:cxn ang="T8">
                  <a:pos x="T4" y="T5"/>
                </a:cxn>
              </a:cxnLst>
              <a:rect l="0" t="0" r="r" b="b"/>
              <a:pathLst>
                <a:path w="11" h="12">
                  <a:moveTo>
                    <a:pt x="0" y="0"/>
                  </a:moveTo>
                  <a:lnTo>
                    <a:pt x="0" y="12"/>
                  </a:lnTo>
                  <a:lnTo>
                    <a:pt x="11" y="12"/>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105" name="Rectangle 63">
              <a:extLst>
                <a:ext uri="{FF2B5EF4-FFF2-40B4-BE49-F238E27FC236}">
                  <a16:creationId xmlns:a16="http://schemas.microsoft.com/office/drawing/2014/main" id="{AD916471-8A03-4773-AD46-E99FD5F5899E}"/>
                </a:ext>
              </a:extLst>
            </p:cNvPr>
            <p:cNvSpPr>
              <a:spLocks noChangeArrowheads="1"/>
            </p:cNvSpPr>
            <p:nvPr/>
          </p:nvSpPr>
          <p:spPr bwMode="auto">
            <a:xfrm>
              <a:off x="3895" y="2473"/>
              <a:ext cx="64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called for each </a:t>
              </a:r>
              <a:endParaRPr lang="en-US" altLang="zh-CN" sz="1000">
                <a:latin typeface="ZapfHumnst BT" pitchFamily="34" charset="0"/>
                <a:ea typeface="宋体" panose="02010600030101010101" pitchFamily="2" charset="-122"/>
              </a:endParaRPr>
            </a:p>
          </p:txBody>
        </p:sp>
        <p:sp>
          <p:nvSpPr>
            <p:cNvPr id="87106" name="Rectangle 64">
              <a:extLst>
                <a:ext uri="{FF2B5EF4-FFF2-40B4-BE49-F238E27FC236}">
                  <a16:creationId xmlns:a16="http://schemas.microsoft.com/office/drawing/2014/main" id="{2602C348-CB3E-41D6-B0EF-D34E4E79FDED}"/>
                </a:ext>
              </a:extLst>
            </p:cNvPr>
            <p:cNvSpPr>
              <a:spLocks noChangeArrowheads="1"/>
            </p:cNvSpPr>
            <p:nvPr/>
          </p:nvSpPr>
          <p:spPr bwMode="auto">
            <a:xfrm>
              <a:off x="3895" y="2586"/>
              <a:ext cx="634"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attribute in the </a:t>
              </a:r>
              <a:endParaRPr lang="en-US" altLang="zh-CN" sz="1000">
                <a:latin typeface="ZapfHumnst BT" pitchFamily="34" charset="0"/>
                <a:ea typeface="宋体" panose="02010600030101010101" pitchFamily="2" charset="-122"/>
              </a:endParaRPr>
            </a:p>
          </p:txBody>
        </p:sp>
        <p:sp>
          <p:nvSpPr>
            <p:cNvPr id="87107" name="Rectangle 65">
              <a:extLst>
                <a:ext uri="{FF2B5EF4-FFF2-40B4-BE49-F238E27FC236}">
                  <a16:creationId xmlns:a16="http://schemas.microsoft.com/office/drawing/2014/main" id="{3F41C3F7-2BA0-4E6E-8B2E-69EE8BAFA09E}"/>
                </a:ext>
              </a:extLst>
            </p:cNvPr>
            <p:cNvSpPr>
              <a:spLocks noChangeArrowheads="1"/>
            </p:cNvSpPr>
            <p:nvPr/>
          </p:nvSpPr>
          <p:spPr bwMode="auto">
            <a:xfrm>
              <a:off x="3895" y="2701"/>
              <a:ext cx="218"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class</a:t>
              </a:r>
              <a:endParaRPr lang="en-US" altLang="zh-CN" sz="1000">
                <a:latin typeface="ZapfHumnst BT" pitchFamily="34" charset="0"/>
                <a:ea typeface="宋体" panose="02010600030101010101" pitchFamily="2" charset="-122"/>
              </a:endParaRPr>
            </a:p>
          </p:txBody>
        </p:sp>
        <p:sp>
          <p:nvSpPr>
            <p:cNvPr id="87108" name="Line 66">
              <a:extLst>
                <a:ext uri="{FF2B5EF4-FFF2-40B4-BE49-F238E27FC236}">
                  <a16:creationId xmlns:a16="http://schemas.microsoft.com/office/drawing/2014/main" id="{95285B71-A009-440B-ACD1-928EFD5F2FB2}"/>
                </a:ext>
              </a:extLst>
            </p:cNvPr>
            <p:cNvSpPr>
              <a:spLocks noChangeShapeType="1"/>
            </p:cNvSpPr>
            <p:nvPr/>
          </p:nvSpPr>
          <p:spPr bwMode="auto">
            <a:xfrm>
              <a:off x="2750" y="2480"/>
              <a:ext cx="1117" cy="128"/>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109" name="Line 67">
              <a:extLst>
                <a:ext uri="{FF2B5EF4-FFF2-40B4-BE49-F238E27FC236}">
                  <a16:creationId xmlns:a16="http://schemas.microsoft.com/office/drawing/2014/main" id="{D1A87507-4BAC-4B6F-81FC-A90AE1DBE81E}"/>
                </a:ext>
              </a:extLst>
            </p:cNvPr>
            <p:cNvSpPr>
              <a:spLocks noChangeShapeType="1"/>
            </p:cNvSpPr>
            <p:nvPr/>
          </p:nvSpPr>
          <p:spPr bwMode="auto">
            <a:xfrm flipV="1">
              <a:off x="754" y="1127"/>
              <a:ext cx="124" cy="318"/>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110" name="Freeform 68">
              <a:extLst>
                <a:ext uri="{FF2B5EF4-FFF2-40B4-BE49-F238E27FC236}">
                  <a16:creationId xmlns:a16="http://schemas.microsoft.com/office/drawing/2014/main" id="{FB44E66F-6CFD-4354-AF01-9187512BA8BC}"/>
                </a:ext>
              </a:extLst>
            </p:cNvPr>
            <p:cNvSpPr>
              <a:spLocks/>
            </p:cNvSpPr>
            <p:nvPr/>
          </p:nvSpPr>
          <p:spPr bwMode="auto">
            <a:xfrm>
              <a:off x="2283" y="985"/>
              <a:ext cx="645" cy="283"/>
            </a:xfrm>
            <a:custGeom>
              <a:avLst/>
              <a:gdLst>
                <a:gd name="T0" fmla="*/ 0 w 645"/>
                <a:gd name="T1" fmla="*/ 0 h 283"/>
                <a:gd name="T2" fmla="*/ 563 w 645"/>
                <a:gd name="T3" fmla="*/ 0 h 283"/>
                <a:gd name="T4" fmla="*/ 645 w 645"/>
                <a:gd name="T5" fmla="*/ 85 h 283"/>
                <a:gd name="T6" fmla="*/ 645 w 645"/>
                <a:gd name="T7" fmla="*/ 283 h 283"/>
                <a:gd name="T8" fmla="*/ 0 w 645"/>
                <a:gd name="T9" fmla="*/ 283 h 283"/>
                <a:gd name="T10" fmla="*/ 0 w 645"/>
                <a:gd name="T11" fmla="*/ 0 h 2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5" h="283">
                  <a:moveTo>
                    <a:pt x="0" y="0"/>
                  </a:moveTo>
                  <a:lnTo>
                    <a:pt x="563" y="0"/>
                  </a:lnTo>
                  <a:lnTo>
                    <a:pt x="645" y="85"/>
                  </a:lnTo>
                  <a:lnTo>
                    <a:pt x="645" y="283"/>
                  </a:lnTo>
                  <a:lnTo>
                    <a:pt x="0" y="283"/>
                  </a:lnTo>
                  <a:lnTo>
                    <a:pt x="0"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endParaRPr lang="zh-CN" altLang="en-US"/>
            </a:p>
          </p:txBody>
        </p:sp>
        <p:sp>
          <p:nvSpPr>
            <p:cNvPr id="87111" name="Freeform 69">
              <a:extLst>
                <a:ext uri="{FF2B5EF4-FFF2-40B4-BE49-F238E27FC236}">
                  <a16:creationId xmlns:a16="http://schemas.microsoft.com/office/drawing/2014/main" id="{4E00E57C-7376-4B23-93CE-B5D95D775C70}"/>
                </a:ext>
              </a:extLst>
            </p:cNvPr>
            <p:cNvSpPr>
              <a:spLocks/>
            </p:cNvSpPr>
            <p:nvPr/>
          </p:nvSpPr>
          <p:spPr bwMode="auto">
            <a:xfrm>
              <a:off x="2283" y="985"/>
              <a:ext cx="645" cy="283"/>
            </a:xfrm>
            <a:custGeom>
              <a:avLst/>
              <a:gdLst>
                <a:gd name="T0" fmla="*/ 0 w 94"/>
                <a:gd name="T1" fmla="*/ 0 h 40"/>
                <a:gd name="T2" fmla="*/ 2147483646 w 94"/>
                <a:gd name="T3" fmla="*/ 0 h 40"/>
                <a:gd name="T4" fmla="*/ 2147483646 w 94"/>
                <a:gd name="T5" fmla="*/ 2147483646 h 40"/>
                <a:gd name="T6" fmla="*/ 2147483646 w 94"/>
                <a:gd name="T7" fmla="*/ 2147483646 h 40"/>
                <a:gd name="T8" fmla="*/ 0 w 94"/>
                <a:gd name="T9" fmla="*/ 2147483646 h 40"/>
                <a:gd name="T10" fmla="*/ 0 w 94"/>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 h="40">
                  <a:moveTo>
                    <a:pt x="0" y="0"/>
                  </a:moveTo>
                  <a:lnTo>
                    <a:pt x="82" y="0"/>
                  </a:lnTo>
                  <a:lnTo>
                    <a:pt x="94" y="12"/>
                  </a:lnTo>
                  <a:lnTo>
                    <a:pt x="94" y="40"/>
                  </a:lnTo>
                  <a:lnTo>
                    <a:pt x="0" y="40"/>
                  </a:lnTo>
                  <a:lnTo>
                    <a:pt x="0"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112" name="Freeform 70">
              <a:extLst>
                <a:ext uri="{FF2B5EF4-FFF2-40B4-BE49-F238E27FC236}">
                  <a16:creationId xmlns:a16="http://schemas.microsoft.com/office/drawing/2014/main" id="{ADC3A525-7E40-48CC-9DE6-8D3866ED73A5}"/>
                </a:ext>
              </a:extLst>
            </p:cNvPr>
            <p:cNvSpPr>
              <a:spLocks/>
            </p:cNvSpPr>
            <p:nvPr/>
          </p:nvSpPr>
          <p:spPr bwMode="auto">
            <a:xfrm>
              <a:off x="2846" y="985"/>
              <a:ext cx="82" cy="85"/>
            </a:xfrm>
            <a:custGeom>
              <a:avLst/>
              <a:gdLst>
                <a:gd name="T0" fmla="*/ 0 w 12"/>
                <a:gd name="T1" fmla="*/ 0 h 12"/>
                <a:gd name="T2" fmla="*/ 0 w 12"/>
                <a:gd name="T3" fmla="*/ 2147483646 h 12"/>
                <a:gd name="T4" fmla="*/ 2147483646 w 12"/>
                <a:gd name="T5" fmla="*/ 2147483646 h 12"/>
                <a:gd name="T6" fmla="*/ 0 60000 65536"/>
                <a:gd name="T7" fmla="*/ 0 60000 65536"/>
                <a:gd name="T8" fmla="*/ 0 60000 65536"/>
              </a:gdLst>
              <a:ahLst/>
              <a:cxnLst>
                <a:cxn ang="T6">
                  <a:pos x="T0" y="T1"/>
                </a:cxn>
                <a:cxn ang="T7">
                  <a:pos x="T2" y="T3"/>
                </a:cxn>
                <a:cxn ang="T8">
                  <a:pos x="T4" y="T5"/>
                </a:cxn>
              </a:cxnLst>
              <a:rect l="0" t="0" r="r" b="b"/>
              <a:pathLst>
                <a:path w="12" h="12">
                  <a:moveTo>
                    <a:pt x="0" y="0"/>
                  </a:moveTo>
                  <a:lnTo>
                    <a:pt x="0" y="12"/>
                  </a:lnTo>
                  <a:lnTo>
                    <a:pt x="12" y="12"/>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113" name="Rectangle 71">
              <a:extLst>
                <a:ext uri="{FF2B5EF4-FFF2-40B4-BE49-F238E27FC236}">
                  <a16:creationId xmlns:a16="http://schemas.microsoft.com/office/drawing/2014/main" id="{1374CAD1-6F32-4D43-B876-7B9D60F84A58}"/>
                </a:ext>
              </a:extLst>
            </p:cNvPr>
            <p:cNvSpPr>
              <a:spLocks noChangeArrowheads="1"/>
            </p:cNvSpPr>
            <p:nvPr/>
          </p:nvSpPr>
          <p:spPr bwMode="auto">
            <a:xfrm>
              <a:off x="2304" y="999"/>
              <a:ext cx="40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returns a </a:t>
              </a:r>
              <a:endParaRPr lang="en-US" altLang="zh-CN" sz="1000">
                <a:latin typeface="ZapfHumnst BT" pitchFamily="34" charset="0"/>
                <a:ea typeface="宋体" panose="02010600030101010101" pitchFamily="2" charset="-122"/>
              </a:endParaRPr>
            </a:p>
          </p:txBody>
        </p:sp>
        <p:sp>
          <p:nvSpPr>
            <p:cNvPr id="87114" name="Rectangle 72">
              <a:extLst>
                <a:ext uri="{FF2B5EF4-FFF2-40B4-BE49-F238E27FC236}">
                  <a16:creationId xmlns:a16="http://schemas.microsoft.com/office/drawing/2014/main" id="{00D5CD6C-202E-41C6-969F-4E39E18BAA64}"/>
                </a:ext>
              </a:extLst>
            </p:cNvPr>
            <p:cNvSpPr>
              <a:spLocks noChangeArrowheads="1"/>
            </p:cNvSpPr>
            <p:nvPr/>
          </p:nvSpPr>
          <p:spPr bwMode="auto">
            <a:xfrm>
              <a:off x="2304" y="1111"/>
              <a:ext cx="437"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Statement</a:t>
              </a:r>
              <a:endParaRPr lang="en-US" altLang="zh-CN" sz="1000">
                <a:latin typeface="ZapfHumnst BT" pitchFamily="34" charset="0"/>
                <a:ea typeface="宋体" panose="02010600030101010101" pitchFamily="2" charset="-122"/>
              </a:endParaRPr>
            </a:p>
          </p:txBody>
        </p:sp>
        <p:sp>
          <p:nvSpPr>
            <p:cNvPr id="87115" name="Line 73">
              <a:extLst>
                <a:ext uri="{FF2B5EF4-FFF2-40B4-BE49-F238E27FC236}">
                  <a16:creationId xmlns:a16="http://schemas.microsoft.com/office/drawing/2014/main" id="{EB5E6D81-44FC-428D-BC80-2E453AD47172}"/>
                </a:ext>
              </a:extLst>
            </p:cNvPr>
            <p:cNvSpPr>
              <a:spLocks noChangeShapeType="1"/>
            </p:cNvSpPr>
            <p:nvPr/>
          </p:nvSpPr>
          <p:spPr bwMode="auto">
            <a:xfrm flipH="1">
              <a:off x="2030" y="1183"/>
              <a:ext cx="247" cy="43"/>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116" name="Line 74">
              <a:extLst>
                <a:ext uri="{FF2B5EF4-FFF2-40B4-BE49-F238E27FC236}">
                  <a16:creationId xmlns:a16="http://schemas.microsoft.com/office/drawing/2014/main" id="{E62A4285-F574-40B8-9817-DCAADF77A5D3}"/>
                </a:ext>
              </a:extLst>
            </p:cNvPr>
            <p:cNvSpPr>
              <a:spLocks noChangeShapeType="1"/>
            </p:cNvSpPr>
            <p:nvPr/>
          </p:nvSpPr>
          <p:spPr bwMode="auto">
            <a:xfrm flipH="1">
              <a:off x="2571" y="1390"/>
              <a:ext cx="484" cy="169"/>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117" name="Line 75">
              <a:extLst>
                <a:ext uri="{FF2B5EF4-FFF2-40B4-BE49-F238E27FC236}">
                  <a16:creationId xmlns:a16="http://schemas.microsoft.com/office/drawing/2014/main" id="{3D839854-F730-4BEA-9B97-F661755BD6DE}"/>
                </a:ext>
              </a:extLst>
            </p:cNvPr>
            <p:cNvSpPr>
              <a:spLocks noChangeShapeType="1"/>
            </p:cNvSpPr>
            <p:nvPr/>
          </p:nvSpPr>
          <p:spPr bwMode="auto">
            <a:xfrm>
              <a:off x="1344" y="1970"/>
              <a:ext cx="3058"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118" name="Line 76">
              <a:extLst>
                <a:ext uri="{FF2B5EF4-FFF2-40B4-BE49-F238E27FC236}">
                  <a16:creationId xmlns:a16="http://schemas.microsoft.com/office/drawing/2014/main" id="{0F0F47DF-C789-4DE4-83C8-F62E1EB7AFCE}"/>
                </a:ext>
              </a:extLst>
            </p:cNvPr>
            <p:cNvSpPr>
              <a:spLocks noChangeShapeType="1"/>
            </p:cNvSpPr>
            <p:nvPr/>
          </p:nvSpPr>
          <p:spPr bwMode="auto">
            <a:xfrm flipH="1">
              <a:off x="4320" y="1970"/>
              <a:ext cx="82" cy="35"/>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119" name="Line 77">
              <a:extLst>
                <a:ext uri="{FF2B5EF4-FFF2-40B4-BE49-F238E27FC236}">
                  <a16:creationId xmlns:a16="http://schemas.microsoft.com/office/drawing/2014/main" id="{92EA1E92-0D47-4072-8C51-DA6D86E57B65}"/>
                </a:ext>
              </a:extLst>
            </p:cNvPr>
            <p:cNvSpPr>
              <a:spLocks noChangeShapeType="1"/>
            </p:cNvSpPr>
            <p:nvPr/>
          </p:nvSpPr>
          <p:spPr bwMode="auto">
            <a:xfrm flipH="1" flipV="1">
              <a:off x="4320" y="1934"/>
              <a:ext cx="82" cy="3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120" name="Rectangle 78">
              <a:extLst>
                <a:ext uri="{FF2B5EF4-FFF2-40B4-BE49-F238E27FC236}">
                  <a16:creationId xmlns:a16="http://schemas.microsoft.com/office/drawing/2014/main" id="{6A901E2A-883F-474C-A259-751C873DCD31}"/>
                </a:ext>
              </a:extLst>
            </p:cNvPr>
            <p:cNvSpPr>
              <a:spLocks noChangeArrowheads="1"/>
            </p:cNvSpPr>
            <p:nvPr/>
          </p:nvSpPr>
          <p:spPr bwMode="auto">
            <a:xfrm>
              <a:off x="2661" y="1814"/>
              <a:ext cx="45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1.3. new( )</a:t>
              </a:r>
              <a:endParaRPr lang="en-US" altLang="zh-CN" sz="1000">
                <a:latin typeface="ZapfHumnst BT" pitchFamily="34" charset="0"/>
                <a:ea typeface="宋体" panose="02010600030101010101" pitchFamily="2" charset="-122"/>
              </a:endParaRPr>
            </a:p>
          </p:txBody>
        </p:sp>
        <p:sp>
          <p:nvSpPr>
            <p:cNvPr id="87121" name="Freeform 79">
              <a:extLst>
                <a:ext uri="{FF2B5EF4-FFF2-40B4-BE49-F238E27FC236}">
                  <a16:creationId xmlns:a16="http://schemas.microsoft.com/office/drawing/2014/main" id="{EED9B4B0-34E2-41E8-B9CB-3AAC94B5E7DC}"/>
                </a:ext>
              </a:extLst>
            </p:cNvPr>
            <p:cNvSpPr>
              <a:spLocks/>
            </p:cNvSpPr>
            <p:nvPr/>
          </p:nvSpPr>
          <p:spPr bwMode="auto">
            <a:xfrm>
              <a:off x="4066" y="1686"/>
              <a:ext cx="1214" cy="263"/>
            </a:xfrm>
            <a:custGeom>
              <a:avLst/>
              <a:gdLst>
                <a:gd name="T0" fmla="*/ 0 w 1214"/>
                <a:gd name="T1" fmla="*/ 0 h 263"/>
                <a:gd name="T2" fmla="*/ 1139 w 1214"/>
                <a:gd name="T3" fmla="*/ 0 h 263"/>
                <a:gd name="T4" fmla="*/ 1214 w 1214"/>
                <a:gd name="T5" fmla="*/ 78 h 263"/>
                <a:gd name="T6" fmla="*/ 1214 w 1214"/>
                <a:gd name="T7" fmla="*/ 263 h 263"/>
                <a:gd name="T8" fmla="*/ 0 w 1214"/>
                <a:gd name="T9" fmla="*/ 263 h 263"/>
                <a:gd name="T10" fmla="*/ 0 w 1214"/>
                <a:gd name="T11" fmla="*/ 0 h 2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14" h="263">
                  <a:moveTo>
                    <a:pt x="0" y="0"/>
                  </a:moveTo>
                  <a:lnTo>
                    <a:pt x="1139" y="0"/>
                  </a:lnTo>
                  <a:lnTo>
                    <a:pt x="1214" y="78"/>
                  </a:lnTo>
                  <a:lnTo>
                    <a:pt x="1214" y="263"/>
                  </a:lnTo>
                  <a:lnTo>
                    <a:pt x="0" y="263"/>
                  </a:lnTo>
                  <a:lnTo>
                    <a:pt x="0"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endParaRPr lang="zh-CN" altLang="en-US"/>
            </a:p>
          </p:txBody>
        </p:sp>
        <p:sp>
          <p:nvSpPr>
            <p:cNvPr id="87122" name="Freeform 80">
              <a:extLst>
                <a:ext uri="{FF2B5EF4-FFF2-40B4-BE49-F238E27FC236}">
                  <a16:creationId xmlns:a16="http://schemas.microsoft.com/office/drawing/2014/main" id="{D6707958-30D3-4650-A2B7-74ACF16EA0B4}"/>
                </a:ext>
              </a:extLst>
            </p:cNvPr>
            <p:cNvSpPr>
              <a:spLocks/>
            </p:cNvSpPr>
            <p:nvPr/>
          </p:nvSpPr>
          <p:spPr bwMode="auto">
            <a:xfrm>
              <a:off x="4066" y="1686"/>
              <a:ext cx="1214" cy="263"/>
            </a:xfrm>
            <a:custGeom>
              <a:avLst/>
              <a:gdLst>
                <a:gd name="T0" fmla="*/ 0 w 177"/>
                <a:gd name="T1" fmla="*/ 0 h 37"/>
                <a:gd name="T2" fmla="*/ 2147483646 w 177"/>
                <a:gd name="T3" fmla="*/ 0 h 37"/>
                <a:gd name="T4" fmla="*/ 2147483646 w 177"/>
                <a:gd name="T5" fmla="*/ 2147483646 h 37"/>
                <a:gd name="T6" fmla="*/ 2147483646 w 177"/>
                <a:gd name="T7" fmla="*/ 2147483646 h 37"/>
                <a:gd name="T8" fmla="*/ 0 w 177"/>
                <a:gd name="T9" fmla="*/ 2147483646 h 37"/>
                <a:gd name="T10" fmla="*/ 0 w 177"/>
                <a:gd name="T11" fmla="*/ 0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7" h="37">
                  <a:moveTo>
                    <a:pt x="0" y="0"/>
                  </a:moveTo>
                  <a:lnTo>
                    <a:pt x="166" y="0"/>
                  </a:lnTo>
                  <a:lnTo>
                    <a:pt x="177" y="11"/>
                  </a:lnTo>
                  <a:lnTo>
                    <a:pt x="177" y="37"/>
                  </a:lnTo>
                  <a:lnTo>
                    <a:pt x="0" y="37"/>
                  </a:lnTo>
                  <a:lnTo>
                    <a:pt x="0"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123" name="Freeform 81">
              <a:extLst>
                <a:ext uri="{FF2B5EF4-FFF2-40B4-BE49-F238E27FC236}">
                  <a16:creationId xmlns:a16="http://schemas.microsoft.com/office/drawing/2014/main" id="{D3503A25-3F08-4E53-89C9-4310B29BB727}"/>
                </a:ext>
              </a:extLst>
            </p:cNvPr>
            <p:cNvSpPr>
              <a:spLocks/>
            </p:cNvSpPr>
            <p:nvPr/>
          </p:nvSpPr>
          <p:spPr bwMode="auto">
            <a:xfrm>
              <a:off x="5205" y="1686"/>
              <a:ext cx="75" cy="78"/>
            </a:xfrm>
            <a:custGeom>
              <a:avLst/>
              <a:gdLst>
                <a:gd name="T0" fmla="*/ 0 w 11"/>
                <a:gd name="T1" fmla="*/ 0 h 11"/>
                <a:gd name="T2" fmla="*/ 0 w 11"/>
                <a:gd name="T3" fmla="*/ 2147483646 h 11"/>
                <a:gd name="T4" fmla="*/ 2147483646 w 11"/>
                <a:gd name="T5" fmla="*/ 2147483646 h 11"/>
                <a:gd name="T6" fmla="*/ 0 60000 65536"/>
                <a:gd name="T7" fmla="*/ 0 60000 65536"/>
                <a:gd name="T8" fmla="*/ 0 60000 65536"/>
              </a:gdLst>
              <a:ahLst/>
              <a:cxnLst>
                <a:cxn ang="T6">
                  <a:pos x="T0" y="T1"/>
                </a:cxn>
                <a:cxn ang="T7">
                  <a:pos x="T2" y="T3"/>
                </a:cxn>
                <a:cxn ang="T8">
                  <a:pos x="T4" y="T5"/>
                </a:cxn>
              </a:cxnLst>
              <a:rect l="0" t="0" r="r" b="b"/>
              <a:pathLst>
                <a:path w="11" h="11">
                  <a:moveTo>
                    <a:pt x="0" y="0"/>
                  </a:moveTo>
                  <a:lnTo>
                    <a:pt x="0" y="11"/>
                  </a:lnTo>
                  <a:lnTo>
                    <a:pt x="11" y="11"/>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124" name="Rectangle 82">
              <a:extLst>
                <a:ext uri="{FF2B5EF4-FFF2-40B4-BE49-F238E27FC236}">
                  <a16:creationId xmlns:a16="http://schemas.microsoft.com/office/drawing/2014/main" id="{EA205C73-86C1-4C4F-9CE2-E93AF3C8467D}"/>
                </a:ext>
              </a:extLst>
            </p:cNvPr>
            <p:cNvSpPr>
              <a:spLocks noChangeArrowheads="1"/>
            </p:cNvSpPr>
            <p:nvPr/>
          </p:nvSpPr>
          <p:spPr bwMode="auto">
            <a:xfrm>
              <a:off x="4087" y="1701"/>
              <a:ext cx="974"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Create a list to hold all </a:t>
              </a:r>
              <a:endParaRPr lang="en-US" altLang="zh-CN" sz="1000">
                <a:latin typeface="ZapfHumnst BT" pitchFamily="34" charset="0"/>
                <a:ea typeface="宋体" panose="02010600030101010101" pitchFamily="2" charset="-122"/>
              </a:endParaRPr>
            </a:p>
          </p:txBody>
        </p:sp>
        <p:sp>
          <p:nvSpPr>
            <p:cNvPr id="87125" name="Rectangle 83">
              <a:extLst>
                <a:ext uri="{FF2B5EF4-FFF2-40B4-BE49-F238E27FC236}">
                  <a16:creationId xmlns:a16="http://schemas.microsoft.com/office/drawing/2014/main" id="{17C4F450-5ED5-4F4B-9B6F-AC1D238B3F97}"/>
                </a:ext>
              </a:extLst>
            </p:cNvPr>
            <p:cNvSpPr>
              <a:spLocks noChangeArrowheads="1"/>
            </p:cNvSpPr>
            <p:nvPr/>
          </p:nvSpPr>
          <p:spPr bwMode="auto">
            <a:xfrm>
              <a:off x="4087" y="1814"/>
              <a:ext cx="58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retrieved data</a:t>
              </a:r>
              <a:endParaRPr lang="en-US" altLang="zh-CN" sz="1000">
                <a:latin typeface="ZapfHumnst BT" pitchFamily="34" charset="0"/>
                <a:ea typeface="宋体" panose="02010600030101010101" pitchFamily="2" charset="-122"/>
              </a:endParaRPr>
            </a:p>
          </p:txBody>
        </p:sp>
        <p:sp>
          <p:nvSpPr>
            <p:cNvPr id="87126" name="Line 84">
              <a:extLst>
                <a:ext uri="{FF2B5EF4-FFF2-40B4-BE49-F238E27FC236}">
                  <a16:creationId xmlns:a16="http://schemas.microsoft.com/office/drawing/2014/main" id="{500F1C9E-99ED-4251-B918-5F78D5DA56A9}"/>
                </a:ext>
              </a:extLst>
            </p:cNvPr>
            <p:cNvSpPr>
              <a:spLocks noChangeShapeType="1"/>
            </p:cNvSpPr>
            <p:nvPr/>
          </p:nvSpPr>
          <p:spPr bwMode="auto">
            <a:xfrm flipH="1">
              <a:off x="2873" y="1871"/>
              <a:ext cx="1186" cy="99"/>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127" name="Line 85">
              <a:extLst>
                <a:ext uri="{FF2B5EF4-FFF2-40B4-BE49-F238E27FC236}">
                  <a16:creationId xmlns:a16="http://schemas.microsoft.com/office/drawing/2014/main" id="{B7FAFBCC-41C8-447F-80F4-ABE9B729CD34}"/>
                </a:ext>
              </a:extLst>
            </p:cNvPr>
            <p:cNvSpPr>
              <a:spLocks noChangeShapeType="1"/>
            </p:cNvSpPr>
            <p:nvPr/>
          </p:nvSpPr>
          <p:spPr bwMode="auto">
            <a:xfrm flipH="1">
              <a:off x="3312" y="2735"/>
              <a:ext cx="555" cy="107"/>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128" name="Line 86">
              <a:extLst>
                <a:ext uri="{FF2B5EF4-FFF2-40B4-BE49-F238E27FC236}">
                  <a16:creationId xmlns:a16="http://schemas.microsoft.com/office/drawing/2014/main" id="{451D8EC5-11AE-4CD6-A92B-7A5FE2ADB6E3}"/>
                </a:ext>
              </a:extLst>
            </p:cNvPr>
            <p:cNvSpPr>
              <a:spLocks noChangeShapeType="1"/>
            </p:cNvSpPr>
            <p:nvPr/>
          </p:nvSpPr>
          <p:spPr bwMode="auto">
            <a:xfrm>
              <a:off x="1344" y="3168"/>
              <a:ext cx="3058"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129" name="Line 87">
              <a:extLst>
                <a:ext uri="{FF2B5EF4-FFF2-40B4-BE49-F238E27FC236}">
                  <a16:creationId xmlns:a16="http://schemas.microsoft.com/office/drawing/2014/main" id="{A9278266-7280-43E5-AA70-E9B2D244B0BF}"/>
                </a:ext>
              </a:extLst>
            </p:cNvPr>
            <p:cNvSpPr>
              <a:spLocks noChangeShapeType="1"/>
            </p:cNvSpPr>
            <p:nvPr/>
          </p:nvSpPr>
          <p:spPr bwMode="auto">
            <a:xfrm flipH="1">
              <a:off x="4320" y="3168"/>
              <a:ext cx="82" cy="35"/>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130" name="Line 88">
              <a:extLst>
                <a:ext uri="{FF2B5EF4-FFF2-40B4-BE49-F238E27FC236}">
                  <a16:creationId xmlns:a16="http://schemas.microsoft.com/office/drawing/2014/main" id="{92514296-79EB-4EAA-B93E-9D11020C4A8E}"/>
                </a:ext>
              </a:extLst>
            </p:cNvPr>
            <p:cNvSpPr>
              <a:spLocks noChangeShapeType="1"/>
            </p:cNvSpPr>
            <p:nvPr/>
          </p:nvSpPr>
          <p:spPr bwMode="auto">
            <a:xfrm flipH="1" flipV="1">
              <a:off x="4320" y="3132"/>
              <a:ext cx="82" cy="3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131" name="Rectangle 89">
              <a:extLst>
                <a:ext uri="{FF2B5EF4-FFF2-40B4-BE49-F238E27FC236}">
                  <a16:creationId xmlns:a16="http://schemas.microsoft.com/office/drawing/2014/main" id="{833DAB54-3A28-4E94-982B-D6B39CCE38AA}"/>
                </a:ext>
              </a:extLst>
            </p:cNvPr>
            <p:cNvSpPr>
              <a:spLocks noChangeArrowheads="1"/>
            </p:cNvSpPr>
            <p:nvPr/>
          </p:nvSpPr>
          <p:spPr bwMode="auto">
            <a:xfrm>
              <a:off x="2366" y="3012"/>
              <a:ext cx="107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1.7. add(PersistentClass)</a:t>
              </a:r>
              <a:endParaRPr lang="en-US" altLang="zh-CN" sz="1000">
                <a:latin typeface="ZapfHumnst BT" pitchFamily="34" charset="0"/>
                <a:ea typeface="宋体" panose="02010600030101010101" pitchFamily="2" charset="-122"/>
              </a:endParaRPr>
            </a:p>
          </p:txBody>
        </p:sp>
        <p:sp>
          <p:nvSpPr>
            <p:cNvPr id="87132" name="Freeform 90">
              <a:extLst>
                <a:ext uri="{FF2B5EF4-FFF2-40B4-BE49-F238E27FC236}">
                  <a16:creationId xmlns:a16="http://schemas.microsoft.com/office/drawing/2014/main" id="{7891A3F1-1F50-414F-9F24-18862265AB3D}"/>
                </a:ext>
              </a:extLst>
            </p:cNvPr>
            <p:cNvSpPr>
              <a:spLocks/>
            </p:cNvSpPr>
            <p:nvPr/>
          </p:nvSpPr>
          <p:spPr bwMode="auto">
            <a:xfrm>
              <a:off x="3408" y="3352"/>
              <a:ext cx="1481" cy="340"/>
            </a:xfrm>
            <a:custGeom>
              <a:avLst/>
              <a:gdLst>
                <a:gd name="T0" fmla="*/ 0 w 1481"/>
                <a:gd name="T1" fmla="*/ 0 h 340"/>
                <a:gd name="T2" fmla="*/ 1399 w 1481"/>
                <a:gd name="T3" fmla="*/ 0 h 340"/>
                <a:gd name="T4" fmla="*/ 1481 w 1481"/>
                <a:gd name="T5" fmla="*/ 85 h 340"/>
                <a:gd name="T6" fmla="*/ 1481 w 1481"/>
                <a:gd name="T7" fmla="*/ 340 h 340"/>
                <a:gd name="T8" fmla="*/ 0 w 1481"/>
                <a:gd name="T9" fmla="*/ 340 h 340"/>
                <a:gd name="T10" fmla="*/ 0 w 1481"/>
                <a:gd name="T11" fmla="*/ 0 h 3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81" h="340">
                  <a:moveTo>
                    <a:pt x="0" y="0"/>
                  </a:moveTo>
                  <a:lnTo>
                    <a:pt x="1399" y="0"/>
                  </a:lnTo>
                  <a:lnTo>
                    <a:pt x="1481" y="85"/>
                  </a:lnTo>
                  <a:lnTo>
                    <a:pt x="1481" y="340"/>
                  </a:lnTo>
                  <a:lnTo>
                    <a:pt x="0" y="340"/>
                  </a:lnTo>
                  <a:lnTo>
                    <a:pt x="0"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endParaRPr lang="zh-CN" altLang="en-US"/>
            </a:p>
          </p:txBody>
        </p:sp>
        <p:sp>
          <p:nvSpPr>
            <p:cNvPr id="87133" name="Freeform 91">
              <a:extLst>
                <a:ext uri="{FF2B5EF4-FFF2-40B4-BE49-F238E27FC236}">
                  <a16:creationId xmlns:a16="http://schemas.microsoft.com/office/drawing/2014/main" id="{224DCD06-1BAA-4620-B2AB-83FB686498B0}"/>
                </a:ext>
              </a:extLst>
            </p:cNvPr>
            <p:cNvSpPr>
              <a:spLocks/>
            </p:cNvSpPr>
            <p:nvPr/>
          </p:nvSpPr>
          <p:spPr bwMode="auto">
            <a:xfrm>
              <a:off x="3408" y="3352"/>
              <a:ext cx="1481" cy="340"/>
            </a:xfrm>
            <a:custGeom>
              <a:avLst/>
              <a:gdLst>
                <a:gd name="T0" fmla="*/ 0 w 216"/>
                <a:gd name="T1" fmla="*/ 0 h 48"/>
                <a:gd name="T2" fmla="*/ 2147483646 w 216"/>
                <a:gd name="T3" fmla="*/ 0 h 48"/>
                <a:gd name="T4" fmla="*/ 2147483646 w 216"/>
                <a:gd name="T5" fmla="*/ 2147483646 h 48"/>
                <a:gd name="T6" fmla="*/ 2147483646 w 216"/>
                <a:gd name="T7" fmla="*/ 2147483646 h 48"/>
                <a:gd name="T8" fmla="*/ 0 w 216"/>
                <a:gd name="T9" fmla="*/ 2147483646 h 48"/>
                <a:gd name="T10" fmla="*/ 0 w 216"/>
                <a:gd name="T11" fmla="*/ 0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 h="48">
                  <a:moveTo>
                    <a:pt x="0" y="0"/>
                  </a:moveTo>
                  <a:lnTo>
                    <a:pt x="204" y="0"/>
                  </a:lnTo>
                  <a:lnTo>
                    <a:pt x="216" y="12"/>
                  </a:lnTo>
                  <a:lnTo>
                    <a:pt x="216" y="48"/>
                  </a:lnTo>
                  <a:lnTo>
                    <a:pt x="0" y="48"/>
                  </a:lnTo>
                  <a:lnTo>
                    <a:pt x="0"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134" name="Freeform 92">
              <a:extLst>
                <a:ext uri="{FF2B5EF4-FFF2-40B4-BE49-F238E27FC236}">
                  <a16:creationId xmlns:a16="http://schemas.microsoft.com/office/drawing/2014/main" id="{3A672517-223A-48E0-B799-9385B353D308}"/>
                </a:ext>
              </a:extLst>
            </p:cNvPr>
            <p:cNvSpPr>
              <a:spLocks/>
            </p:cNvSpPr>
            <p:nvPr/>
          </p:nvSpPr>
          <p:spPr bwMode="auto">
            <a:xfrm>
              <a:off x="4807" y="3352"/>
              <a:ext cx="82" cy="85"/>
            </a:xfrm>
            <a:custGeom>
              <a:avLst/>
              <a:gdLst>
                <a:gd name="T0" fmla="*/ 0 w 12"/>
                <a:gd name="T1" fmla="*/ 0 h 12"/>
                <a:gd name="T2" fmla="*/ 0 w 12"/>
                <a:gd name="T3" fmla="*/ 2147483646 h 12"/>
                <a:gd name="T4" fmla="*/ 2147483646 w 12"/>
                <a:gd name="T5" fmla="*/ 2147483646 h 12"/>
                <a:gd name="T6" fmla="*/ 0 60000 65536"/>
                <a:gd name="T7" fmla="*/ 0 60000 65536"/>
                <a:gd name="T8" fmla="*/ 0 60000 65536"/>
              </a:gdLst>
              <a:ahLst/>
              <a:cxnLst>
                <a:cxn ang="T6">
                  <a:pos x="T0" y="T1"/>
                </a:cxn>
                <a:cxn ang="T7">
                  <a:pos x="T2" y="T3"/>
                </a:cxn>
                <a:cxn ang="T8">
                  <a:pos x="T4" y="T5"/>
                </a:cxn>
              </a:cxnLst>
              <a:rect l="0" t="0" r="r" b="b"/>
              <a:pathLst>
                <a:path w="12" h="12">
                  <a:moveTo>
                    <a:pt x="0" y="0"/>
                  </a:moveTo>
                  <a:lnTo>
                    <a:pt x="0" y="12"/>
                  </a:lnTo>
                  <a:lnTo>
                    <a:pt x="12" y="12"/>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135" name="Rectangle 93">
              <a:extLst>
                <a:ext uri="{FF2B5EF4-FFF2-40B4-BE49-F238E27FC236}">
                  <a16:creationId xmlns:a16="http://schemas.microsoft.com/office/drawing/2014/main" id="{F397ECF2-F7BC-434B-9FE4-7D7385E5B699}"/>
                </a:ext>
              </a:extLst>
            </p:cNvPr>
            <p:cNvSpPr>
              <a:spLocks noChangeArrowheads="1"/>
            </p:cNvSpPr>
            <p:nvPr/>
          </p:nvSpPr>
          <p:spPr bwMode="auto">
            <a:xfrm>
              <a:off x="3435" y="3367"/>
              <a:ext cx="142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Add the retrieved course offering </a:t>
              </a:r>
              <a:endParaRPr lang="en-US" altLang="zh-CN" sz="1000">
                <a:latin typeface="ZapfHumnst BT" pitchFamily="34" charset="0"/>
                <a:ea typeface="宋体" panose="02010600030101010101" pitchFamily="2" charset="-122"/>
              </a:endParaRPr>
            </a:p>
          </p:txBody>
        </p:sp>
        <p:sp>
          <p:nvSpPr>
            <p:cNvPr id="87136" name="Rectangle 94">
              <a:extLst>
                <a:ext uri="{FF2B5EF4-FFF2-40B4-BE49-F238E27FC236}">
                  <a16:creationId xmlns:a16="http://schemas.microsoft.com/office/drawing/2014/main" id="{9AF8ED25-9938-4A9E-991A-13BD83EB839C}"/>
                </a:ext>
              </a:extLst>
            </p:cNvPr>
            <p:cNvSpPr>
              <a:spLocks noChangeArrowheads="1"/>
            </p:cNvSpPr>
            <p:nvPr/>
          </p:nvSpPr>
          <p:spPr bwMode="auto">
            <a:xfrm>
              <a:off x="3435" y="3479"/>
              <a:ext cx="1007"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to the list to be returned</a:t>
              </a:r>
              <a:endParaRPr lang="en-US" altLang="zh-CN" sz="1000">
                <a:latin typeface="ZapfHumnst BT" pitchFamily="34" charset="0"/>
                <a:ea typeface="宋体" panose="02010600030101010101" pitchFamily="2" charset="-122"/>
              </a:endParaRPr>
            </a:p>
          </p:txBody>
        </p:sp>
        <p:sp>
          <p:nvSpPr>
            <p:cNvPr id="87137" name="Line 95">
              <a:extLst>
                <a:ext uri="{FF2B5EF4-FFF2-40B4-BE49-F238E27FC236}">
                  <a16:creationId xmlns:a16="http://schemas.microsoft.com/office/drawing/2014/main" id="{CF2323C0-E121-43B5-87D4-617D9717C261}"/>
                </a:ext>
              </a:extLst>
            </p:cNvPr>
            <p:cNvSpPr>
              <a:spLocks noChangeShapeType="1"/>
            </p:cNvSpPr>
            <p:nvPr/>
          </p:nvSpPr>
          <p:spPr bwMode="auto">
            <a:xfrm flipH="1" flipV="1">
              <a:off x="2873" y="3168"/>
              <a:ext cx="658" cy="184"/>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138" name="Freeform 96">
              <a:extLst>
                <a:ext uri="{FF2B5EF4-FFF2-40B4-BE49-F238E27FC236}">
                  <a16:creationId xmlns:a16="http://schemas.microsoft.com/office/drawing/2014/main" id="{95FA7AC5-FF0A-4FD4-8757-9518C87F940C}"/>
                </a:ext>
              </a:extLst>
            </p:cNvPr>
            <p:cNvSpPr>
              <a:spLocks/>
            </p:cNvSpPr>
            <p:nvPr/>
          </p:nvSpPr>
          <p:spPr bwMode="auto">
            <a:xfrm>
              <a:off x="41" y="2232"/>
              <a:ext cx="1262" cy="1276"/>
            </a:xfrm>
            <a:custGeom>
              <a:avLst/>
              <a:gdLst>
                <a:gd name="T0" fmla="*/ 0 w 1262"/>
                <a:gd name="T1" fmla="*/ 0 h 1276"/>
                <a:gd name="T2" fmla="*/ 1186 w 1262"/>
                <a:gd name="T3" fmla="*/ 0 h 1276"/>
                <a:gd name="T4" fmla="*/ 1262 w 1262"/>
                <a:gd name="T5" fmla="*/ 85 h 1276"/>
                <a:gd name="T6" fmla="*/ 1262 w 1262"/>
                <a:gd name="T7" fmla="*/ 1276 h 1276"/>
                <a:gd name="T8" fmla="*/ 0 w 1262"/>
                <a:gd name="T9" fmla="*/ 1276 h 1276"/>
                <a:gd name="T10" fmla="*/ 0 w 1262"/>
                <a:gd name="T11" fmla="*/ 0 h 1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62" h="1276">
                  <a:moveTo>
                    <a:pt x="0" y="0"/>
                  </a:moveTo>
                  <a:lnTo>
                    <a:pt x="1186" y="0"/>
                  </a:lnTo>
                  <a:lnTo>
                    <a:pt x="1262" y="85"/>
                  </a:lnTo>
                  <a:lnTo>
                    <a:pt x="1262" y="1276"/>
                  </a:lnTo>
                  <a:lnTo>
                    <a:pt x="0" y="1276"/>
                  </a:lnTo>
                  <a:lnTo>
                    <a:pt x="0"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endParaRPr lang="zh-CN" altLang="en-US"/>
            </a:p>
          </p:txBody>
        </p:sp>
        <p:sp>
          <p:nvSpPr>
            <p:cNvPr id="87139" name="Freeform 97">
              <a:extLst>
                <a:ext uri="{FF2B5EF4-FFF2-40B4-BE49-F238E27FC236}">
                  <a16:creationId xmlns:a16="http://schemas.microsoft.com/office/drawing/2014/main" id="{092DF01C-A752-48BC-A67F-F94C02C5D667}"/>
                </a:ext>
              </a:extLst>
            </p:cNvPr>
            <p:cNvSpPr>
              <a:spLocks/>
            </p:cNvSpPr>
            <p:nvPr/>
          </p:nvSpPr>
          <p:spPr bwMode="auto">
            <a:xfrm>
              <a:off x="41" y="2232"/>
              <a:ext cx="1262" cy="1276"/>
            </a:xfrm>
            <a:custGeom>
              <a:avLst/>
              <a:gdLst>
                <a:gd name="T0" fmla="*/ 0 w 184"/>
                <a:gd name="T1" fmla="*/ 0 h 180"/>
                <a:gd name="T2" fmla="*/ 2147483646 w 184"/>
                <a:gd name="T3" fmla="*/ 0 h 180"/>
                <a:gd name="T4" fmla="*/ 2147483646 w 184"/>
                <a:gd name="T5" fmla="*/ 2147483646 h 180"/>
                <a:gd name="T6" fmla="*/ 2147483646 w 184"/>
                <a:gd name="T7" fmla="*/ 2147483646 h 180"/>
                <a:gd name="T8" fmla="*/ 0 w 184"/>
                <a:gd name="T9" fmla="*/ 2147483646 h 180"/>
                <a:gd name="T10" fmla="*/ 0 w 184"/>
                <a:gd name="T11" fmla="*/ 0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4" h="180">
                  <a:moveTo>
                    <a:pt x="0" y="0"/>
                  </a:moveTo>
                  <a:lnTo>
                    <a:pt x="173" y="0"/>
                  </a:lnTo>
                  <a:lnTo>
                    <a:pt x="184" y="12"/>
                  </a:lnTo>
                  <a:lnTo>
                    <a:pt x="184" y="180"/>
                  </a:lnTo>
                  <a:lnTo>
                    <a:pt x="0" y="180"/>
                  </a:lnTo>
                  <a:lnTo>
                    <a:pt x="0"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140" name="Freeform 98">
              <a:extLst>
                <a:ext uri="{FF2B5EF4-FFF2-40B4-BE49-F238E27FC236}">
                  <a16:creationId xmlns:a16="http://schemas.microsoft.com/office/drawing/2014/main" id="{331B2BF4-C133-44C5-8A76-16D1F45E19ED}"/>
                </a:ext>
              </a:extLst>
            </p:cNvPr>
            <p:cNvSpPr>
              <a:spLocks/>
            </p:cNvSpPr>
            <p:nvPr/>
          </p:nvSpPr>
          <p:spPr bwMode="auto">
            <a:xfrm>
              <a:off x="1227" y="2232"/>
              <a:ext cx="76" cy="85"/>
            </a:xfrm>
            <a:custGeom>
              <a:avLst/>
              <a:gdLst>
                <a:gd name="T0" fmla="*/ 0 w 11"/>
                <a:gd name="T1" fmla="*/ 0 h 12"/>
                <a:gd name="T2" fmla="*/ 0 w 11"/>
                <a:gd name="T3" fmla="*/ 2147483646 h 12"/>
                <a:gd name="T4" fmla="*/ 2147483646 w 11"/>
                <a:gd name="T5" fmla="*/ 2147483646 h 12"/>
                <a:gd name="T6" fmla="*/ 0 60000 65536"/>
                <a:gd name="T7" fmla="*/ 0 60000 65536"/>
                <a:gd name="T8" fmla="*/ 0 60000 65536"/>
              </a:gdLst>
              <a:ahLst/>
              <a:cxnLst>
                <a:cxn ang="T6">
                  <a:pos x="T0" y="T1"/>
                </a:cxn>
                <a:cxn ang="T7">
                  <a:pos x="T2" y="T3"/>
                </a:cxn>
                <a:cxn ang="T8">
                  <a:pos x="T4" y="T5"/>
                </a:cxn>
              </a:cxnLst>
              <a:rect l="0" t="0" r="r" b="b"/>
              <a:pathLst>
                <a:path w="11" h="12">
                  <a:moveTo>
                    <a:pt x="0" y="0"/>
                  </a:moveTo>
                  <a:lnTo>
                    <a:pt x="0" y="12"/>
                  </a:lnTo>
                  <a:lnTo>
                    <a:pt x="11" y="12"/>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141" name="Rectangle 99">
              <a:extLst>
                <a:ext uri="{FF2B5EF4-FFF2-40B4-BE49-F238E27FC236}">
                  <a16:creationId xmlns:a16="http://schemas.microsoft.com/office/drawing/2014/main" id="{A15E77A6-EE3F-4C2A-9613-10BD84959230}"/>
                </a:ext>
              </a:extLst>
            </p:cNvPr>
            <p:cNvSpPr>
              <a:spLocks noChangeArrowheads="1"/>
            </p:cNvSpPr>
            <p:nvPr/>
          </p:nvSpPr>
          <p:spPr bwMode="auto">
            <a:xfrm>
              <a:off x="69" y="2245"/>
              <a:ext cx="122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Repeat these operations for </a:t>
              </a:r>
              <a:endParaRPr lang="en-US" altLang="zh-CN" sz="1000">
                <a:latin typeface="ZapfHumnst BT" pitchFamily="34" charset="0"/>
                <a:ea typeface="宋体" panose="02010600030101010101" pitchFamily="2" charset="-122"/>
              </a:endParaRPr>
            </a:p>
          </p:txBody>
        </p:sp>
        <p:sp>
          <p:nvSpPr>
            <p:cNvPr id="87142" name="Rectangle 100">
              <a:extLst>
                <a:ext uri="{FF2B5EF4-FFF2-40B4-BE49-F238E27FC236}">
                  <a16:creationId xmlns:a16="http://schemas.microsoft.com/office/drawing/2014/main" id="{55BCF99F-1979-4A71-BC14-BBF277DEF22E}"/>
                </a:ext>
              </a:extLst>
            </p:cNvPr>
            <p:cNvSpPr>
              <a:spLocks noChangeArrowheads="1"/>
            </p:cNvSpPr>
            <p:nvPr/>
          </p:nvSpPr>
          <p:spPr bwMode="auto">
            <a:xfrm>
              <a:off x="69" y="2361"/>
              <a:ext cx="120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each element returned from </a:t>
              </a:r>
              <a:endParaRPr lang="en-US" altLang="zh-CN" sz="1000">
                <a:latin typeface="ZapfHumnst BT" pitchFamily="34" charset="0"/>
                <a:ea typeface="宋体" panose="02010600030101010101" pitchFamily="2" charset="-122"/>
              </a:endParaRPr>
            </a:p>
          </p:txBody>
        </p:sp>
        <p:sp>
          <p:nvSpPr>
            <p:cNvPr id="87143" name="Rectangle 101">
              <a:extLst>
                <a:ext uri="{FF2B5EF4-FFF2-40B4-BE49-F238E27FC236}">
                  <a16:creationId xmlns:a16="http://schemas.microsoft.com/office/drawing/2014/main" id="{32D0A38C-D269-41BD-88F1-4736104B125D}"/>
                </a:ext>
              </a:extLst>
            </p:cNvPr>
            <p:cNvSpPr>
              <a:spLocks noChangeArrowheads="1"/>
            </p:cNvSpPr>
            <p:nvPr/>
          </p:nvSpPr>
          <p:spPr bwMode="auto">
            <a:xfrm>
              <a:off x="69" y="2473"/>
              <a:ext cx="847"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the executeQuery() </a:t>
              </a:r>
              <a:endParaRPr lang="en-US" altLang="zh-CN" sz="1000">
                <a:latin typeface="ZapfHumnst BT" pitchFamily="34" charset="0"/>
                <a:ea typeface="宋体" panose="02010600030101010101" pitchFamily="2" charset="-122"/>
              </a:endParaRPr>
            </a:p>
          </p:txBody>
        </p:sp>
        <p:sp>
          <p:nvSpPr>
            <p:cNvPr id="87144" name="Rectangle 102">
              <a:extLst>
                <a:ext uri="{FF2B5EF4-FFF2-40B4-BE49-F238E27FC236}">
                  <a16:creationId xmlns:a16="http://schemas.microsoft.com/office/drawing/2014/main" id="{3C8C5988-F6EA-45FF-9D58-B32BA5A5D3DE}"/>
                </a:ext>
              </a:extLst>
            </p:cNvPr>
            <p:cNvSpPr>
              <a:spLocks noChangeArrowheads="1"/>
            </p:cNvSpPr>
            <p:nvPr/>
          </p:nvSpPr>
          <p:spPr bwMode="auto">
            <a:xfrm>
              <a:off x="69" y="2586"/>
              <a:ext cx="447"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command.</a:t>
              </a:r>
              <a:endParaRPr lang="en-US" altLang="zh-CN" sz="1000">
                <a:latin typeface="ZapfHumnst BT" pitchFamily="34" charset="0"/>
                <a:ea typeface="宋体" panose="02010600030101010101" pitchFamily="2" charset="-122"/>
              </a:endParaRPr>
            </a:p>
          </p:txBody>
        </p:sp>
        <p:sp>
          <p:nvSpPr>
            <p:cNvPr id="87145" name="Rectangle 103">
              <a:extLst>
                <a:ext uri="{FF2B5EF4-FFF2-40B4-BE49-F238E27FC236}">
                  <a16:creationId xmlns:a16="http://schemas.microsoft.com/office/drawing/2014/main" id="{F0E756EA-45A8-4CAD-BB36-12CD8BCF6324}"/>
                </a:ext>
              </a:extLst>
            </p:cNvPr>
            <p:cNvSpPr>
              <a:spLocks noChangeArrowheads="1"/>
            </p:cNvSpPr>
            <p:nvPr/>
          </p:nvSpPr>
          <p:spPr bwMode="auto">
            <a:xfrm>
              <a:off x="69" y="2813"/>
              <a:ext cx="112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The PersistentClassList is </a:t>
              </a:r>
              <a:endParaRPr lang="en-US" altLang="zh-CN" sz="1000">
                <a:latin typeface="ZapfHumnst BT" pitchFamily="34" charset="0"/>
                <a:ea typeface="宋体" panose="02010600030101010101" pitchFamily="2" charset="-122"/>
              </a:endParaRPr>
            </a:p>
          </p:txBody>
        </p:sp>
        <p:sp>
          <p:nvSpPr>
            <p:cNvPr id="87146" name="Rectangle 104">
              <a:extLst>
                <a:ext uri="{FF2B5EF4-FFF2-40B4-BE49-F238E27FC236}">
                  <a16:creationId xmlns:a16="http://schemas.microsoft.com/office/drawing/2014/main" id="{B42C75D9-531C-4C49-BBFC-B0903DF51C4F}"/>
                </a:ext>
              </a:extLst>
            </p:cNvPr>
            <p:cNvSpPr>
              <a:spLocks noChangeArrowheads="1"/>
            </p:cNvSpPr>
            <p:nvPr/>
          </p:nvSpPr>
          <p:spPr bwMode="auto">
            <a:xfrm>
              <a:off x="69" y="2927"/>
              <a:ext cx="1282"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loaded with the data retrieved </a:t>
              </a:r>
              <a:endParaRPr lang="en-US" altLang="zh-CN" sz="1000">
                <a:latin typeface="ZapfHumnst BT" pitchFamily="34" charset="0"/>
                <a:ea typeface="宋体" panose="02010600030101010101" pitchFamily="2" charset="-122"/>
              </a:endParaRPr>
            </a:p>
          </p:txBody>
        </p:sp>
        <p:sp>
          <p:nvSpPr>
            <p:cNvPr id="87147" name="Rectangle 105">
              <a:extLst>
                <a:ext uri="{FF2B5EF4-FFF2-40B4-BE49-F238E27FC236}">
                  <a16:creationId xmlns:a16="http://schemas.microsoft.com/office/drawing/2014/main" id="{19DEB044-9216-4515-AFA7-DEE4A30EF4F5}"/>
                </a:ext>
              </a:extLst>
            </p:cNvPr>
            <p:cNvSpPr>
              <a:spLocks noChangeArrowheads="1"/>
            </p:cNvSpPr>
            <p:nvPr/>
          </p:nvSpPr>
          <p:spPr bwMode="auto">
            <a:xfrm>
              <a:off x="69" y="3039"/>
              <a:ext cx="79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from the database.</a:t>
              </a:r>
              <a:endParaRPr lang="en-US" altLang="zh-CN" sz="1000">
                <a:latin typeface="ZapfHumnst BT" pitchFamily="34" charset="0"/>
                <a:ea typeface="宋体" panose="02010600030101010101" pitchFamily="2" charset="-122"/>
              </a:endParaRPr>
            </a:p>
          </p:txBody>
        </p:sp>
        <p:sp>
          <p:nvSpPr>
            <p:cNvPr id="87148" name="Line 106">
              <a:extLst>
                <a:ext uri="{FF2B5EF4-FFF2-40B4-BE49-F238E27FC236}">
                  <a16:creationId xmlns:a16="http://schemas.microsoft.com/office/drawing/2014/main" id="{6100116E-5533-4BEC-86CF-BC6C9C1DF418}"/>
                </a:ext>
              </a:extLst>
            </p:cNvPr>
            <p:cNvSpPr>
              <a:spLocks noChangeShapeType="1"/>
            </p:cNvSpPr>
            <p:nvPr/>
          </p:nvSpPr>
          <p:spPr bwMode="auto">
            <a:xfrm flipV="1">
              <a:off x="1317" y="2225"/>
              <a:ext cx="1995" cy="489"/>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149" name="Line 107">
              <a:extLst>
                <a:ext uri="{FF2B5EF4-FFF2-40B4-BE49-F238E27FC236}">
                  <a16:creationId xmlns:a16="http://schemas.microsoft.com/office/drawing/2014/main" id="{C3C606E2-FE8B-4719-967E-2F79201A1DA3}"/>
                </a:ext>
              </a:extLst>
            </p:cNvPr>
            <p:cNvSpPr>
              <a:spLocks noChangeShapeType="1"/>
            </p:cNvSpPr>
            <p:nvPr/>
          </p:nvSpPr>
          <p:spPr bwMode="auto">
            <a:xfrm>
              <a:off x="1317" y="2962"/>
              <a:ext cx="1556" cy="206"/>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7150" name="Group 108">
              <a:extLst>
                <a:ext uri="{FF2B5EF4-FFF2-40B4-BE49-F238E27FC236}">
                  <a16:creationId xmlns:a16="http://schemas.microsoft.com/office/drawing/2014/main" id="{B18787C6-5A09-4CFB-A773-12707F9E12D6}"/>
                </a:ext>
              </a:extLst>
            </p:cNvPr>
            <p:cNvGrpSpPr>
              <a:grpSpLocks/>
            </p:cNvGrpSpPr>
            <p:nvPr/>
          </p:nvGrpSpPr>
          <p:grpSpPr bwMode="auto">
            <a:xfrm>
              <a:off x="3074" y="992"/>
              <a:ext cx="1006" cy="610"/>
              <a:chOff x="3074" y="992"/>
              <a:chExt cx="1006" cy="610"/>
            </a:xfrm>
          </p:grpSpPr>
          <p:sp>
            <p:nvSpPr>
              <p:cNvPr id="87158" name="Freeform 109">
                <a:extLst>
                  <a:ext uri="{FF2B5EF4-FFF2-40B4-BE49-F238E27FC236}">
                    <a16:creationId xmlns:a16="http://schemas.microsoft.com/office/drawing/2014/main" id="{BAA7EBF0-EEF6-4C82-8306-B40133339A3B}"/>
                  </a:ext>
                </a:extLst>
              </p:cNvPr>
              <p:cNvSpPr>
                <a:spLocks/>
              </p:cNvSpPr>
              <p:nvPr/>
            </p:nvSpPr>
            <p:spPr bwMode="auto">
              <a:xfrm>
                <a:off x="3074" y="992"/>
                <a:ext cx="1006" cy="610"/>
              </a:xfrm>
              <a:custGeom>
                <a:avLst/>
                <a:gdLst>
                  <a:gd name="T0" fmla="*/ 0 w 1006"/>
                  <a:gd name="T1" fmla="*/ 0 h 610"/>
                  <a:gd name="T2" fmla="*/ 928 w 1006"/>
                  <a:gd name="T3" fmla="*/ 0 h 610"/>
                  <a:gd name="T4" fmla="*/ 1006 w 1006"/>
                  <a:gd name="T5" fmla="*/ 85 h 610"/>
                  <a:gd name="T6" fmla="*/ 1006 w 1006"/>
                  <a:gd name="T7" fmla="*/ 610 h 610"/>
                  <a:gd name="T8" fmla="*/ 0 w 1006"/>
                  <a:gd name="T9" fmla="*/ 610 h 610"/>
                  <a:gd name="T10" fmla="*/ 0 w 1006"/>
                  <a:gd name="T11" fmla="*/ 0 h 6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6" h="610">
                    <a:moveTo>
                      <a:pt x="0" y="0"/>
                    </a:moveTo>
                    <a:lnTo>
                      <a:pt x="928" y="0"/>
                    </a:lnTo>
                    <a:lnTo>
                      <a:pt x="1006" y="85"/>
                    </a:lnTo>
                    <a:lnTo>
                      <a:pt x="1006" y="610"/>
                    </a:lnTo>
                    <a:lnTo>
                      <a:pt x="0" y="610"/>
                    </a:lnTo>
                    <a:lnTo>
                      <a:pt x="0"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endParaRPr lang="zh-CN" altLang="en-US"/>
              </a:p>
            </p:txBody>
          </p:sp>
          <p:sp>
            <p:nvSpPr>
              <p:cNvPr id="87159" name="Freeform 110">
                <a:extLst>
                  <a:ext uri="{FF2B5EF4-FFF2-40B4-BE49-F238E27FC236}">
                    <a16:creationId xmlns:a16="http://schemas.microsoft.com/office/drawing/2014/main" id="{3E18BE57-7194-4058-B5E2-9701566DFAA1}"/>
                  </a:ext>
                </a:extLst>
              </p:cNvPr>
              <p:cNvSpPr>
                <a:spLocks/>
              </p:cNvSpPr>
              <p:nvPr/>
            </p:nvSpPr>
            <p:spPr bwMode="auto">
              <a:xfrm>
                <a:off x="3074" y="992"/>
                <a:ext cx="1006" cy="610"/>
              </a:xfrm>
              <a:custGeom>
                <a:avLst/>
                <a:gdLst>
                  <a:gd name="T0" fmla="*/ 0 w 142"/>
                  <a:gd name="T1" fmla="*/ 0 h 86"/>
                  <a:gd name="T2" fmla="*/ 2147483646 w 142"/>
                  <a:gd name="T3" fmla="*/ 0 h 86"/>
                  <a:gd name="T4" fmla="*/ 2147483646 w 142"/>
                  <a:gd name="T5" fmla="*/ 2147483646 h 86"/>
                  <a:gd name="T6" fmla="*/ 2147483646 w 142"/>
                  <a:gd name="T7" fmla="*/ 2147483646 h 86"/>
                  <a:gd name="T8" fmla="*/ 0 w 142"/>
                  <a:gd name="T9" fmla="*/ 2147483646 h 86"/>
                  <a:gd name="T10" fmla="*/ 0 w 142"/>
                  <a:gd name="T11" fmla="*/ 0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2" h="86">
                    <a:moveTo>
                      <a:pt x="0" y="0"/>
                    </a:moveTo>
                    <a:lnTo>
                      <a:pt x="131" y="0"/>
                    </a:lnTo>
                    <a:lnTo>
                      <a:pt x="142" y="12"/>
                    </a:lnTo>
                    <a:lnTo>
                      <a:pt x="142" y="86"/>
                    </a:lnTo>
                    <a:lnTo>
                      <a:pt x="0" y="86"/>
                    </a:lnTo>
                    <a:lnTo>
                      <a:pt x="0"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160" name="Freeform 111">
                <a:extLst>
                  <a:ext uri="{FF2B5EF4-FFF2-40B4-BE49-F238E27FC236}">
                    <a16:creationId xmlns:a16="http://schemas.microsoft.com/office/drawing/2014/main" id="{C90AC330-5F34-49F6-99DC-16F80D796CAD}"/>
                  </a:ext>
                </a:extLst>
              </p:cNvPr>
              <p:cNvSpPr>
                <a:spLocks/>
              </p:cNvSpPr>
              <p:nvPr/>
            </p:nvSpPr>
            <p:spPr bwMode="auto">
              <a:xfrm>
                <a:off x="4002" y="992"/>
                <a:ext cx="78" cy="85"/>
              </a:xfrm>
              <a:custGeom>
                <a:avLst/>
                <a:gdLst>
                  <a:gd name="T0" fmla="*/ 0 w 11"/>
                  <a:gd name="T1" fmla="*/ 0 h 12"/>
                  <a:gd name="T2" fmla="*/ 0 w 11"/>
                  <a:gd name="T3" fmla="*/ 2147483646 h 12"/>
                  <a:gd name="T4" fmla="*/ 2147483646 w 11"/>
                  <a:gd name="T5" fmla="*/ 2147483646 h 12"/>
                  <a:gd name="T6" fmla="*/ 0 60000 65536"/>
                  <a:gd name="T7" fmla="*/ 0 60000 65536"/>
                  <a:gd name="T8" fmla="*/ 0 60000 65536"/>
                </a:gdLst>
                <a:ahLst/>
                <a:cxnLst>
                  <a:cxn ang="T6">
                    <a:pos x="T0" y="T1"/>
                  </a:cxn>
                  <a:cxn ang="T7">
                    <a:pos x="T2" y="T3"/>
                  </a:cxn>
                  <a:cxn ang="T8">
                    <a:pos x="T4" y="T5"/>
                  </a:cxn>
                </a:cxnLst>
                <a:rect l="0" t="0" r="r" b="b"/>
                <a:pathLst>
                  <a:path w="11" h="12">
                    <a:moveTo>
                      <a:pt x="0" y="0"/>
                    </a:moveTo>
                    <a:lnTo>
                      <a:pt x="0" y="12"/>
                    </a:lnTo>
                    <a:lnTo>
                      <a:pt x="11" y="12"/>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161" name="Rectangle 112">
                <a:extLst>
                  <a:ext uri="{FF2B5EF4-FFF2-40B4-BE49-F238E27FC236}">
                    <a16:creationId xmlns:a16="http://schemas.microsoft.com/office/drawing/2014/main" id="{1B7729F0-D888-4301-B98B-D192AF846BB5}"/>
                  </a:ext>
                </a:extLst>
              </p:cNvPr>
              <p:cNvSpPr>
                <a:spLocks noChangeArrowheads="1"/>
              </p:cNvSpPr>
              <p:nvPr/>
            </p:nvSpPr>
            <p:spPr bwMode="auto">
              <a:xfrm>
                <a:off x="3102" y="1007"/>
                <a:ext cx="864"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The SQL statement </a:t>
                </a:r>
                <a:endParaRPr lang="en-US" altLang="zh-CN" sz="1000">
                  <a:latin typeface="ZapfHumnst BT" pitchFamily="34" charset="0"/>
                  <a:ea typeface="宋体" panose="02010600030101010101" pitchFamily="2" charset="-122"/>
                </a:endParaRPr>
              </a:p>
            </p:txBody>
          </p:sp>
          <p:sp>
            <p:nvSpPr>
              <p:cNvPr id="87162" name="Rectangle 113">
                <a:extLst>
                  <a:ext uri="{FF2B5EF4-FFF2-40B4-BE49-F238E27FC236}">
                    <a16:creationId xmlns:a16="http://schemas.microsoft.com/office/drawing/2014/main" id="{44969CC0-FC93-45DA-9442-C899D7DA7320}"/>
                  </a:ext>
                </a:extLst>
              </p:cNvPr>
              <p:cNvSpPr>
                <a:spLocks noChangeArrowheads="1"/>
              </p:cNvSpPr>
              <p:nvPr/>
            </p:nvSpPr>
            <p:spPr bwMode="auto">
              <a:xfrm>
                <a:off x="3102" y="1120"/>
                <a:ext cx="88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built by the DBClass </a:t>
                </a:r>
                <a:endParaRPr lang="en-US" altLang="zh-CN" sz="1000">
                  <a:latin typeface="ZapfHumnst BT" pitchFamily="34" charset="0"/>
                  <a:ea typeface="宋体" panose="02010600030101010101" pitchFamily="2" charset="-122"/>
                </a:endParaRPr>
              </a:p>
            </p:txBody>
          </p:sp>
          <p:sp>
            <p:nvSpPr>
              <p:cNvPr id="87163" name="Rectangle 114">
                <a:extLst>
                  <a:ext uri="{FF2B5EF4-FFF2-40B4-BE49-F238E27FC236}">
                    <a16:creationId xmlns:a16="http://schemas.microsoft.com/office/drawing/2014/main" id="{07010D5E-CFA4-4864-9834-E4D2006A2C3C}"/>
                  </a:ext>
                </a:extLst>
              </p:cNvPr>
              <p:cNvSpPr>
                <a:spLocks noChangeArrowheads="1"/>
              </p:cNvSpPr>
              <p:nvPr/>
            </p:nvSpPr>
            <p:spPr bwMode="auto">
              <a:xfrm>
                <a:off x="3102" y="1234"/>
                <a:ext cx="677"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using the given </a:t>
                </a:r>
                <a:endParaRPr lang="en-US" altLang="zh-CN" sz="1000">
                  <a:latin typeface="ZapfHumnst BT" pitchFamily="34" charset="0"/>
                  <a:ea typeface="宋体" panose="02010600030101010101" pitchFamily="2" charset="-122"/>
                </a:endParaRPr>
              </a:p>
            </p:txBody>
          </p:sp>
          <p:sp>
            <p:nvSpPr>
              <p:cNvPr id="87164" name="Rectangle 115">
                <a:extLst>
                  <a:ext uri="{FF2B5EF4-FFF2-40B4-BE49-F238E27FC236}">
                    <a16:creationId xmlns:a16="http://schemas.microsoft.com/office/drawing/2014/main" id="{302167E9-6E8D-451B-85B5-7770A356A4E3}"/>
                  </a:ext>
                </a:extLst>
              </p:cNvPr>
              <p:cNvSpPr>
                <a:spLocks noChangeArrowheads="1"/>
              </p:cNvSpPr>
              <p:nvPr/>
            </p:nvSpPr>
            <p:spPr bwMode="auto">
              <a:xfrm>
                <a:off x="3102" y="1346"/>
                <a:ext cx="852"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criteria is passed to </a:t>
                </a:r>
                <a:endParaRPr lang="en-US" altLang="zh-CN" sz="1000">
                  <a:latin typeface="ZapfHumnst BT" pitchFamily="34" charset="0"/>
                  <a:ea typeface="宋体" panose="02010600030101010101" pitchFamily="2" charset="-122"/>
                </a:endParaRPr>
              </a:p>
            </p:txBody>
          </p:sp>
          <p:sp>
            <p:nvSpPr>
              <p:cNvPr id="87165" name="Rectangle 116">
                <a:extLst>
                  <a:ext uri="{FF2B5EF4-FFF2-40B4-BE49-F238E27FC236}">
                    <a16:creationId xmlns:a16="http://schemas.microsoft.com/office/drawing/2014/main" id="{37584A38-A0D1-43D9-949A-A1DC78421616}"/>
                  </a:ext>
                </a:extLst>
              </p:cNvPr>
              <p:cNvSpPr>
                <a:spLocks noChangeArrowheads="1"/>
              </p:cNvSpPr>
              <p:nvPr/>
            </p:nvSpPr>
            <p:spPr bwMode="auto">
              <a:xfrm>
                <a:off x="3102" y="1460"/>
                <a:ext cx="660"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executeQuery()</a:t>
                </a:r>
                <a:endParaRPr lang="en-US" altLang="zh-CN" sz="1000">
                  <a:latin typeface="ZapfHumnst BT" pitchFamily="34" charset="0"/>
                  <a:ea typeface="宋体" panose="02010600030101010101" pitchFamily="2" charset="-122"/>
                </a:endParaRPr>
              </a:p>
            </p:txBody>
          </p:sp>
        </p:grpSp>
        <p:grpSp>
          <p:nvGrpSpPr>
            <p:cNvPr id="87151" name="Group 117">
              <a:extLst>
                <a:ext uri="{FF2B5EF4-FFF2-40B4-BE49-F238E27FC236}">
                  <a16:creationId xmlns:a16="http://schemas.microsoft.com/office/drawing/2014/main" id="{872ED3B1-3947-4B8E-94A6-A2DA857075E3}"/>
                </a:ext>
              </a:extLst>
            </p:cNvPr>
            <p:cNvGrpSpPr>
              <a:grpSpLocks/>
            </p:cNvGrpSpPr>
            <p:nvPr/>
          </p:nvGrpSpPr>
          <p:grpSpPr bwMode="auto">
            <a:xfrm>
              <a:off x="137" y="1445"/>
              <a:ext cx="1062" cy="375"/>
              <a:chOff x="137" y="1445"/>
              <a:chExt cx="1062" cy="375"/>
            </a:xfrm>
          </p:grpSpPr>
          <p:sp>
            <p:nvSpPr>
              <p:cNvPr id="87152" name="Freeform 118">
                <a:extLst>
                  <a:ext uri="{FF2B5EF4-FFF2-40B4-BE49-F238E27FC236}">
                    <a16:creationId xmlns:a16="http://schemas.microsoft.com/office/drawing/2014/main" id="{65903F7B-4A04-4BB8-A6CF-5266A4483DC6}"/>
                  </a:ext>
                </a:extLst>
              </p:cNvPr>
              <p:cNvSpPr>
                <a:spLocks/>
              </p:cNvSpPr>
              <p:nvPr/>
            </p:nvSpPr>
            <p:spPr bwMode="auto">
              <a:xfrm>
                <a:off x="137" y="1445"/>
                <a:ext cx="1062" cy="375"/>
              </a:xfrm>
              <a:custGeom>
                <a:avLst/>
                <a:gdLst>
                  <a:gd name="T0" fmla="*/ 0 w 1062"/>
                  <a:gd name="T1" fmla="*/ 0 h 375"/>
                  <a:gd name="T2" fmla="*/ 984 w 1062"/>
                  <a:gd name="T3" fmla="*/ 0 h 375"/>
                  <a:gd name="T4" fmla="*/ 1062 w 1062"/>
                  <a:gd name="T5" fmla="*/ 78 h 375"/>
                  <a:gd name="T6" fmla="*/ 1062 w 1062"/>
                  <a:gd name="T7" fmla="*/ 375 h 375"/>
                  <a:gd name="T8" fmla="*/ 0 w 1062"/>
                  <a:gd name="T9" fmla="*/ 375 h 375"/>
                  <a:gd name="T10" fmla="*/ 0 w 1062"/>
                  <a:gd name="T11" fmla="*/ 0 h 3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2" h="375">
                    <a:moveTo>
                      <a:pt x="0" y="0"/>
                    </a:moveTo>
                    <a:lnTo>
                      <a:pt x="984" y="0"/>
                    </a:lnTo>
                    <a:lnTo>
                      <a:pt x="1062" y="78"/>
                    </a:lnTo>
                    <a:lnTo>
                      <a:pt x="1062" y="375"/>
                    </a:lnTo>
                    <a:lnTo>
                      <a:pt x="0" y="375"/>
                    </a:lnTo>
                    <a:lnTo>
                      <a:pt x="0"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endParaRPr lang="zh-CN" altLang="en-US"/>
              </a:p>
            </p:txBody>
          </p:sp>
          <p:sp>
            <p:nvSpPr>
              <p:cNvPr id="87153" name="Freeform 119">
                <a:extLst>
                  <a:ext uri="{FF2B5EF4-FFF2-40B4-BE49-F238E27FC236}">
                    <a16:creationId xmlns:a16="http://schemas.microsoft.com/office/drawing/2014/main" id="{43F88C0E-4D04-4C28-B870-2AC871C7877F}"/>
                  </a:ext>
                </a:extLst>
              </p:cNvPr>
              <p:cNvSpPr>
                <a:spLocks/>
              </p:cNvSpPr>
              <p:nvPr/>
            </p:nvSpPr>
            <p:spPr bwMode="auto">
              <a:xfrm>
                <a:off x="137" y="1445"/>
                <a:ext cx="1062" cy="375"/>
              </a:xfrm>
              <a:custGeom>
                <a:avLst/>
                <a:gdLst>
                  <a:gd name="T0" fmla="*/ 0 w 150"/>
                  <a:gd name="T1" fmla="*/ 0 h 53"/>
                  <a:gd name="T2" fmla="*/ 2147483646 w 150"/>
                  <a:gd name="T3" fmla="*/ 0 h 53"/>
                  <a:gd name="T4" fmla="*/ 2147483646 w 150"/>
                  <a:gd name="T5" fmla="*/ 2147483646 h 53"/>
                  <a:gd name="T6" fmla="*/ 2147483646 w 150"/>
                  <a:gd name="T7" fmla="*/ 2147483646 h 53"/>
                  <a:gd name="T8" fmla="*/ 0 w 150"/>
                  <a:gd name="T9" fmla="*/ 2147483646 h 53"/>
                  <a:gd name="T10" fmla="*/ 0 w 150"/>
                  <a:gd name="T11" fmla="*/ 0 h 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0" h="53">
                    <a:moveTo>
                      <a:pt x="0" y="0"/>
                    </a:moveTo>
                    <a:lnTo>
                      <a:pt x="139" y="0"/>
                    </a:lnTo>
                    <a:lnTo>
                      <a:pt x="150" y="11"/>
                    </a:lnTo>
                    <a:lnTo>
                      <a:pt x="150" y="53"/>
                    </a:lnTo>
                    <a:lnTo>
                      <a:pt x="0" y="53"/>
                    </a:lnTo>
                    <a:lnTo>
                      <a:pt x="0"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154" name="Freeform 120">
                <a:extLst>
                  <a:ext uri="{FF2B5EF4-FFF2-40B4-BE49-F238E27FC236}">
                    <a16:creationId xmlns:a16="http://schemas.microsoft.com/office/drawing/2014/main" id="{9993E719-5805-4BD4-9A67-8C40C70A885C}"/>
                  </a:ext>
                </a:extLst>
              </p:cNvPr>
              <p:cNvSpPr>
                <a:spLocks/>
              </p:cNvSpPr>
              <p:nvPr/>
            </p:nvSpPr>
            <p:spPr bwMode="auto">
              <a:xfrm>
                <a:off x="1121" y="1445"/>
                <a:ext cx="78" cy="78"/>
              </a:xfrm>
              <a:custGeom>
                <a:avLst/>
                <a:gdLst>
                  <a:gd name="T0" fmla="*/ 0 w 11"/>
                  <a:gd name="T1" fmla="*/ 0 h 11"/>
                  <a:gd name="T2" fmla="*/ 0 w 11"/>
                  <a:gd name="T3" fmla="*/ 2147483646 h 11"/>
                  <a:gd name="T4" fmla="*/ 2147483646 w 11"/>
                  <a:gd name="T5" fmla="*/ 2147483646 h 11"/>
                  <a:gd name="T6" fmla="*/ 0 60000 65536"/>
                  <a:gd name="T7" fmla="*/ 0 60000 65536"/>
                  <a:gd name="T8" fmla="*/ 0 60000 65536"/>
                </a:gdLst>
                <a:ahLst/>
                <a:cxnLst>
                  <a:cxn ang="T6">
                    <a:pos x="T0" y="T1"/>
                  </a:cxn>
                  <a:cxn ang="T7">
                    <a:pos x="T2" y="T3"/>
                  </a:cxn>
                  <a:cxn ang="T8">
                    <a:pos x="T4" y="T5"/>
                  </a:cxn>
                </a:cxnLst>
                <a:rect l="0" t="0" r="r" b="b"/>
                <a:pathLst>
                  <a:path w="11" h="11">
                    <a:moveTo>
                      <a:pt x="0" y="0"/>
                    </a:moveTo>
                    <a:lnTo>
                      <a:pt x="0" y="11"/>
                    </a:lnTo>
                    <a:lnTo>
                      <a:pt x="11" y="11"/>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155" name="Rectangle 121">
                <a:extLst>
                  <a:ext uri="{FF2B5EF4-FFF2-40B4-BE49-F238E27FC236}">
                    <a16:creationId xmlns:a16="http://schemas.microsoft.com/office/drawing/2014/main" id="{7C206298-3A9F-4936-9F32-C833EFB5DEBF}"/>
                  </a:ext>
                </a:extLst>
              </p:cNvPr>
              <p:cNvSpPr>
                <a:spLocks noChangeArrowheads="1"/>
              </p:cNvSpPr>
              <p:nvPr/>
            </p:nvSpPr>
            <p:spPr bwMode="auto">
              <a:xfrm>
                <a:off x="158" y="1452"/>
                <a:ext cx="776"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latin typeface="Arial" panose="020B0604020202020204" pitchFamily="34" charset="0"/>
                    <a:ea typeface="宋体" panose="02010600030101010101" pitchFamily="2" charset="-122"/>
                  </a:rPr>
                  <a:t>The criteria used to </a:t>
                </a:r>
                <a:endParaRPr lang="en-US" altLang="zh-CN" sz="1000">
                  <a:latin typeface="ZapfHumnst BT" pitchFamily="34" charset="0"/>
                  <a:ea typeface="宋体" panose="02010600030101010101" pitchFamily="2" charset="-122"/>
                </a:endParaRPr>
              </a:p>
            </p:txBody>
          </p:sp>
          <p:sp>
            <p:nvSpPr>
              <p:cNvPr id="87156" name="Rectangle 122">
                <a:extLst>
                  <a:ext uri="{FF2B5EF4-FFF2-40B4-BE49-F238E27FC236}">
                    <a16:creationId xmlns:a16="http://schemas.microsoft.com/office/drawing/2014/main" id="{F1061151-249B-4CF8-BA3F-53AEAD9A68DE}"/>
                  </a:ext>
                </a:extLst>
              </p:cNvPr>
              <p:cNvSpPr>
                <a:spLocks noChangeArrowheads="1"/>
              </p:cNvSpPr>
              <p:nvPr/>
            </p:nvSpPr>
            <p:spPr bwMode="auto">
              <a:xfrm>
                <a:off x="158" y="1558"/>
                <a:ext cx="765"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latin typeface="Arial" panose="020B0604020202020204" pitchFamily="34" charset="0"/>
                    <a:ea typeface="宋体" panose="02010600030101010101" pitchFamily="2" charset="-122"/>
                  </a:rPr>
                  <a:t>access data for the </a:t>
                </a:r>
                <a:endParaRPr lang="en-US" altLang="zh-CN" sz="1000">
                  <a:latin typeface="ZapfHumnst BT" pitchFamily="34" charset="0"/>
                  <a:ea typeface="宋体" panose="02010600030101010101" pitchFamily="2" charset="-122"/>
                </a:endParaRPr>
              </a:p>
            </p:txBody>
          </p:sp>
          <p:sp>
            <p:nvSpPr>
              <p:cNvPr id="87157" name="Rectangle 123">
                <a:extLst>
                  <a:ext uri="{FF2B5EF4-FFF2-40B4-BE49-F238E27FC236}">
                    <a16:creationId xmlns:a16="http://schemas.microsoft.com/office/drawing/2014/main" id="{04259198-F5CF-4B24-BD34-49CE8D60AD72}"/>
                  </a:ext>
                </a:extLst>
              </p:cNvPr>
              <p:cNvSpPr>
                <a:spLocks noChangeArrowheads="1"/>
              </p:cNvSpPr>
              <p:nvPr/>
            </p:nvSpPr>
            <p:spPr bwMode="auto">
              <a:xfrm>
                <a:off x="158" y="1664"/>
                <a:ext cx="606"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100">
                    <a:latin typeface="Arial" panose="020B0604020202020204" pitchFamily="34" charset="0"/>
                    <a:ea typeface="宋体" panose="02010600030101010101" pitchFamily="2" charset="-122"/>
                  </a:rPr>
                  <a:t>persistent class</a:t>
                </a:r>
                <a:endParaRPr lang="en-US" altLang="zh-CN" sz="1000">
                  <a:latin typeface="ZapfHumnst BT" pitchFamily="34" charset="0"/>
                  <a:ea typeface="宋体" panose="02010600030101010101" pitchFamily="2" charset="-122"/>
                </a:endParaRPr>
              </a:p>
            </p:txBody>
          </p:sp>
        </p:grpSp>
      </p:grpSp>
      <p:cxnSp>
        <p:nvCxnSpPr>
          <p:cNvPr id="126" name="直接连接符 46">
            <a:extLst>
              <a:ext uri="{FF2B5EF4-FFF2-40B4-BE49-F238E27FC236}">
                <a16:creationId xmlns:a16="http://schemas.microsoft.com/office/drawing/2014/main" id="{3E628AA1-875C-41F0-B4BA-54AC3732B6D6}"/>
              </a:ext>
            </a:extLst>
          </p:cNvPr>
          <p:cNvCxnSpPr>
            <a:cxnSpLocks noChangeShapeType="1"/>
          </p:cNvCxnSpPr>
          <p:nvPr/>
        </p:nvCxnSpPr>
        <p:spPr bwMode="auto">
          <a:xfrm flipH="1">
            <a:off x="679562" y="54868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7" name="Freeform 5">
            <a:extLst>
              <a:ext uri="{FF2B5EF4-FFF2-40B4-BE49-F238E27FC236}">
                <a16:creationId xmlns:a16="http://schemas.microsoft.com/office/drawing/2014/main" id="{F5565B65-59D0-4F57-A61F-C1BDE5215F6B}"/>
              </a:ext>
            </a:extLst>
          </p:cNvPr>
          <p:cNvSpPr>
            <a:spLocks noChangeAspect="1"/>
          </p:cNvSpPr>
          <p:nvPr/>
        </p:nvSpPr>
        <p:spPr bwMode="auto">
          <a:xfrm>
            <a:off x="82662" y="15815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62485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7"/>
                                        </p:tgtEl>
                                        <p:attrNameLst>
                                          <p:attrName>style.visibility</p:attrName>
                                        </p:attrNameLst>
                                      </p:cBhvr>
                                      <p:to>
                                        <p:strVal val="visible"/>
                                      </p:to>
                                    </p:set>
                                    <p:anim calcmode="lin" valueType="num">
                                      <p:cBhvr additive="base">
                                        <p:cTn id="7" dur="300" fill="hold"/>
                                        <p:tgtEl>
                                          <p:spTgt spid="127"/>
                                        </p:tgtEl>
                                        <p:attrNameLst>
                                          <p:attrName>ppt_x</p:attrName>
                                        </p:attrNameLst>
                                      </p:cBhvr>
                                      <p:tavLst>
                                        <p:tav tm="0">
                                          <p:val>
                                            <p:strVal val="0-#ppt_w/2"/>
                                          </p:val>
                                        </p:tav>
                                        <p:tav tm="100000">
                                          <p:val>
                                            <p:strVal val="#ppt_x"/>
                                          </p:val>
                                        </p:tav>
                                      </p:tavLst>
                                    </p:anim>
                                    <p:anim calcmode="lin" valueType="num">
                                      <p:cBhvr additive="base">
                                        <p:cTn id="8" dur="300" fill="hold"/>
                                        <p:tgtEl>
                                          <p:spTgt spid="12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wipe(left)">
                                      <p:cBhvr>
                                        <p:cTn id="12"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内容占位符 2">
            <a:extLst>
              <a:ext uri="{FF2B5EF4-FFF2-40B4-BE49-F238E27FC236}">
                <a16:creationId xmlns:a16="http://schemas.microsoft.com/office/drawing/2014/main" id="{21FAA3C2-B752-4897-B160-9FDE424F6642}"/>
              </a:ext>
            </a:extLst>
          </p:cNvPr>
          <p:cNvSpPr>
            <a:spLocks noGrp="1"/>
          </p:cNvSpPr>
          <p:nvPr>
            <p:ph idx="1"/>
          </p:nvPr>
        </p:nvSpPr>
        <p:spPr bwMode="auto">
          <a:xfrm>
            <a:off x="172245" y="1311276"/>
            <a:ext cx="2384425" cy="3744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t>与部件相似，实现上的连接件也分：</a:t>
            </a:r>
            <a:endParaRPr lang="en-US" altLang="zh-CN"/>
          </a:p>
          <a:p>
            <a:pPr lvl="1"/>
            <a:r>
              <a:rPr lang="zh-CN" altLang="en-US"/>
              <a:t>原始连接件</a:t>
            </a:r>
            <a:endParaRPr lang="en-US" altLang="zh-CN"/>
          </a:p>
          <a:p>
            <a:pPr lvl="1"/>
            <a:r>
              <a:rPr lang="zh-CN" altLang="en-US"/>
              <a:t>复合连接件</a:t>
            </a:r>
          </a:p>
        </p:txBody>
      </p:sp>
      <p:graphicFrame>
        <p:nvGraphicFramePr>
          <p:cNvPr id="4" name="表格 3">
            <a:extLst>
              <a:ext uri="{FF2B5EF4-FFF2-40B4-BE49-F238E27FC236}">
                <a16:creationId xmlns:a16="http://schemas.microsoft.com/office/drawing/2014/main" id="{6B859DCB-7BBC-4B3D-B2B3-B7C580BF1125}"/>
              </a:ext>
            </a:extLst>
          </p:cNvPr>
          <p:cNvGraphicFramePr>
            <a:graphicFrameLocks noGrp="1"/>
          </p:cNvGraphicFramePr>
          <p:nvPr>
            <p:extLst>
              <p:ext uri="{D42A27DB-BD31-4B8C-83A1-F6EECF244321}">
                <p14:modId xmlns:p14="http://schemas.microsoft.com/office/powerpoint/2010/main" val="516204199"/>
              </p:ext>
            </p:extLst>
          </p:nvPr>
        </p:nvGraphicFramePr>
        <p:xfrm>
          <a:off x="2570958" y="1311275"/>
          <a:ext cx="6192837" cy="5141914"/>
        </p:xfrm>
        <a:graphic>
          <a:graphicData uri="http://schemas.openxmlformats.org/drawingml/2006/table">
            <a:tbl>
              <a:tblPr firstRow="1" bandRow="1">
                <a:tableStyleId>{5C22544A-7EE6-4342-B048-85BDC9FD1C3A}</a:tableStyleId>
              </a:tblPr>
              <a:tblGrid>
                <a:gridCol w="2064279">
                  <a:extLst>
                    <a:ext uri="{9D8B030D-6E8A-4147-A177-3AD203B41FA5}">
                      <a16:colId xmlns:a16="http://schemas.microsoft.com/office/drawing/2014/main" val="20000"/>
                    </a:ext>
                  </a:extLst>
                </a:gridCol>
                <a:gridCol w="2064279">
                  <a:extLst>
                    <a:ext uri="{9D8B030D-6E8A-4147-A177-3AD203B41FA5}">
                      <a16:colId xmlns:a16="http://schemas.microsoft.com/office/drawing/2014/main" val="20001"/>
                    </a:ext>
                  </a:extLst>
                </a:gridCol>
                <a:gridCol w="2064279">
                  <a:extLst>
                    <a:ext uri="{9D8B030D-6E8A-4147-A177-3AD203B41FA5}">
                      <a16:colId xmlns:a16="http://schemas.microsoft.com/office/drawing/2014/main" val="20002"/>
                    </a:ext>
                  </a:extLst>
                </a:gridCol>
              </a:tblGrid>
              <a:tr h="431448">
                <a:tc>
                  <a:txBody>
                    <a:bodyPr/>
                    <a:lstStyle/>
                    <a:p>
                      <a:pPr algn="ctr"/>
                      <a:r>
                        <a:rPr lang="zh-CN" altLang="en-US" sz="1800" dirty="0">
                          <a:solidFill>
                            <a:schemeClr val="bg2"/>
                          </a:solidFill>
                        </a:rPr>
                        <a:t>实现类型</a:t>
                      </a:r>
                    </a:p>
                  </a:txBody>
                  <a:tcPr marL="91442" marR="91442" marT="45721" marB="45721"/>
                </a:tc>
                <a:tc>
                  <a:txBody>
                    <a:bodyPr/>
                    <a:lstStyle/>
                    <a:p>
                      <a:pPr algn="ctr"/>
                      <a:r>
                        <a:rPr lang="zh-CN" altLang="en-US" sz="1800" dirty="0">
                          <a:solidFill>
                            <a:schemeClr val="bg2"/>
                          </a:solidFill>
                        </a:rPr>
                        <a:t>软件实现机制</a:t>
                      </a:r>
                    </a:p>
                  </a:txBody>
                  <a:tcPr marL="91442" marR="91442" marT="45721" marB="45721"/>
                </a:tc>
                <a:tc>
                  <a:txBody>
                    <a:bodyPr/>
                    <a:lstStyle/>
                    <a:p>
                      <a:pPr algn="ctr"/>
                      <a:r>
                        <a:rPr lang="zh-CN" altLang="en-US" sz="1800" dirty="0">
                          <a:solidFill>
                            <a:schemeClr val="bg2"/>
                          </a:solidFill>
                        </a:rPr>
                        <a:t>提供方</a:t>
                      </a:r>
                    </a:p>
                  </a:txBody>
                  <a:tcPr marL="91442" marR="91442" marT="45721" marB="45721"/>
                </a:tc>
                <a:extLst>
                  <a:ext uri="{0D108BD9-81ED-4DB2-BD59-A6C34878D82A}">
                    <a16:rowId xmlns:a16="http://schemas.microsoft.com/office/drawing/2014/main" val="10000"/>
                  </a:ext>
                </a:extLst>
              </a:tr>
              <a:tr h="744691">
                <a:tc rowSpan="8">
                  <a:txBody>
                    <a:bodyPr/>
                    <a:lstStyle/>
                    <a:p>
                      <a:pPr algn="ctr"/>
                      <a:r>
                        <a:rPr lang="zh-CN" altLang="en-US" sz="1800" dirty="0"/>
                        <a:t>隐式</a:t>
                      </a:r>
                    </a:p>
                  </a:txBody>
                  <a:tcPr marL="91442" marR="91442" marT="45721" marB="45721"/>
                </a:tc>
                <a:tc>
                  <a:txBody>
                    <a:bodyPr/>
                    <a:lstStyle/>
                    <a:p>
                      <a:pPr algn="ctr"/>
                      <a:r>
                        <a:rPr lang="zh-CN" altLang="en-US" sz="1800" dirty="0"/>
                        <a:t>程序调用（</a:t>
                      </a:r>
                      <a:r>
                        <a:rPr lang="en-US" altLang="zh-CN" sz="1800" dirty="0"/>
                        <a:t>procedure call)</a:t>
                      </a:r>
                      <a:endParaRPr lang="zh-CN" altLang="en-US" sz="1800" dirty="0"/>
                    </a:p>
                  </a:txBody>
                  <a:tcPr marL="91442" marR="91442" marT="45721" marB="45721"/>
                </a:tc>
                <a:tc rowSpan="2">
                  <a:txBody>
                    <a:bodyPr/>
                    <a:lstStyle/>
                    <a:p>
                      <a:pPr algn="ctr"/>
                      <a:r>
                        <a:rPr lang="zh-CN" altLang="en-US" sz="1800" dirty="0"/>
                        <a:t>编程语言提供的机制</a:t>
                      </a:r>
                    </a:p>
                  </a:txBody>
                  <a:tcPr marL="91442" marR="91442" marT="45721" marB="45721"/>
                </a:tc>
                <a:extLst>
                  <a:ext uri="{0D108BD9-81ED-4DB2-BD59-A6C34878D82A}">
                    <a16:rowId xmlns:a16="http://schemas.microsoft.com/office/drawing/2014/main" val="10001"/>
                  </a:ext>
                </a:extLst>
              </a:tr>
              <a:tr h="1063844">
                <a:tc vMerge="1">
                  <a:txBody>
                    <a:bodyPr/>
                    <a:lstStyle/>
                    <a:p>
                      <a:endParaRPr lang="zh-CN" altLang="en-US" dirty="0"/>
                    </a:p>
                  </a:txBody>
                  <a:tcPr/>
                </a:tc>
                <a:tc>
                  <a:txBody>
                    <a:bodyPr/>
                    <a:lstStyle/>
                    <a:p>
                      <a:pPr algn="ctr"/>
                      <a:r>
                        <a:rPr lang="zh-CN" altLang="en-US" sz="1800" dirty="0"/>
                        <a:t>共享变量（</a:t>
                      </a:r>
                      <a:r>
                        <a:rPr lang="en-US" altLang="zh-CN" sz="1800" dirty="0"/>
                        <a:t>shared variable)</a:t>
                      </a:r>
                      <a:endParaRPr lang="zh-CN" altLang="en-US" sz="1800" dirty="0"/>
                    </a:p>
                  </a:txBody>
                  <a:tcPr marL="91442" marR="91442" marT="45721" marB="45721"/>
                </a:tc>
                <a:tc vMerge="1">
                  <a:txBody>
                    <a:bodyPr/>
                    <a:lstStyle/>
                    <a:p>
                      <a:endParaRPr lang="zh-CN" altLang="en-US" dirty="0"/>
                    </a:p>
                  </a:txBody>
                  <a:tcPr/>
                </a:tc>
                <a:extLst>
                  <a:ext uri="{0D108BD9-81ED-4DB2-BD59-A6C34878D82A}">
                    <a16:rowId xmlns:a16="http://schemas.microsoft.com/office/drawing/2014/main" val="10002"/>
                  </a:ext>
                </a:extLst>
              </a:tr>
              <a:tr h="431448">
                <a:tc vMerge="1">
                  <a:txBody>
                    <a:bodyPr/>
                    <a:lstStyle/>
                    <a:p>
                      <a:endParaRPr lang="zh-CN" altLang="en-US" dirty="0"/>
                    </a:p>
                  </a:txBody>
                  <a:tcPr/>
                </a:tc>
                <a:tc>
                  <a:txBody>
                    <a:bodyPr/>
                    <a:lstStyle/>
                    <a:p>
                      <a:pPr algn="ctr"/>
                      <a:r>
                        <a:rPr lang="zh-CN" altLang="en-US" sz="1800" dirty="0"/>
                        <a:t>消息（</a:t>
                      </a:r>
                      <a:r>
                        <a:rPr lang="en-US" altLang="zh-CN" sz="1800" dirty="0"/>
                        <a:t>message)</a:t>
                      </a:r>
                      <a:endParaRPr lang="zh-CN" altLang="en-US" sz="1800" dirty="0"/>
                    </a:p>
                  </a:txBody>
                  <a:tcPr marL="91442" marR="91442" marT="45721" marB="45721"/>
                </a:tc>
                <a:tc rowSpan="6">
                  <a:txBody>
                    <a:bodyPr/>
                    <a:lstStyle/>
                    <a:p>
                      <a:pPr algn="ctr"/>
                      <a:r>
                        <a:rPr lang="zh-CN" altLang="en-US" sz="1800" dirty="0"/>
                        <a:t>平台、框架或高级语言机制</a:t>
                      </a:r>
                    </a:p>
                  </a:txBody>
                  <a:tcPr marL="91442" marR="91442" marT="45721" marB="45721"/>
                </a:tc>
                <a:extLst>
                  <a:ext uri="{0D108BD9-81ED-4DB2-BD59-A6C34878D82A}">
                    <a16:rowId xmlns:a16="http://schemas.microsoft.com/office/drawing/2014/main" val="10003"/>
                  </a:ext>
                </a:extLst>
              </a:tr>
              <a:tr h="431448">
                <a:tc vMerge="1">
                  <a:txBody>
                    <a:bodyPr/>
                    <a:lstStyle/>
                    <a:p>
                      <a:endParaRPr lang="zh-CN" altLang="en-US" dirty="0"/>
                    </a:p>
                  </a:txBody>
                  <a:tcPr/>
                </a:tc>
                <a:tc>
                  <a:txBody>
                    <a:bodyPr/>
                    <a:lstStyle/>
                    <a:p>
                      <a:pPr algn="ctr"/>
                      <a:r>
                        <a:rPr lang="zh-CN" altLang="en-US" sz="1800" dirty="0"/>
                        <a:t>管道（</a:t>
                      </a:r>
                      <a:r>
                        <a:rPr lang="en-US" altLang="zh-CN" sz="1800" dirty="0"/>
                        <a:t>pipe)</a:t>
                      </a:r>
                      <a:endParaRPr lang="zh-CN" altLang="en-US" sz="1800" dirty="0"/>
                    </a:p>
                  </a:txBody>
                  <a:tcPr marL="91442" marR="91442" marT="45721" marB="45721"/>
                </a:tc>
                <a:tc vMerge="1">
                  <a:txBody>
                    <a:bodyPr/>
                    <a:lstStyle/>
                    <a:p>
                      <a:endParaRPr lang="zh-CN" altLang="en-US" dirty="0"/>
                    </a:p>
                  </a:txBody>
                  <a:tcPr/>
                </a:tc>
                <a:extLst>
                  <a:ext uri="{0D108BD9-81ED-4DB2-BD59-A6C34878D82A}">
                    <a16:rowId xmlns:a16="http://schemas.microsoft.com/office/drawing/2014/main" val="10004"/>
                  </a:ext>
                </a:extLst>
              </a:tr>
              <a:tr h="431448">
                <a:tc vMerge="1">
                  <a:txBody>
                    <a:bodyPr/>
                    <a:lstStyle/>
                    <a:p>
                      <a:endParaRPr lang="zh-CN" altLang="en-US" dirty="0"/>
                    </a:p>
                  </a:txBody>
                  <a:tcPr/>
                </a:tc>
                <a:tc>
                  <a:txBody>
                    <a:bodyPr/>
                    <a:lstStyle/>
                    <a:p>
                      <a:pPr algn="ctr"/>
                      <a:r>
                        <a:rPr lang="zh-CN" altLang="en-US" sz="1800" dirty="0"/>
                        <a:t>事件（</a:t>
                      </a:r>
                      <a:r>
                        <a:rPr lang="en-US" altLang="zh-CN" sz="1800" dirty="0"/>
                        <a:t>event</a:t>
                      </a:r>
                      <a:r>
                        <a:rPr lang="zh-CN" altLang="en-US" sz="1800" dirty="0"/>
                        <a:t>）</a:t>
                      </a:r>
                    </a:p>
                  </a:txBody>
                  <a:tcPr marL="91442" marR="91442" marT="45721" marB="45721"/>
                </a:tc>
                <a:tc vMerge="1">
                  <a:txBody>
                    <a:bodyPr/>
                    <a:lstStyle/>
                    <a:p>
                      <a:endParaRPr lang="zh-CN" altLang="en-US" dirty="0"/>
                    </a:p>
                  </a:txBody>
                  <a:tcPr/>
                </a:tc>
                <a:extLst>
                  <a:ext uri="{0D108BD9-81ED-4DB2-BD59-A6C34878D82A}">
                    <a16:rowId xmlns:a16="http://schemas.microsoft.com/office/drawing/2014/main" val="10005"/>
                  </a:ext>
                </a:extLst>
              </a:tr>
              <a:tr h="744691">
                <a:tc vMerge="1">
                  <a:txBody>
                    <a:bodyPr/>
                    <a:lstStyle/>
                    <a:p>
                      <a:endParaRPr lang="zh-CN" altLang="en-US" dirty="0"/>
                    </a:p>
                  </a:txBody>
                  <a:tcPr/>
                </a:tc>
                <a:tc>
                  <a:txBody>
                    <a:bodyPr/>
                    <a:lstStyle/>
                    <a:p>
                      <a:pPr algn="ctr"/>
                      <a:r>
                        <a:rPr lang="zh-CN" altLang="en-US" sz="1800" dirty="0"/>
                        <a:t>远程过程调用（</a:t>
                      </a:r>
                      <a:r>
                        <a:rPr lang="en-US" altLang="zh-CN" sz="1800" dirty="0"/>
                        <a:t>RPC</a:t>
                      </a:r>
                      <a:r>
                        <a:rPr lang="zh-CN" altLang="en-US" sz="1800" dirty="0"/>
                        <a:t>）</a:t>
                      </a:r>
                    </a:p>
                  </a:txBody>
                  <a:tcPr marL="91442" marR="91442" marT="45721" marB="45721"/>
                </a:tc>
                <a:tc vMerge="1">
                  <a:txBody>
                    <a:bodyPr/>
                    <a:lstStyle/>
                    <a:p>
                      <a:endParaRPr lang="zh-CN" altLang="en-US" dirty="0"/>
                    </a:p>
                  </a:txBody>
                  <a:tcPr/>
                </a:tc>
                <a:extLst>
                  <a:ext uri="{0D108BD9-81ED-4DB2-BD59-A6C34878D82A}">
                    <a16:rowId xmlns:a16="http://schemas.microsoft.com/office/drawing/2014/main" val="10006"/>
                  </a:ext>
                </a:extLst>
              </a:tr>
              <a:tr h="431448">
                <a:tc vMerge="1">
                  <a:txBody>
                    <a:bodyPr/>
                    <a:lstStyle/>
                    <a:p>
                      <a:endParaRPr lang="zh-CN" altLang="en-US" dirty="0"/>
                    </a:p>
                  </a:txBody>
                  <a:tcPr/>
                </a:tc>
                <a:tc>
                  <a:txBody>
                    <a:bodyPr/>
                    <a:lstStyle/>
                    <a:p>
                      <a:pPr algn="ctr"/>
                      <a:r>
                        <a:rPr lang="zh-CN" altLang="en-US" sz="1800" dirty="0"/>
                        <a:t>网络协议</a:t>
                      </a:r>
                    </a:p>
                  </a:txBody>
                  <a:tcPr marL="91442" marR="91442" marT="45721" marB="45721"/>
                </a:tc>
                <a:tc vMerge="1">
                  <a:txBody>
                    <a:bodyPr/>
                    <a:lstStyle/>
                    <a:p>
                      <a:endParaRPr lang="zh-CN" altLang="en-US" dirty="0"/>
                    </a:p>
                  </a:txBody>
                  <a:tcPr/>
                </a:tc>
                <a:extLst>
                  <a:ext uri="{0D108BD9-81ED-4DB2-BD59-A6C34878D82A}">
                    <a16:rowId xmlns:a16="http://schemas.microsoft.com/office/drawing/2014/main" val="10007"/>
                  </a:ext>
                </a:extLst>
              </a:tr>
              <a:tr h="431448">
                <a:tc vMerge="1">
                  <a:txBody>
                    <a:bodyPr/>
                    <a:lstStyle/>
                    <a:p>
                      <a:endParaRPr lang="zh-CN" altLang="en-US" dirty="0"/>
                    </a:p>
                  </a:txBody>
                  <a:tcPr/>
                </a:tc>
                <a:tc>
                  <a:txBody>
                    <a:bodyPr/>
                    <a:lstStyle/>
                    <a:p>
                      <a:pPr algn="ctr"/>
                      <a:r>
                        <a:rPr lang="zh-CN" altLang="en-US" sz="1800" dirty="0"/>
                        <a:t>数据库访问协议</a:t>
                      </a:r>
                    </a:p>
                  </a:txBody>
                  <a:tcPr marL="91442" marR="91442" marT="45721" marB="45721"/>
                </a:tc>
                <a:tc vMerge="1">
                  <a:txBody>
                    <a:bodyPr/>
                    <a:lstStyle/>
                    <a:p>
                      <a:endParaRPr lang="zh-CN" altLang="en-US" dirty="0"/>
                    </a:p>
                  </a:txBody>
                  <a:tcPr/>
                </a:tc>
                <a:extLst>
                  <a:ext uri="{0D108BD9-81ED-4DB2-BD59-A6C34878D82A}">
                    <a16:rowId xmlns:a16="http://schemas.microsoft.com/office/drawing/2014/main" val="10008"/>
                  </a:ext>
                </a:extLst>
              </a:tr>
            </a:tbl>
          </a:graphicData>
        </a:graphic>
      </p:graphicFrame>
      <p:sp>
        <p:nvSpPr>
          <p:cNvPr id="5" name="TextBox 76">
            <a:extLst>
              <a:ext uri="{FF2B5EF4-FFF2-40B4-BE49-F238E27FC236}">
                <a16:creationId xmlns:a16="http://schemas.microsoft.com/office/drawing/2014/main" id="{0D898615-73B6-4AB4-AF17-299CF2774F4F}"/>
              </a:ext>
            </a:extLst>
          </p:cNvPr>
          <p:cNvSpPr txBox="1">
            <a:spLocks noChangeArrowheads="1"/>
          </p:cNvSpPr>
          <p:nvPr/>
        </p:nvSpPr>
        <p:spPr bwMode="auto">
          <a:xfrm>
            <a:off x="539750" y="115888"/>
            <a:ext cx="3057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t>架构基本概念</a:t>
            </a:r>
            <a:r>
              <a:rPr lang="en-US" altLang="zh-CN" sz="2400" dirty="0"/>
              <a:t>-</a:t>
            </a:r>
            <a:r>
              <a:rPr lang="zh-CN" altLang="en-US" sz="2400" dirty="0"/>
              <a:t>连接件</a:t>
            </a:r>
            <a:endParaRPr lang="zh-CN" altLang="en-US" sz="2400" dirty="0">
              <a:latin typeface="微软雅黑" panose="020B0503020204020204" pitchFamily="34" charset="-122"/>
            </a:endParaRPr>
          </a:p>
        </p:txBody>
      </p:sp>
      <p:cxnSp>
        <p:nvCxnSpPr>
          <p:cNvPr id="6" name="直接连接符 46">
            <a:extLst>
              <a:ext uri="{FF2B5EF4-FFF2-40B4-BE49-F238E27FC236}">
                <a16:creationId xmlns:a16="http://schemas.microsoft.com/office/drawing/2014/main" id="{EB37CC95-EC3F-4F28-A4F6-CC17A61A0A25}"/>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a:extLst>
              <a:ext uri="{FF2B5EF4-FFF2-40B4-BE49-F238E27FC236}">
                <a16:creationId xmlns:a16="http://schemas.microsoft.com/office/drawing/2014/main" id="{0EAA1209-8BB7-45B0-B72B-09A96CFF8594}"/>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11439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5"/>
                                        </p:tgtEl>
                                        <p:attrNameLst>
                                          <p:attrName>ppt_y</p:attrName>
                                        </p:attrNameLst>
                                      </p:cBhvr>
                                      <p:tavLst>
                                        <p:tav tm="0">
                                          <p:val>
                                            <p:strVal val="#ppt_y"/>
                                          </p:val>
                                        </p:tav>
                                        <p:tav tm="100000">
                                          <p:val>
                                            <p:strVal val="#ppt_y"/>
                                          </p:val>
                                        </p:tav>
                                      </p:tavLst>
                                    </p:anim>
                                    <p:anim calcmode="lin" valueType="num">
                                      <p:cBhvr>
                                        <p:cTn id="18"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a:extLst>
              <a:ext uri="{FF2B5EF4-FFF2-40B4-BE49-F238E27FC236}">
                <a16:creationId xmlns:a16="http://schemas.microsoft.com/office/drawing/2014/main" id="{091A5352-D120-40D2-8DE5-D2B31EBE0F0A}"/>
              </a:ext>
            </a:extLst>
          </p:cNvPr>
          <p:cNvSpPr>
            <a:spLocks noGrp="1"/>
          </p:cNvSpPr>
          <p:nvPr>
            <p:ph type="title" idx="4294967295"/>
          </p:nvPr>
        </p:nvSpPr>
        <p:spPr>
          <a:xfrm>
            <a:off x="622302" y="45987"/>
            <a:ext cx="6255544" cy="548679"/>
          </a:xfrm>
        </p:spPr>
        <p:txBody>
          <a:bodyPr/>
          <a:lstStyle/>
          <a:p>
            <a:pPr eaLnBrk="1" hangingPunct="1"/>
            <a:r>
              <a:rPr lang="zh-CN" altLang="en-US" sz="2000" dirty="0"/>
              <a:t>示例</a:t>
            </a:r>
            <a:r>
              <a:rPr lang="en-US" altLang="zh-CN" sz="2000" dirty="0"/>
              <a:t>: Persistency: RDBMS: JDBC: Update</a:t>
            </a:r>
          </a:p>
        </p:txBody>
      </p:sp>
      <p:grpSp>
        <p:nvGrpSpPr>
          <p:cNvPr id="89092" name="Group 48">
            <a:extLst>
              <a:ext uri="{FF2B5EF4-FFF2-40B4-BE49-F238E27FC236}">
                <a16:creationId xmlns:a16="http://schemas.microsoft.com/office/drawing/2014/main" id="{BDEA0422-784E-4E13-96A5-74A61F413B77}"/>
              </a:ext>
            </a:extLst>
          </p:cNvPr>
          <p:cNvGrpSpPr>
            <a:grpSpLocks/>
          </p:cNvGrpSpPr>
          <p:nvPr/>
        </p:nvGrpSpPr>
        <p:grpSpPr bwMode="auto">
          <a:xfrm>
            <a:off x="929483" y="965300"/>
            <a:ext cx="6994525" cy="4962525"/>
            <a:chOff x="701" y="635"/>
            <a:chExt cx="4406" cy="3126"/>
          </a:xfrm>
        </p:grpSpPr>
        <p:sp>
          <p:nvSpPr>
            <p:cNvPr id="89093" name="Line 3">
              <a:extLst>
                <a:ext uri="{FF2B5EF4-FFF2-40B4-BE49-F238E27FC236}">
                  <a16:creationId xmlns:a16="http://schemas.microsoft.com/office/drawing/2014/main" id="{CC6C5C15-72E6-43E9-8BA0-7D4EE812D2F7}"/>
                </a:ext>
              </a:extLst>
            </p:cNvPr>
            <p:cNvSpPr>
              <a:spLocks noChangeShapeType="1"/>
            </p:cNvSpPr>
            <p:nvPr/>
          </p:nvSpPr>
          <p:spPr bwMode="auto">
            <a:xfrm>
              <a:off x="2074" y="1879"/>
              <a:ext cx="1766"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4" name="Line 4">
              <a:extLst>
                <a:ext uri="{FF2B5EF4-FFF2-40B4-BE49-F238E27FC236}">
                  <a16:creationId xmlns:a16="http://schemas.microsoft.com/office/drawing/2014/main" id="{2DBF9CC9-C9AA-49F4-80E0-04B069C62C2C}"/>
                </a:ext>
              </a:extLst>
            </p:cNvPr>
            <p:cNvSpPr>
              <a:spLocks noChangeShapeType="1"/>
            </p:cNvSpPr>
            <p:nvPr/>
          </p:nvSpPr>
          <p:spPr bwMode="auto">
            <a:xfrm flipH="1">
              <a:off x="3742" y="1879"/>
              <a:ext cx="98" cy="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5" name="Line 5">
              <a:extLst>
                <a:ext uri="{FF2B5EF4-FFF2-40B4-BE49-F238E27FC236}">
                  <a16:creationId xmlns:a16="http://schemas.microsoft.com/office/drawing/2014/main" id="{D63C913B-1C4B-49A6-9D58-01BE2D13EE75}"/>
                </a:ext>
              </a:extLst>
            </p:cNvPr>
            <p:cNvSpPr>
              <a:spLocks noChangeShapeType="1"/>
            </p:cNvSpPr>
            <p:nvPr/>
          </p:nvSpPr>
          <p:spPr bwMode="auto">
            <a:xfrm flipH="1" flipV="1">
              <a:off x="3742" y="1838"/>
              <a:ext cx="98" cy="4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6" name="Rectangle 6">
              <a:extLst>
                <a:ext uri="{FF2B5EF4-FFF2-40B4-BE49-F238E27FC236}">
                  <a16:creationId xmlns:a16="http://schemas.microsoft.com/office/drawing/2014/main" id="{B90B5331-1B37-4076-B0B1-698C9F7E3B10}"/>
                </a:ext>
              </a:extLst>
            </p:cNvPr>
            <p:cNvSpPr>
              <a:spLocks noChangeArrowheads="1"/>
            </p:cNvSpPr>
            <p:nvPr/>
          </p:nvSpPr>
          <p:spPr bwMode="auto">
            <a:xfrm>
              <a:off x="1641" y="635"/>
              <a:ext cx="785" cy="303"/>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9097" name="Rectangle 7">
              <a:extLst>
                <a:ext uri="{FF2B5EF4-FFF2-40B4-BE49-F238E27FC236}">
                  <a16:creationId xmlns:a16="http://schemas.microsoft.com/office/drawing/2014/main" id="{303E5BD8-1191-4856-8959-7B5D45128A69}"/>
                </a:ext>
              </a:extLst>
            </p:cNvPr>
            <p:cNvSpPr>
              <a:spLocks noChangeArrowheads="1"/>
            </p:cNvSpPr>
            <p:nvPr/>
          </p:nvSpPr>
          <p:spPr bwMode="auto">
            <a:xfrm>
              <a:off x="1780" y="660"/>
              <a:ext cx="49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300" u="sng">
                  <a:solidFill>
                    <a:schemeClr val="tx2"/>
                  </a:solidFill>
                  <a:latin typeface="Arial" panose="020B0604020202020204" pitchFamily="34" charset="0"/>
                  <a:ea typeface="宋体" panose="02010600030101010101" pitchFamily="2" charset="-122"/>
                </a:rPr>
                <a:t> </a:t>
              </a:r>
              <a:r>
                <a:rPr lang="en-US" altLang="zh-CN" sz="1300" u="sng">
                  <a:solidFill>
                    <a:schemeClr val="tx2"/>
                  </a:solidFill>
                  <a:latin typeface="Arial" panose="020B0604020202020204" pitchFamily="34" charset="0"/>
                  <a:ea typeface="宋体" panose="02010600030101010101" pitchFamily="2" charset="-122"/>
                </a:rPr>
                <a:t>: DBClass</a:t>
              </a:r>
              <a:endParaRPr lang="en-US" altLang="zh-CN" sz="1000">
                <a:solidFill>
                  <a:schemeClr val="tx2"/>
                </a:solidFill>
                <a:latin typeface="ZapfHumnst BT" pitchFamily="34" charset="0"/>
                <a:ea typeface="宋体" panose="02010600030101010101" pitchFamily="2" charset="-122"/>
              </a:endParaRPr>
            </a:p>
          </p:txBody>
        </p:sp>
        <p:sp>
          <p:nvSpPr>
            <p:cNvPr id="89098" name="Line 8">
              <a:extLst>
                <a:ext uri="{FF2B5EF4-FFF2-40B4-BE49-F238E27FC236}">
                  <a16:creationId xmlns:a16="http://schemas.microsoft.com/office/drawing/2014/main" id="{57AB00D4-D50E-4F4B-9F2E-6A9BEE5090EA}"/>
                </a:ext>
              </a:extLst>
            </p:cNvPr>
            <p:cNvSpPr>
              <a:spLocks noChangeShapeType="1"/>
            </p:cNvSpPr>
            <p:nvPr/>
          </p:nvSpPr>
          <p:spPr bwMode="auto">
            <a:xfrm>
              <a:off x="2041" y="1053"/>
              <a:ext cx="1" cy="2708"/>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9" name="Rectangle 9">
              <a:extLst>
                <a:ext uri="{FF2B5EF4-FFF2-40B4-BE49-F238E27FC236}">
                  <a16:creationId xmlns:a16="http://schemas.microsoft.com/office/drawing/2014/main" id="{B03DD9F8-D266-4FE7-A74D-D3988209B8A0}"/>
                </a:ext>
              </a:extLst>
            </p:cNvPr>
            <p:cNvSpPr>
              <a:spLocks noChangeArrowheads="1"/>
            </p:cNvSpPr>
            <p:nvPr/>
          </p:nvSpPr>
          <p:spPr bwMode="auto">
            <a:xfrm>
              <a:off x="2001" y="1290"/>
              <a:ext cx="73" cy="1816"/>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9100" name="Rectangle 10">
              <a:extLst>
                <a:ext uri="{FF2B5EF4-FFF2-40B4-BE49-F238E27FC236}">
                  <a16:creationId xmlns:a16="http://schemas.microsoft.com/office/drawing/2014/main" id="{D5509D78-F38C-4C4C-B32C-F695B656730C}"/>
                </a:ext>
              </a:extLst>
            </p:cNvPr>
            <p:cNvSpPr>
              <a:spLocks noChangeArrowheads="1"/>
            </p:cNvSpPr>
            <p:nvPr/>
          </p:nvSpPr>
          <p:spPr bwMode="auto">
            <a:xfrm>
              <a:off x="701" y="635"/>
              <a:ext cx="915" cy="303"/>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9101" name="Rectangle 11">
              <a:extLst>
                <a:ext uri="{FF2B5EF4-FFF2-40B4-BE49-F238E27FC236}">
                  <a16:creationId xmlns:a16="http://schemas.microsoft.com/office/drawing/2014/main" id="{F2859F68-CF93-4910-AAD2-405534C2D17F}"/>
                </a:ext>
              </a:extLst>
            </p:cNvPr>
            <p:cNvSpPr>
              <a:spLocks noChangeArrowheads="1"/>
            </p:cNvSpPr>
            <p:nvPr/>
          </p:nvSpPr>
          <p:spPr bwMode="auto">
            <a:xfrm>
              <a:off x="1110" y="660"/>
              <a:ext cx="8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300" u="sng">
                  <a:solidFill>
                    <a:schemeClr val="tx2"/>
                  </a:solidFill>
                  <a:latin typeface="Arial" panose="020B0604020202020204" pitchFamily="34" charset="0"/>
                  <a:ea typeface="宋体" panose="02010600030101010101" pitchFamily="2" charset="-122"/>
                </a:rPr>
                <a:t> </a:t>
              </a:r>
              <a:r>
                <a:rPr lang="en-US" altLang="zh-CN" sz="1300" u="sng">
                  <a:solidFill>
                    <a:schemeClr val="tx2"/>
                  </a:solidFill>
                  <a:latin typeface="Arial" panose="020B0604020202020204" pitchFamily="34" charset="0"/>
                  <a:ea typeface="宋体" panose="02010600030101010101" pitchFamily="2" charset="-122"/>
                </a:rPr>
                <a:t>: </a:t>
              </a:r>
              <a:endParaRPr lang="en-US" altLang="zh-CN" sz="1000">
                <a:solidFill>
                  <a:schemeClr val="tx2"/>
                </a:solidFill>
                <a:latin typeface="ZapfHumnst BT" pitchFamily="34" charset="0"/>
                <a:ea typeface="宋体" panose="02010600030101010101" pitchFamily="2" charset="-122"/>
              </a:endParaRPr>
            </a:p>
          </p:txBody>
        </p:sp>
        <p:sp>
          <p:nvSpPr>
            <p:cNvPr id="89102" name="Rectangle 12">
              <a:extLst>
                <a:ext uri="{FF2B5EF4-FFF2-40B4-BE49-F238E27FC236}">
                  <a16:creationId xmlns:a16="http://schemas.microsoft.com/office/drawing/2014/main" id="{56FC9A58-E501-4559-8FF0-14372548D968}"/>
                </a:ext>
              </a:extLst>
            </p:cNvPr>
            <p:cNvSpPr>
              <a:spLocks noChangeArrowheads="1"/>
            </p:cNvSpPr>
            <p:nvPr/>
          </p:nvSpPr>
          <p:spPr bwMode="auto">
            <a:xfrm>
              <a:off x="742" y="791"/>
              <a:ext cx="8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300" u="sng">
                  <a:solidFill>
                    <a:schemeClr val="tx2"/>
                  </a:solidFill>
                  <a:latin typeface="Arial" panose="020B0604020202020204" pitchFamily="34" charset="0"/>
                  <a:ea typeface="宋体" panose="02010600030101010101" pitchFamily="2" charset="-122"/>
                </a:rPr>
                <a:t>PersistencyClient</a:t>
              </a:r>
              <a:endParaRPr lang="en-US" altLang="zh-CN" sz="1000">
                <a:solidFill>
                  <a:schemeClr val="tx2"/>
                </a:solidFill>
                <a:latin typeface="ZapfHumnst BT" pitchFamily="34" charset="0"/>
                <a:ea typeface="宋体" panose="02010600030101010101" pitchFamily="2" charset="-122"/>
              </a:endParaRPr>
            </a:p>
          </p:txBody>
        </p:sp>
        <p:sp>
          <p:nvSpPr>
            <p:cNvPr id="89103" name="Line 13">
              <a:extLst>
                <a:ext uri="{FF2B5EF4-FFF2-40B4-BE49-F238E27FC236}">
                  <a16:creationId xmlns:a16="http://schemas.microsoft.com/office/drawing/2014/main" id="{E3E95BAF-5559-4C74-BC7D-203A38638C04}"/>
                </a:ext>
              </a:extLst>
            </p:cNvPr>
            <p:cNvSpPr>
              <a:spLocks noChangeShapeType="1"/>
            </p:cNvSpPr>
            <p:nvPr/>
          </p:nvSpPr>
          <p:spPr bwMode="auto">
            <a:xfrm>
              <a:off x="1159" y="1053"/>
              <a:ext cx="1" cy="2708"/>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04" name="Rectangle 14">
              <a:extLst>
                <a:ext uri="{FF2B5EF4-FFF2-40B4-BE49-F238E27FC236}">
                  <a16:creationId xmlns:a16="http://schemas.microsoft.com/office/drawing/2014/main" id="{56D9DF14-827C-4972-A36B-42CB1FFD66BE}"/>
                </a:ext>
              </a:extLst>
            </p:cNvPr>
            <p:cNvSpPr>
              <a:spLocks noChangeArrowheads="1"/>
            </p:cNvSpPr>
            <p:nvPr/>
          </p:nvSpPr>
          <p:spPr bwMode="auto">
            <a:xfrm>
              <a:off x="1118" y="1290"/>
              <a:ext cx="81" cy="1972"/>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9105" name="Rectangle 15">
              <a:extLst>
                <a:ext uri="{FF2B5EF4-FFF2-40B4-BE49-F238E27FC236}">
                  <a16:creationId xmlns:a16="http://schemas.microsoft.com/office/drawing/2014/main" id="{75FBCF08-0842-49E4-94B8-991F3F6264F2}"/>
                </a:ext>
              </a:extLst>
            </p:cNvPr>
            <p:cNvSpPr>
              <a:spLocks noChangeArrowheads="1"/>
            </p:cNvSpPr>
            <p:nvPr/>
          </p:nvSpPr>
          <p:spPr bwMode="auto">
            <a:xfrm>
              <a:off x="2524" y="635"/>
              <a:ext cx="858" cy="303"/>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9106" name="Rectangle 16">
              <a:extLst>
                <a:ext uri="{FF2B5EF4-FFF2-40B4-BE49-F238E27FC236}">
                  <a16:creationId xmlns:a16="http://schemas.microsoft.com/office/drawing/2014/main" id="{0A5646A3-1C82-4997-AC7C-2CE5CA53E239}"/>
                </a:ext>
              </a:extLst>
            </p:cNvPr>
            <p:cNvSpPr>
              <a:spLocks noChangeArrowheads="1"/>
            </p:cNvSpPr>
            <p:nvPr/>
          </p:nvSpPr>
          <p:spPr bwMode="auto">
            <a:xfrm>
              <a:off x="2908" y="660"/>
              <a:ext cx="8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300" u="sng">
                  <a:solidFill>
                    <a:schemeClr val="tx2"/>
                  </a:solidFill>
                  <a:latin typeface="Arial" panose="020B0604020202020204" pitchFamily="34" charset="0"/>
                  <a:ea typeface="宋体" panose="02010600030101010101" pitchFamily="2" charset="-122"/>
                </a:rPr>
                <a:t> </a:t>
              </a:r>
              <a:r>
                <a:rPr lang="en-US" altLang="zh-CN" sz="1300" u="sng">
                  <a:solidFill>
                    <a:schemeClr val="tx2"/>
                  </a:solidFill>
                  <a:latin typeface="Arial" panose="020B0604020202020204" pitchFamily="34" charset="0"/>
                  <a:ea typeface="宋体" panose="02010600030101010101" pitchFamily="2" charset="-122"/>
                </a:rPr>
                <a:t>: </a:t>
              </a:r>
              <a:endParaRPr lang="en-US" altLang="zh-CN" sz="1000">
                <a:solidFill>
                  <a:schemeClr val="tx2"/>
                </a:solidFill>
                <a:latin typeface="ZapfHumnst BT" pitchFamily="34" charset="0"/>
                <a:ea typeface="宋体" panose="02010600030101010101" pitchFamily="2" charset="-122"/>
              </a:endParaRPr>
            </a:p>
          </p:txBody>
        </p:sp>
        <p:sp>
          <p:nvSpPr>
            <p:cNvPr id="89107" name="Rectangle 17">
              <a:extLst>
                <a:ext uri="{FF2B5EF4-FFF2-40B4-BE49-F238E27FC236}">
                  <a16:creationId xmlns:a16="http://schemas.microsoft.com/office/drawing/2014/main" id="{5426A0C9-3111-45B7-AC5B-6B350469E7DF}"/>
                </a:ext>
              </a:extLst>
            </p:cNvPr>
            <p:cNvSpPr>
              <a:spLocks noChangeArrowheads="1"/>
            </p:cNvSpPr>
            <p:nvPr/>
          </p:nvSpPr>
          <p:spPr bwMode="auto">
            <a:xfrm>
              <a:off x="2581" y="791"/>
              <a:ext cx="72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300" u="sng">
                  <a:solidFill>
                    <a:schemeClr val="tx2"/>
                  </a:solidFill>
                  <a:latin typeface="Arial" panose="020B0604020202020204" pitchFamily="34" charset="0"/>
                  <a:ea typeface="宋体" panose="02010600030101010101" pitchFamily="2" charset="-122"/>
                </a:rPr>
                <a:t>PersistentClass</a:t>
              </a:r>
              <a:endParaRPr lang="en-US" altLang="zh-CN" sz="1000">
                <a:solidFill>
                  <a:schemeClr val="tx2"/>
                </a:solidFill>
                <a:latin typeface="ZapfHumnst BT" pitchFamily="34" charset="0"/>
                <a:ea typeface="宋体" panose="02010600030101010101" pitchFamily="2" charset="-122"/>
              </a:endParaRPr>
            </a:p>
          </p:txBody>
        </p:sp>
        <p:sp>
          <p:nvSpPr>
            <p:cNvPr id="89108" name="Line 18">
              <a:extLst>
                <a:ext uri="{FF2B5EF4-FFF2-40B4-BE49-F238E27FC236}">
                  <a16:creationId xmlns:a16="http://schemas.microsoft.com/office/drawing/2014/main" id="{14893B0F-CDA5-4D33-B09F-1D0886EFD30B}"/>
                </a:ext>
              </a:extLst>
            </p:cNvPr>
            <p:cNvSpPr>
              <a:spLocks noChangeShapeType="1"/>
            </p:cNvSpPr>
            <p:nvPr/>
          </p:nvSpPr>
          <p:spPr bwMode="auto">
            <a:xfrm>
              <a:off x="2957" y="1053"/>
              <a:ext cx="1" cy="2708"/>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09" name="Rectangle 19">
              <a:extLst>
                <a:ext uri="{FF2B5EF4-FFF2-40B4-BE49-F238E27FC236}">
                  <a16:creationId xmlns:a16="http://schemas.microsoft.com/office/drawing/2014/main" id="{18856FB3-E841-479C-B73C-7075A39EFC2F}"/>
                </a:ext>
              </a:extLst>
            </p:cNvPr>
            <p:cNvSpPr>
              <a:spLocks noChangeArrowheads="1"/>
            </p:cNvSpPr>
            <p:nvPr/>
          </p:nvSpPr>
          <p:spPr bwMode="auto">
            <a:xfrm>
              <a:off x="2916" y="1535"/>
              <a:ext cx="74" cy="156"/>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9110" name="Rectangle 20">
              <a:extLst>
                <a:ext uri="{FF2B5EF4-FFF2-40B4-BE49-F238E27FC236}">
                  <a16:creationId xmlns:a16="http://schemas.microsoft.com/office/drawing/2014/main" id="{CB0D020A-8405-421B-9D5A-8755397F6453}"/>
                </a:ext>
              </a:extLst>
            </p:cNvPr>
            <p:cNvSpPr>
              <a:spLocks noChangeArrowheads="1"/>
            </p:cNvSpPr>
            <p:nvPr/>
          </p:nvSpPr>
          <p:spPr bwMode="auto">
            <a:xfrm>
              <a:off x="3489" y="635"/>
              <a:ext cx="784" cy="30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9111" name="Rectangle 21">
              <a:extLst>
                <a:ext uri="{FF2B5EF4-FFF2-40B4-BE49-F238E27FC236}">
                  <a16:creationId xmlns:a16="http://schemas.microsoft.com/office/drawing/2014/main" id="{A778A944-11F5-444A-B967-A2A6C997DCCA}"/>
                </a:ext>
              </a:extLst>
            </p:cNvPr>
            <p:cNvSpPr>
              <a:spLocks noChangeArrowheads="1"/>
            </p:cNvSpPr>
            <p:nvPr/>
          </p:nvSpPr>
          <p:spPr bwMode="auto">
            <a:xfrm>
              <a:off x="3562" y="660"/>
              <a:ext cx="61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300" u="sng">
                  <a:latin typeface="Arial" panose="020B0604020202020204" pitchFamily="34" charset="0"/>
                  <a:ea typeface="宋体" panose="02010600030101010101" pitchFamily="2" charset="-122"/>
                </a:rPr>
                <a:t> </a:t>
              </a:r>
              <a:r>
                <a:rPr lang="en-US" altLang="zh-CN" sz="1300" u="sng">
                  <a:latin typeface="Arial" panose="020B0604020202020204" pitchFamily="34" charset="0"/>
                  <a:ea typeface="宋体" panose="02010600030101010101" pitchFamily="2" charset="-122"/>
                </a:rPr>
                <a:t>: Connection</a:t>
              </a:r>
              <a:endParaRPr lang="en-US" altLang="zh-CN" sz="1000">
                <a:latin typeface="ZapfHumnst BT" pitchFamily="34" charset="0"/>
                <a:ea typeface="宋体" panose="02010600030101010101" pitchFamily="2" charset="-122"/>
              </a:endParaRPr>
            </a:p>
          </p:txBody>
        </p:sp>
        <p:sp>
          <p:nvSpPr>
            <p:cNvPr id="89112" name="Line 22">
              <a:extLst>
                <a:ext uri="{FF2B5EF4-FFF2-40B4-BE49-F238E27FC236}">
                  <a16:creationId xmlns:a16="http://schemas.microsoft.com/office/drawing/2014/main" id="{59C76D12-CFD4-429C-AD51-C9C15FAD88FB}"/>
                </a:ext>
              </a:extLst>
            </p:cNvPr>
            <p:cNvSpPr>
              <a:spLocks noChangeShapeType="1"/>
            </p:cNvSpPr>
            <p:nvPr/>
          </p:nvSpPr>
          <p:spPr bwMode="auto">
            <a:xfrm>
              <a:off x="3881" y="1053"/>
              <a:ext cx="1" cy="2708"/>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13" name="Rectangle 23">
              <a:extLst>
                <a:ext uri="{FF2B5EF4-FFF2-40B4-BE49-F238E27FC236}">
                  <a16:creationId xmlns:a16="http://schemas.microsoft.com/office/drawing/2014/main" id="{615E3084-C2A1-4CFF-98B5-FF5C87E95583}"/>
                </a:ext>
              </a:extLst>
            </p:cNvPr>
            <p:cNvSpPr>
              <a:spLocks noChangeArrowheads="1"/>
            </p:cNvSpPr>
            <p:nvPr/>
          </p:nvSpPr>
          <p:spPr bwMode="auto">
            <a:xfrm>
              <a:off x="3840" y="1871"/>
              <a:ext cx="74" cy="16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9114" name="Rectangle 24">
              <a:extLst>
                <a:ext uri="{FF2B5EF4-FFF2-40B4-BE49-F238E27FC236}">
                  <a16:creationId xmlns:a16="http://schemas.microsoft.com/office/drawing/2014/main" id="{09F676E9-DD6E-4FDA-A367-7381B577F9C1}"/>
                </a:ext>
              </a:extLst>
            </p:cNvPr>
            <p:cNvSpPr>
              <a:spLocks noChangeArrowheads="1"/>
            </p:cNvSpPr>
            <p:nvPr/>
          </p:nvSpPr>
          <p:spPr bwMode="auto">
            <a:xfrm>
              <a:off x="4322" y="635"/>
              <a:ext cx="785" cy="30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9115" name="Rectangle 25">
              <a:extLst>
                <a:ext uri="{FF2B5EF4-FFF2-40B4-BE49-F238E27FC236}">
                  <a16:creationId xmlns:a16="http://schemas.microsoft.com/office/drawing/2014/main" id="{A026BE66-E343-4830-8204-18F19F39411B}"/>
                </a:ext>
              </a:extLst>
            </p:cNvPr>
            <p:cNvSpPr>
              <a:spLocks noChangeArrowheads="1"/>
            </p:cNvSpPr>
            <p:nvPr/>
          </p:nvSpPr>
          <p:spPr bwMode="auto">
            <a:xfrm>
              <a:off x="4421" y="660"/>
              <a:ext cx="56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300" u="sng">
                  <a:latin typeface="Arial" panose="020B0604020202020204" pitchFamily="34" charset="0"/>
                  <a:ea typeface="宋体" panose="02010600030101010101" pitchFamily="2" charset="-122"/>
                </a:rPr>
                <a:t> </a:t>
              </a:r>
              <a:r>
                <a:rPr lang="en-US" altLang="zh-CN" sz="1300" u="sng">
                  <a:latin typeface="Arial" panose="020B0604020202020204" pitchFamily="34" charset="0"/>
                  <a:ea typeface="宋体" panose="02010600030101010101" pitchFamily="2" charset="-122"/>
                </a:rPr>
                <a:t>: Statement</a:t>
              </a:r>
              <a:endParaRPr lang="en-US" altLang="zh-CN" sz="1000">
                <a:latin typeface="ZapfHumnst BT" pitchFamily="34" charset="0"/>
                <a:ea typeface="宋体" panose="02010600030101010101" pitchFamily="2" charset="-122"/>
              </a:endParaRPr>
            </a:p>
          </p:txBody>
        </p:sp>
        <p:sp>
          <p:nvSpPr>
            <p:cNvPr id="89116" name="Line 26">
              <a:extLst>
                <a:ext uri="{FF2B5EF4-FFF2-40B4-BE49-F238E27FC236}">
                  <a16:creationId xmlns:a16="http://schemas.microsoft.com/office/drawing/2014/main" id="{C3F188AD-E708-4402-A470-1F3D8890A4C1}"/>
                </a:ext>
              </a:extLst>
            </p:cNvPr>
            <p:cNvSpPr>
              <a:spLocks noChangeShapeType="1"/>
            </p:cNvSpPr>
            <p:nvPr/>
          </p:nvSpPr>
          <p:spPr bwMode="auto">
            <a:xfrm>
              <a:off x="4715" y="1053"/>
              <a:ext cx="1" cy="2708"/>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17" name="Line 27">
              <a:extLst>
                <a:ext uri="{FF2B5EF4-FFF2-40B4-BE49-F238E27FC236}">
                  <a16:creationId xmlns:a16="http://schemas.microsoft.com/office/drawing/2014/main" id="{5A0E16CA-DD4D-4C99-8EAE-B445FF28798E}"/>
                </a:ext>
              </a:extLst>
            </p:cNvPr>
            <p:cNvSpPr>
              <a:spLocks noChangeShapeType="1"/>
            </p:cNvSpPr>
            <p:nvPr/>
          </p:nvSpPr>
          <p:spPr bwMode="auto">
            <a:xfrm>
              <a:off x="1199" y="1290"/>
              <a:ext cx="802"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18" name="Line 28">
              <a:extLst>
                <a:ext uri="{FF2B5EF4-FFF2-40B4-BE49-F238E27FC236}">
                  <a16:creationId xmlns:a16="http://schemas.microsoft.com/office/drawing/2014/main" id="{B5E44B20-226F-403A-9307-577052AD3697}"/>
                </a:ext>
              </a:extLst>
            </p:cNvPr>
            <p:cNvSpPr>
              <a:spLocks noChangeShapeType="1"/>
            </p:cNvSpPr>
            <p:nvPr/>
          </p:nvSpPr>
          <p:spPr bwMode="auto">
            <a:xfrm flipH="1">
              <a:off x="1903" y="1290"/>
              <a:ext cx="98" cy="4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19" name="Line 29">
              <a:extLst>
                <a:ext uri="{FF2B5EF4-FFF2-40B4-BE49-F238E27FC236}">
                  <a16:creationId xmlns:a16="http://schemas.microsoft.com/office/drawing/2014/main" id="{BA78BB31-0566-4428-A7B6-8CAFF64F0B44}"/>
                </a:ext>
              </a:extLst>
            </p:cNvPr>
            <p:cNvSpPr>
              <a:spLocks noChangeShapeType="1"/>
            </p:cNvSpPr>
            <p:nvPr/>
          </p:nvSpPr>
          <p:spPr bwMode="auto">
            <a:xfrm flipH="1" flipV="1">
              <a:off x="1903" y="1249"/>
              <a:ext cx="98" cy="4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0" name="Rectangle 30">
              <a:extLst>
                <a:ext uri="{FF2B5EF4-FFF2-40B4-BE49-F238E27FC236}">
                  <a16:creationId xmlns:a16="http://schemas.microsoft.com/office/drawing/2014/main" id="{10585D94-92EC-4232-A04E-E5AB0F4CA5FF}"/>
                </a:ext>
              </a:extLst>
            </p:cNvPr>
            <p:cNvSpPr>
              <a:spLocks noChangeArrowheads="1"/>
            </p:cNvSpPr>
            <p:nvPr/>
          </p:nvSpPr>
          <p:spPr bwMode="auto">
            <a:xfrm>
              <a:off x="971" y="1110"/>
              <a:ext cx="122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300">
                  <a:latin typeface="Arial" panose="020B0604020202020204" pitchFamily="34" charset="0"/>
                  <a:ea typeface="宋体" panose="02010600030101010101" pitchFamily="2" charset="-122"/>
                </a:rPr>
                <a:t>1. update(PersistentClass)</a:t>
              </a:r>
              <a:endParaRPr lang="en-US" altLang="zh-CN" sz="1000">
                <a:latin typeface="ZapfHumnst BT" pitchFamily="34" charset="0"/>
                <a:ea typeface="宋体" panose="02010600030101010101" pitchFamily="2" charset="-122"/>
              </a:endParaRPr>
            </a:p>
          </p:txBody>
        </p:sp>
        <p:sp>
          <p:nvSpPr>
            <p:cNvPr id="89121" name="Rectangle 31">
              <a:extLst>
                <a:ext uri="{FF2B5EF4-FFF2-40B4-BE49-F238E27FC236}">
                  <a16:creationId xmlns:a16="http://schemas.microsoft.com/office/drawing/2014/main" id="{C9C2F089-2FF2-44CB-8C88-17D5F9CD60AD}"/>
                </a:ext>
              </a:extLst>
            </p:cNvPr>
            <p:cNvSpPr>
              <a:spLocks noChangeArrowheads="1"/>
            </p:cNvSpPr>
            <p:nvPr/>
          </p:nvSpPr>
          <p:spPr bwMode="auto">
            <a:xfrm>
              <a:off x="2385" y="1699"/>
              <a:ext cx="106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300">
                  <a:latin typeface="Arial" panose="020B0604020202020204" pitchFamily="34" charset="0"/>
                  <a:ea typeface="宋体" panose="02010600030101010101" pitchFamily="2" charset="-122"/>
                </a:rPr>
                <a:t>1.2. createStatement( )</a:t>
              </a:r>
              <a:endParaRPr lang="en-US" altLang="zh-CN" sz="1000">
                <a:latin typeface="ZapfHumnst BT" pitchFamily="34" charset="0"/>
                <a:ea typeface="宋体" panose="02010600030101010101" pitchFamily="2" charset="-122"/>
              </a:endParaRPr>
            </a:p>
          </p:txBody>
        </p:sp>
        <p:sp>
          <p:nvSpPr>
            <p:cNvPr id="89122" name="Line 32">
              <a:extLst>
                <a:ext uri="{FF2B5EF4-FFF2-40B4-BE49-F238E27FC236}">
                  <a16:creationId xmlns:a16="http://schemas.microsoft.com/office/drawing/2014/main" id="{D1B66C78-3974-41C0-9FB7-6C7486B8D1C2}"/>
                </a:ext>
              </a:extLst>
            </p:cNvPr>
            <p:cNvSpPr>
              <a:spLocks noChangeShapeType="1"/>
            </p:cNvSpPr>
            <p:nvPr/>
          </p:nvSpPr>
          <p:spPr bwMode="auto">
            <a:xfrm>
              <a:off x="2074" y="1544"/>
              <a:ext cx="842"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3" name="Line 33">
              <a:extLst>
                <a:ext uri="{FF2B5EF4-FFF2-40B4-BE49-F238E27FC236}">
                  <a16:creationId xmlns:a16="http://schemas.microsoft.com/office/drawing/2014/main" id="{0D9D9BDE-80FC-4C7C-BFCE-CC601AD8AE55}"/>
                </a:ext>
              </a:extLst>
            </p:cNvPr>
            <p:cNvSpPr>
              <a:spLocks noChangeShapeType="1"/>
            </p:cNvSpPr>
            <p:nvPr/>
          </p:nvSpPr>
          <p:spPr bwMode="auto">
            <a:xfrm flipH="1">
              <a:off x="2826" y="1544"/>
              <a:ext cx="90" cy="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4" name="Line 34">
              <a:extLst>
                <a:ext uri="{FF2B5EF4-FFF2-40B4-BE49-F238E27FC236}">
                  <a16:creationId xmlns:a16="http://schemas.microsoft.com/office/drawing/2014/main" id="{EAAF485E-BEB6-49FC-AE56-B02A45B700BA}"/>
                </a:ext>
              </a:extLst>
            </p:cNvPr>
            <p:cNvSpPr>
              <a:spLocks noChangeShapeType="1"/>
            </p:cNvSpPr>
            <p:nvPr/>
          </p:nvSpPr>
          <p:spPr bwMode="auto">
            <a:xfrm flipH="1" flipV="1">
              <a:off x="2826" y="1503"/>
              <a:ext cx="90" cy="4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5" name="Rectangle 35">
              <a:extLst>
                <a:ext uri="{FF2B5EF4-FFF2-40B4-BE49-F238E27FC236}">
                  <a16:creationId xmlns:a16="http://schemas.microsoft.com/office/drawing/2014/main" id="{51B5B4A1-3F4B-4D17-BFA5-D20AEA5D7A19}"/>
                </a:ext>
              </a:extLst>
            </p:cNvPr>
            <p:cNvSpPr>
              <a:spLocks noChangeArrowheads="1"/>
            </p:cNvSpPr>
            <p:nvPr/>
          </p:nvSpPr>
          <p:spPr bwMode="auto">
            <a:xfrm>
              <a:off x="2156" y="1364"/>
              <a:ext cx="66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300">
                  <a:latin typeface="Arial" panose="020B0604020202020204" pitchFamily="34" charset="0"/>
                  <a:ea typeface="宋体" panose="02010600030101010101" pitchFamily="2" charset="-122"/>
                </a:rPr>
                <a:t>1.1. getData( )</a:t>
              </a:r>
              <a:endParaRPr lang="en-US" altLang="zh-CN" sz="1000">
                <a:latin typeface="ZapfHumnst BT" pitchFamily="34" charset="0"/>
                <a:ea typeface="宋体" panose="02010600030101010101" pitchFamily="2" charset="-122"/>
              </a:endParaRPr>
            </a:p>
          </p:txBody>
        </p:sp>
        <p:grpSp>
          <p:nvGrpSpPr>
            <p:cNvPr id="89126" name="Group 36">
              <a:extLst>
                <a:ext uri="{FF2B5EF4-FFF2-40B4-BE49-F238E27FC236}">
                  <a16:creationId xmlns:a16="http://schemas.microsoft.com/office/drawing/2014/main" id="{2F54CAAF-2AB9-4853-9CBF-94A3C4A9810B}"/>
                </a:ext>
              </a:extLst>
            </p:cNvPr>
            <p:cNvGrpSpPr>
              <a:grpSpLocks/>
            </p:cNvGrpSpPr>
            <p:nvPr/>
          </p:nvGrpSpPr>
          <p:grpSpPr bwMode="auto">
            <a:xfrm>
              <a:off x="2089" y="2034"/>
              <a:ext cx="2894" cy="581"/>
              <a:chOff x="2074" y="2370"/>
              <a:chExt cx="2894" cy="581"/>
            </a:xfrm>
          </p:grpSpPr>
          <p:sp>
            <p:nvSpPr>
              <p:cNvPr id="89127" name="Rectangle 37">
                <a:extLst>
                  <a:ext uri="{FF2B5EF4-FFF2-40B4-BE49-F238E27FC236}">
                    <a16:creationId xmlns:a16="http://schemas.microsoft.com/office/drawing/2014/main" id="{F3762CCE-BF96-4614-A2A6-ECE93E1758D6}"/>
                  </a:ext>
                </a:extLst>
              </p:cNvPr>
              <p:cNvSpPr>
                <a:spLocks noChangeArrowheads="1"/>
              </p:cNvSpPr>
              <p:nvPr/>
            </p:nvSpPr>
            <p:spPr bwMode="auto">
              <a:xfrm>
                <a:off x="4674" y="2795"/>
                <a:ext cx="74" cy="156"/>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9128" name="Line 38">
                <a:extLst>
                  <a:ext uri="{FF2B5EF4-FFF2-40B4-BE49-F238E27FC236}">
                    <a16:creationId xmlns:a16="http://schemas.microsoft.com/office/drawing/2014/main" id="{66E417C7-1390-4FD6-BB10-BA9C19598860}"/>
                  </a:ext>
                </a:extLst>
              </p:cNvPr>
              <p:cNvSpPr>
                <a:spLocks noChangeShapeType="1"/>
              </p:cNvSpPr>
              <p:nvPr/>
            </p:nvSpPr>
            <p:spPr bwMode="auto">
              <a:xfrm>
                <a:off x="2074" y="2795"/>
                <a:ext cx="2600"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29" name="Line 39">
                <a:extLst>
                  <a:ext uri="{FF2B5EF4-FFF2-40B4-BE49-F238E27FC236}">
                    <a16:creationId xmlns:a16="http://schemas.microsoft.com/office/drawing/2014/main" id="{5F8981AE-5B2C-4255-A5C0-D0CE85BE0559}"/>
                  </a:ext>
                </a:extLst>
              </p:cNvPr>
              <p:cNvSpPr>
                <a:spLocks noChangeShapeType="1"/>
              </p:cNvSpPr>
              <p:nvPr/>
            </p:nvSpPr>
            <p:spPr bwMode="auto">
              <a:xfrm flipH="1">
                <a:off x="4584" y="2795"/>
                <a:ext cx="90" cy="4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0" name="Line 40">
                <a:extLst>
                  <a:ext uri="{FF2B5EF4-FFF2-40B4-BE49-F238E27FC236}">
                    <a16:creationId xmlns:a16="http://schemas.microsoft.com/office/drawing/2014/main" id="{859F95FF-3D5F-4696-B5DC-ADE28B7F996C}"/>
                  </a:ext>
                </a:extLst>
              </p:cNvPr>
              <p:cNvSpPr>
                <a:spLocks noChangeShapeType="1"/>
              </p:cNvSpPr>
              <p:nvPr/>
            </p:nvSpPr>
            <p:spPr bwMode="auto">
              <a:xfrm flipH="1" flipV="1">
                <a:off x="4584" y="2754"/>
                <a:ext cx="90" cy="4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31" name="Rectangle 41">
                <a:extLst>
                  <a:ext uri="{FF2B5EF4-FFF2-40B4-BE49-F238E27FC236}">
                    <a16:creationId xmlns:a16="http://schemas.microsoft.com/office/drawing/2014/main" id="{AEF1B9B2-7E53-4D11-B3CF-C89215582C77}"/>
                  </a:ext>
                </a:extLst>
              </p:cNvPr>
              <p:cNvSpPr>
                <a:spLocks noChangeArrowheads="1"/>
              </p:cNvSpPr>
              <p:nvPr/>
            </p:nvSpPr>
            <p:spPr bwMode="auto">
              <a:xfrm>
                <a:off x="2745" y="2615"/>
                <a:ext cx="122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300">
                    <a:latin typeface="Arial" panose="020B0604020202020204" pitchFamily="34" charset="0"/>
                    <a:ea typeface="宋体" panose="02010600030101010101" pitchFamily="2" charset="-122"/>
                  </a:rPr>
                  <a:t>1.3. executeUpdate(string)</a:t>
                </a:r>
                <a:endParaRPr lang="en-US" altLang="zh-CN" sz="1000">
                  <a:latin typeface="ZapfHumnst BT" pitchFamily="34" charset="0"/>
                  <a:ea typeface="宋体" panose="02010600030101010101" pitchFamily="2" charset="-122"/>
                </a:endParaRPr>
              </a:p>
            </p:txBody>
          </p:sp>
          <p:sp>
            <p:nvSpPr>
              <p:cNvPr id="89132" name="Freeform 42">
                <a:extLst>
                  <a:ext uri="{FF2B5EF4-FFF2-40B4-BE49-F238E27FC236}">
                    <a16:creationId xmlns:a16="http://schemas.microsoft.com/office/drawing/2014/main" id="{E98E7F88-7ED6-46C1-88BE-6AB1B67812A8}"/>
                  </a:ext>
                </a:extLst>
              </p:cNvPr>
              <p:cNvSpPr>
                <a:spLocks/>
              </p:cNvSpPr>
              <p:nvPr/>
            </p:nvSpPr>
            <p:spPr bwMode="auto">
              <a:xfrm>
                <a:off x="4200" y="2370"/>
                <a:ext cx="768" cy="335"/>
              </a:xfrm>
              <a:custGeom>
                <a:avLst/>
                <a:gdLst>
                  <a:gd name="T0" fmla="*/ 0 w 768"/>
                  <a:gd name="T1" fmla="*/ 0 h 335"/>
                  <a:gd name="T2" fmla="*/ 670 w 768"/>
                  <a:gd name="T3" fmla="*/ 0 h 335"/>
                  <a:gd name="T4" fmla="*/ 768 w 768"/>
                  <a:gd name="T5" fmla="*/ 98 h 335"/>
                  <a:gd name="T6" fmla="*/ 768 w 768"/>
                  <a:gd name="T7" fmla="*/ 335 h 335"/>
                  <a:gd name="T8" fmla="*/ 0 w 768"/>
                  <a:gd name="T9" fmla="*/ 335 h 335"/>
                  <a:gd name="T10" fmla="*/ 0 w 768"/>
                  <a:gd name="T11" fmla="*/ 0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8" h="335">
                    <a:moveTo>
                      <a:pt x="0" y="0"/>
                    </a:moveTo>
                    <a:lnTo>
                      <a:pt x="670" y="0"/>
                    </a:lnTo>
                    <a:lnTo>
                      <a:pt x="768" y="98"/>
                    </a:lnTo>
                    <a:lnTo>
                      <a:pt x="768" y="335"/>
                    </a:lnTo>
                    <a:lnTo>
                      <a:pt x="0" y="335"/>
                    </a:lnTo>
                    <a:lnTo>
                      <a:pt x="0"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endParaRPr lang="zh-CN" altLang="en-US"/>
              </a:p>
            </p:txBody>
          </p:sp>
          <p:sp>
            <p:nvSpPr>
              <p:cNvPr id="89133" name="Freeform 43">
                <a:extLst>
                  <a:ext uri="{FF2B5EF4-FFF2-40B4-BE49-F238E27FC236}">
                    <a16:creationId xmlns:a16="http://schemas.microsoft.com/office/drawing/2014/main" id="{E9DC5EFA-1831-4625-92CB-4FA68EDC9BB1}"/>
                  </a:ext>
                </a:extLst>
              </p:cNvPr>
              <p:cNvSpPr>
                <a:spLocks/>
              </p:cNvSpPr>
              <p:nvPr/>
            </p:nvSpPr>
            <p:spPr bwMode="auto">
              <a:xfrm>
                <a:off x="4200" y="2370"/>
                <a:ext cx="768" cy="335"/>
              </a:xfrm>
              <a:custGeom>
                <a:avLst/>
                <a:gdLst>
                  <a:gd name="T0" fmla="*/ 0 w 94"/>
                  <a:gd name="T1" fmla="*/ 0 h 41"/>
                  <a:gd name="T2" fmla="*/ 2147483646 w 94"/>
                  <a:gd name="T3" fmla="*/ 0 h 41"/>
                  <a:gd name="T4" fmla="*/ 2147483646 w 94"/>
                  <a:gd name="T5" fmla="*/ 2147483646 h 41"/>
                  <a:gd name="T6" fmla="*/ 2147483646 w 94"/>
                  <a:gd name="T7" fmla="*/ 2147483646 h 41"/>
                  <a:gd name="T8" fmla="*/ 0 w 94"/>
                  <a:gd name="T9" fmla="*/ 2147483646 h 41"/>
                  <a:gd name="T10" fmla="*/ 0 w 94"/>
                  <a:gd name="T11" fmla="*/ 0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 h="41">
                    <a:moveTo>
                      <a:pt x="0" y="0"/>
                    </a:moveTo>
                    <a:lnTo>
                      <a:pt x="82" y="0"/>
                    </a:lnTo>
                    <a:lnTo>
                      <a:pt x="94" y="12"/>
                    </a:lnTo>
                    <a:lnTo>
                      <a:pt x="94" y="41"/>
                    </a:lnTo>
                    <a:lnTo>
                      <a:pt x="0" y="41"/>
                    </a:lnTo>
                    <a:lnTo>
                      <a:pt x="0"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134" name="Freeform 44">
                <a:extLst>
                  <a:ext uri="{FF2B5EF4-FFF2-40B4-BE49-F238E27FC236}">
                    <a16:creationId xmlns:a16="http://schemas.microsoft.com/office/drawing/2014/main" id="{63437BA0-31B9-4739-B85C-F4C53FAD65FD}"/>
                  </a:ext>
                </a:extLst>
              </p:cNvPr>
              <p:cNvSpPr>
                <a:spLocks/>
              </p:cNvSpPr>
              <p:nvPr/>
            </p:nvSpPr>
            <p:spPr bwMode="auto">
              <a:xfrm>
                <a:off x="4870" y="2370"/>
                <a:ext cx="98" cy="98"/>
              </a:xfrm>
              <a:custGeom>
                <a:avLst/>
                <a:gdLst>
                  <a:gd name="T0" fmla="*/ 0 w 12"/>
                  <a:gd name="T1" fmla="*/ 0 h 12"/>
                  <a:gd name="T2" fmla="*/ 0 w 12"/>
                  <a:gd name="T3" fmla="*/ 2147483646 h 12"/>
                  <a:gd name="T4" fmla="*/ 2147483646 w 12"/>
                  <a:gd name="T5" fmla="*/ 2147483646 h 12"/>
                  <a:gd name="T6" fmla="*/ 0 60000 65536"/>
                  <a:gd name="T7" fmla="*/ 0 60000 65536"/>
                  <a:gd name="T8" fmla="*/ 0 60000 65536"/>
                </a:gdLst>
                <a:ahLst/>
                <a:cxnLst>
                  <a:cxn ang="T6">
                    <a:pos x="T0" y="T1"/>
                  </a:cxn>
                  <a:cxn ang="T7">
                    <a:pos x="T2" y="T3"/>
                  </a:cxn>
                  <a:cxn ang="T8">
                    <a:pos x="T4" y="T5"/>
                  </a:cxn>
                </a:cxnLst>
                <a:rect l="0" t="0" r="r" b="b"/>
                <a:pathLst>
                  <a:path w="12" h="12">
                    <a:moveTo>
                      <a:pt x="0" y="0"/>
                    </a:moveTo>
                    <a:lnTo>
                      <a:pt x="0" y="12"/>
                    </a:lnTo>
                    <a:lnTo>
                      <a:pt x="12" y="12"/>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135" name="Rectangle 45">
                <a:extLst>
                  <a:ext uri="{FF2B5EF4-FFF2-40B4-BE49-F238E27FC236}">
                    <a16:creationId xmlns:a16="http://schemas.microsoft.com/office/drawing/2014/main" id="{0DD96C43-2628-4A65-8283-E9877A5CA943}"/>
                  </a:ext>
                </a:extLst>
              </p:cNvPr>
              <p:cNvSpPr>
                <a:spLocks noChangeArrowheads="1"/>
              </p:cNvSpPr>
              <p:nvPr/>
            </p:nvSpPr>
            <p:spPr bwMode="auto">
              <a:xfrm>
                <a:off x="4232" y="2386"/>
                <a:ext cx="63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300">
                    <a:latin typeface="Arial" panose="020B0604020202020204" pitchFamily="34" charset="0"/>
                    <a:ea typeface="宋体" panose="02010600030101010101" pitchFamily="2" charset="-122"/>
                  </a:rPr>
                  <a:t>execute SQL </a:t>
                </a:r>
                <a:endParaRPr lang="en-US" altLang="zh-CN" sz="1000">
                  <a:latin typeface="ZapfHumnst BT" pitchFamily="34" charset="0"/>
                  <a:ea typeface="宋体" panose="02010600030101010101" pitchFamily="2" charset="-122"/>
                </a:endParaRPr>
              </a:p>
            </p:txBody>
          </p:sp>
          <p:sp>
            <p:nvSpPr>
              <p:cNvPr id="89136" name="Rectangle 46">
                <a:extLst>
                  <a:ext uri="{FF2B5EF4-FFF2-40B4-BE49-F238E27FC236}">
                    <a16:creationId xmlns:a16="http://schemas.microsoft.com/office/drawing/2014/main" id="{478195A7-F8B5-4591-AE17-A888003FBD01}"/>
                  </a:ext>
                </a:extLst>
              </p:cNvPr>
              <p:cNvSpPr>
                <a:spLocks noChangeArrowheads="1"/>
              </p:cNvSpPr>
              <p:nvPr/>
            </p:nvSpPr>
            <p:spPr bwMode="auto">
              <a:xfrm>
                <a:off x="4232" y="2517"/>
                <a:ext cx="4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300">
                    <a:latin typeface="Arial" panose="020B0604020202020204" pitchFamily="34" charset="0"/>
                    <a:ea typeface="宋体" panose="02010600030101010101" pitchFamily="2" charset="-122"/>
                  </a:rPr>
                  <a:t>statement</a:t>
                </a:r>
                <a:endParaRPr lang="en-US" altLang="zh-CN" sz="1000">
                  <a:latin typeface="ZapfHumnst BT" pitchFamily="34" charset="0"/>
                  <a:ea typeface="宋体" panose="02010600030101010101" pitchFamily="2" charset="-122"/>
                </a:endParaRPr>
              </a:p>
            </p:txBody>
          </p:sp>
          <p:sp>
            <p:nvSpPr>
              <p:cNvPr id="89137" name="Line 47">
                <a:extLst>
                  <a:ext uri="{FF2B5EF4-FFF2-40B4-BE49-F238E27FC236}">
                    <a16:creationId xmlns:a16="http://schemas.microsoft.com/office/drawing/2014/main" id="{1C54AD0D-5D22-45BC-AE27-97D4558CA470}"/>
                  </a:ext>
                </a:extLst>
              </p:cNvPr>
              <p:cNvSpPr>
                <a:spLocks noChangeShapeType="1"/>
              </p:cNvSpPr>
              <p:nvPr/>
            </p:nvSpPr>
            <p:spPr bwMode="auto">
              <a:xfrm flipH="1">
                <a:off x="3374" y="2623"/>
                <a:ext cx="826" cy="172"/>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cxnSp>
        <p:nvCxnSpPr>
          <p:cNvPr id="50" name="直接连接符 46">
            <a:extLst>
              <a:ext uri="{FF2B5EF4-FFF2-40B4-BE49-F238E27FC236}">
                <a16:creationId xmlns:a16="http://schemas.microsoft.com/office/drawing/2014/main" id="{8ECC5C2E-18A3-495D-8D49-2D53116EF81C}"/>
              </a:ext>
            </a:extLst>
          </p:cNvPr>
          <p:cNvCxnSpPr>
            <a:cxnSpLocks noChangeShapeType="1"/>
          </p:cNvCxnSpPr>
          <p:nvPr/>
        </p:nvCxnSpPr>
        <p:spPr bwMode="auto">
          <a:xfrm flipH="1">
            <a:off x="679562" y="54868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Freeform 5">
            <a:extLst>
              <a:ext uri="{FF2B5EF4-FFF2-40B4-BE49-F238E27FC236}">
                <a16:creationId xmlns:a16="http://schemas.microsoft.com/office/drawing/2014/main" id="{6C471AE8-1A43-4DBD-BBF3-C558E757173E}"/>
              </a:ext>
            </a:extLst>
          </p:cNvPr>
          <p:cNvSpPr>
            <a:spLocks noChangeAspect="1"/>
          </p:cNvSpPr>
          <p:nvPr/>
        </p:nvSpPr>
        <p:spPr bwMode="auto">
          <a:xfrm>
            <a:off x="82662" y="15815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39309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300" fill="hold"/>
                                        <p:tgtEl>
                                          <p:spTgt spid="51"/>
                                        </p:tgtEl>
                                        <p:attrNameLst>
                                          <p:attrName>ppt_x</p:attrName>
                                        </p:attrNameLst>
                                      </p:cBhvr>
                                      <p:tavLst>
                                        <p:tav tm="0">
                                          <p:val>
                                            <p:strVal val="0-#ppt_w/2"/>
                                          </p:val>
                                        </p:tav>
                                        <p:tav tm="100000">
                                          <p:val>
                                            <p:strVal val="#ppt_x"/>
                                          </p:val>
                                        </p:tav>
                                      </p:tavLst>
                                    </p:anim>
                                    <p:anim calcmode="lin" valueType="num">
                                      <p:cBhvr additive="base">
                                        <p:cTn id="8" dur="30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a:extLst>
              <a:ext uri="{FF2B5EF4-FFF2-40B4-BE49-F238E27FC236}">
                <a16:creationId xmlns:a16="http://schemas.microsoft.com/office/drawing/2014/main" id="{F23C2FB2-5B49-4E87-B691-E17DBFDAADAB}"/>
              </a:ext>
            </a:extLst>
          </p:cNvPr>
          <p:cNvSpPr>
            <a:spLocks noGrp="1"/>
          </p:cNvSpPr>
          <p:nvPr>
            <p:ph type="title" idx="4294967295"/>
          </p:nvPr>
        </p:nvSpPr>
        <p:spPr>
          <a:xfrm>
            <a:off x="658714" y="75395"/>
            <a:ext cx="6169819" cy="455308"/>
          </a:xfrm>
        </p:spPr>
        <p:txBody>
          <a:bodyPr/>
          <a:lstStyle/>
          <a:p>
            <a:pPr eaLnBrk="1" hangingPunct="1"/>
            <a:r>
              <a:rPr lang="zh-CN" altLang="en-US" sz="2000" dirty="0"/>
              <a:t>示例</a:t>
            </a:r>
            <a:r>
              <a:rPr lang="en-US" altLang="zh-CN" sz="2000" dirty="0"/>
              <a:t>: Persistency: RDBMS: JDBC: Delete</a:t>
            </a:r>
          </a:p>
        </p:txBody>
      </p:sp>
      <p:grpSp>
        <p:nvGrpSpPr>
          <p:cNvPr id="91140" name="Group 38">
            <a:extLst>
              <a:ext uri="{FF2B5EF4-FFF2-40B4-BE49-F238E27FC236}">
                <a16:creationId xmlns:a16="http://schemas.microsoft.com/office/drawing/2014/main" id="{C6A79E17-DCBF-416C-83F5-3BE90A07FC26}"/>
              </a:ext>
            </a:extLst>
          </p:cNvPr>
          <p:cNvGrpSpPr>
            <a:grpSpLocks/>
          </p:cNvGrpSpPr>
          <p:nvPr/>
        </p:nvGrpSpPr>
        <p:grpSpPr bwMode="auto">
          <a:xfrm>
            <a:off x="1031082" y="1484313"/>
            <a:ext cx="7429500" cy="4824412"/>
            <a:chOff x="649" y="679"/>
            <a:chExt cx="4443" cy="2952"/>
          </a:xfrm>
        </p:grpSpPr>
        <p:sp>
          <p:nvSpPr>
            <p:cNvPr id="91141" name="Line 3">
              <a:extLst>
                <a:ext uri="{FF2B5EF4-FFF2-40B4-BE49-F238E27FC236}">
                  <a16:creationId xmlns:a16="http://schemas.microsoft.com/office/drawing/2014/main" id="{79C13C01-6FFF-485C-B0CB-321C7C77254F}"/>
                </a:ext>
              </a:extLst>
            </p:cNvPr>
            <p:cNvSpPr>
              <a:spLocks noChangeShapeType="1"/>
            </p:cNvSpPr>
            <p:nvPr/>
          </p:nvSpPr>
          <p:spPr bwMode="auto">
            <a:xfrm>
              <a:off x="2314" y="2469"/>
              <a:ext cx="1921"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42" name="Line 4">
              <a:extLst>
                <a:ext uri="{FF2B5EF4-FFF2-40B4-BE49-F238E27FC236}">
                  <a16:creationId xmlns:a16="http://schemas.microsoft.com/office/drawing/2014/main" id="{48A05822-2B38-4B0A-867C-A0163136412F}"/>
                </a:ext>
              </a:extLst>
            </p:cNvPr>
            <p:cNvSpPr>
              <a:spLocks noChangeShapeType="1"/>
            </p:cNvSpPr>
            <p:nvPr/>
          </p:nvSpPr>
          <p:spPr bwMode="auto">
            <a:xfrm flipH="1">
              <a:off x="4116" y="2469"/>
              <a:ext cx="119" cy="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43" name="Line 5">
              <a:extLst>
                <a:ext uri="{FF2B5EF4-FFF2-40B4-BE49-F238E27FC236}">
                  <a16:creationId xmlns:a16="http://schemas.microsoft.com/office/drawing/2014/main" id="{BE943A9C-D09A-4125-A952-DA5DD9490438}"/>
                </a:ext>
              </a:extLst>
            </p:cNvPr>
            <p:cNvSpPr>
              <a:spLocks noChangeShapeType="1"/>
            </p:cNvSpPr>
            <p:nvPr/>
          </p:nvSpPr>
          <p:spPr bwMode="auto">
            <a:xfrm flipH="1" flipV="1">
              <a:off x="4116" y="2420"/>
              <a:ext cx="119" cy="49"/>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44" name="Rectangle 6">
              <a:extLst>
                <a:ext uri="{FF2B5EF4-FFF2-40B4-BE49-F238E27FC236}">
                  <a16:creationId xmlns:a16="http://schemas.microsoft.com/office/drawing/2014/main" id="{A0DCDF96-824C-4B66-8C3F-CE4AD694A852}"/>
                </a:ext>
              </a:extLst>
            </p:cNvPr>
            <p:cNvSpPr>
              <a:spLocks noChangeArrowheads="1"/>
            </p:cNvSpPr>
            <p:nvPr/>
          </p:nvSpPr>
          <p:spPr bwMode="auto">
            <a:xfrm>
              <a:off x="649" y="679"/>
              <a:ext cx="1103" cy="364"/>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1145" name="Rectangle 7">
              <a:extLst>
                <a:ext uri="{FF2B5EF4-FFF2-40B4-BE49-F238E27FC236}">
                  <a16:creationId xmlns:a16="http://schemas.microsoft.com/office/drawing/2014/main" id="{EA4BFB96-212F-4774-B1A8-49CD065FFE20}"/>
                </a:ext>
              </a:extLst>
            </p:cNvPr>
            <p:cNvSpPr>
              <a:spLocks noChangeArrowheads="1"/>
            </p:cNvSpPr>
            <p:nvPr/>
          </p:nvSpPr>
          <p:spPr bwMode="auto">
            <a:xfrm>
              <a:off x="1151" y="707"/>
              <a:ext cx="103"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600" u="sng">
                  <a:solidFill>
                    <a:schemeClr val="tx2"/>
                  </a:solidFill>
                  <a:latin typeface="Arial" panose="020B0604020202020204" pitchFamily="34" charset="0"/>
                  <a:ea typeface="宋体" panose="02010600030101010101" pitchFamily="2" charset="-122"/>
                </a:rPr>
                <a:t> </a:t>
              </a:r>
              <a:r>
                <a:rPr lang="en-US" altLang="zh-CN" sz="1600" u="sng">
                  <a:solidFill>
                    <a:schemeClr val="tx2"/>
                  </a:solidFill>
                  <a:latin typeface="Arial" panose="020B0604020202020204" pitchFamily="34" charset="0"/>
                  <a:ea typeface="宋体" panose="02010600030101010101" pitchFamily="2" charset="-122"/>
                </a:rPr>
                <a:t>: </a:t>
              </a:r>
              <a:endParaRPr lang="en-US" altLang="zh-CN" sz="1000">
                <a:solidFill>
                  <a:schemeClr val="tx2"/>
                </a:solidFill>
                <a:latin typeface="ZapfHumnst BT" pitchFamily="34" charset="0"/>
                <a:ea typeface="宋体" panose="02010600030101010101" pitchFamily="2" charset="-122"/>
              </a:endParaRPr>
            </a:p>
          </p:txBody>
        </p:sp>
        <p:sp>
          <p:nvSpPr>
            <p:cNvPr id="91146" name="Rectangle 8">
              <a:extLst>
                <a:ext uri="{FF2B5EF4-FFF2-40B4-BE49-F238E27FC236}">
                  <a16:creationId xmlns:a16="http://schemas.microsoft.com/office/drawing/2014/main" id="{6BC10EB2-3523-4A4C-8C08-F0A2D535432F}"/>
                </a:ext>
              </a:extLst>
            </p:cNvPr>
            <p:cNvSpPr>
              <a:spLocks noChangeArrowheads="1"/>
            </p:cNvSpPr>
            <p:nvPr/>
          </p:nvSpPr>
          <p:spPr bwMode="auto">
            <a:xfrm>
              <a:off x="708" y="866"/>
              <a:ext cx="946"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600" u="sng">
                  <a:solidFill>
                    <a:schemeClr val="tx2"/>
                  </a:solidFill>
                  <a:latin typeface="Arial" panose="020B0604020202020204" pitchFamily="34" charset="0"/>
                  <a:ea typeface="宋体" panose="02010600030101010101" pitchFamily="2" charset="-122"/>
                </a:rPr>
                <a:t>PersistencyClient</a:t>
              </a:r>
              <a:endParaRPr lang="en-US" altLang="zh-CN" sz="1000">
                <a:solidFill>
                  <a:schemeClr val="tx2"/>
                </a:solidFill>
                <a:latin typeface="ZapfHumnst BT" pitchFamily="34" charset="0"/>
                <a:ea typeface="宋体" panose="02010600030101010101" pitchFamily="2" charset="-122"/>
              </a:endParaRPr>
            </a:p>
          </p:txBody>
        </p:sp>
        <p:sp>
          <p:nvSpPr>
            <p:cNvPr id="91147" name="Line 9">
              <a:extLst>
                <a:ext uri="{FF2B5EF4-FFF2-40B4-BE49-F238E27FC236}">
                  <a16:creationId xmlns:a16="http://schemas.microsoft.com/office/drawing/2014/main" id="{AE27FB97-C9B9-48ED-BD7F-F03F2A9294DB}"/>
                </a:ext>
              </a:extLst>
            </p:cNvPr>
            <p:cNvSpPr>
              <a:spLocks noChangeShapeType="1"/>
            </p:cNvSpPr>
            <p:nvPr/>
          </p:nvSpPr>
          <p:spPr bwMode="auto">
            <a:xfrm>
              <a:off x="1210" y="1180"/>
              <a:ext cx="1" cy="2451"/>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48" name="Rectangle 10">
              <a:extLst>
                <a:ext uri="{FF2B5EF4-FFF2-40B4-BE49-F238E27FC236}">
                  <a16:creationId xmlns:a16="http://schemas.microsoft.com/office/drawing/2014/main" id="{ECE4FA59-DE8F-4A82-88A2-0E191865C4C2}"/>
                </a:ext>
              </a:extLst>
            </p:cNvPr>
            <p:cNvSpPr>
              <a:spLocks noChangeArrowheads="1"/>
            </p:cNvSpPr>
            <p:nvPr/>
          </p:nvSpPr>
          <p:spPr bwMode="auto">
            <a:xfrm>
              <a:off x="1161" y="1456"/>
              <a:ext cx="89" cy="157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1149" name="Rectangle 11">
              <a:extLst>
                <a:ext uri="{FF2B5EF4-FFF2-40B4-BE49-F238E27FC236}">
                  <a16:creationId xmlns:a16="http://schemas.microsoft.com/office/drawing/2014/main" id="{9B7E6BA6-C9FE-4131-B6FD-27F54230AD6D}"/>
                </a:ext>
              </a:extLst>
            </p:cNvPr>
            <p:cNvSpPr>
              <a:spLocks noChangeArrowheads="1"/>
            </p:cNvSpPr>
            <p:nvPr/>
          </p:nvSpPr>
          <p:spPr bwMode="auto">
            <a:xfrm>
              <a:off x="1791" y="679"/>
              <a:ext cx="946" cy="364"/>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1150" name="Rectangle 12">
              <a:extLst>
                <a:ext uri="{FF2B5EF4-FFF2-40B4-BE49-F238E27FC236}">
                  <a16:creationId xmlns:a16="http://schemas.microsoft.com/office/drawing/2014/main" id="{F767301E-9538-4929-A374-0E039960BD5A}"/>
                </a:ext>
              </a:extLst>
            </p:cNvPr>
            <p:cNvSpPr>
              <a:spLocks noChangeArrowheads="1"/>
            </p:cNvSpPr>
            <p:nvPr/>
          </p:nvSpPr>
          <p:spPr bwMode="auto">
            <a:xfrm>
              <a:off x="1959" y="707"/>
              <a:ext cx="574"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600" u="sng">
                  <a:solidFill>
                    <a:schemeClr val="tx2"/>
                  </a:solidFill>
                  <a:latin typeface="Arial" panose="020B0604020202020204" pitchFamily="34" charset="0"/>
                  <a:ea typeface="宋体" panose="02010600030101010101" pitchFamily="2" charset="-122"/>
                </a:rPr>
                <a:t> </a:t>
              </a:r>
              <a:r>
                <a:rPr lang="en-US" altLang="zh-CN" sz="1600" u="sng">
                  <a:solidFill>
                    <a:schemeClr val="tx2"/>
                  </a:solidFill>
                  <a:latin typeface="Arial" panose="020B0604020202020204" pitchFamily="34" charset="0"/>
                  <a:ea typeface="宋体" panose="02010600030101010101" pitchFamily="2" charset="-122"/>
                </a:rPr>
                <a:t>: DBClass</a:t>
              </a:r>
              <a:endParaRPr lang="en-US" altLang="zh-CN" sz="1000">
                <a:solidFill>
                  <a:schemeClr val="tx2"/>
                </a:solidFill>
                <a:latin typeface="ZapfHumnst BT" pitchFamily="34" charset="0"/>
                <a:ea typeface="宋体" panose="02010600030101010101" pitchFamily="2" charset="-122"/>
              </a:endParaRPr>
            </a:p>
          </p:txBody>
        </p:sp>
        <p:sp>
          <p:nvSpPr>
            <p:cNvPr id="91151" name="Line 13">
              <a:extLst>
                <a:ext uri="{FF2B5EF4-FFF2-40B4-BE49-F238E27FC236}">
                  <a16:creationId xmlns:a16="http://schemas.microsoft.com/office/drawing/2014/main" id="{ACD12629-C110-4492-88DD-BA014895C83D}"/>
                </a:ext>
              </a:extLst>
            </p:cNvPr>
            <p:cNvSpPr>
              <a:spLocks noChangeShapeType="1"/>
            </p:cNvSpPr>
            <p:nvPr/>
          </p:nvSpPr>
          <p:spPr bwMode="auto">
            <a:xfrm>
              <a:off x="2264" y="1180"/>
              <a:ext cx="1" cy="2451"/>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52" name="Rectangle 14">
              <a:extLst>
                <a:ext uri="{FF2B5EF4-FFF2-40B4-BE49-F238E27FC236}">
                  <a16:creationId xmlns:a16="http://schemas.microsoft.com/office/drawing/2014/main" id="{E9F62071-B47D-42AC-8339-5122470134F8}"/>
                </a:ext>
              </a:extLst>
            </p:cNvPr>
            <p:cNvSpPr>
              <a:spLocks noChangeArrowheads="1"/>
            </p:cNvSpPr>
            <p:nvPr/>
          </p:nvSpPr>
          <p:spPr bwMode="auto">
            <a:xfrm>
              <a:off x="2215" y="1456"/>
              <a:ext cx="99" cy="138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1153" name="Rectangle 15">
              <a:extLst>
                <a:ext uri="{FF2B5EF4-FFF2-40B4-BE49-F238E27FC236}">
                  <a16:creationId xmlns:a16="http://schemas.microsoft.com/office/drawing/2014/main" id="{19D9B2CE-7D75-46D5-882E-613F63752586}"/>
                </a:ext>
              </a:extLst>
            </p:cNvPr>
            <p:cNvSpPr>
              <a:spLocks noChangeArrowheads="1"/>
            </p:cNvSpPr>
            <p:nvPr/>
          </p:nvSpPr>
          <p:spPr bwMode="auto">
            <a:xfrm>
              <a:off x="2796" y="679"/>
              <a:ext cx="946" cy="36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1154" name="Rectangle 16">
              <a:extLst>
                <a:ext uri="{FF2B5EF4-FFF2-40B4-BE49-F238E27FC236}">
                  <a16:creationId xmlns:a16="http://schemas.microsoft.com/office/drawing/2014/main" id="{49A38B5C-376E-44DF-8D79-DC033E869243}"/>
                </a:ext>
              </a:extLst>
            </p:cNvPr>
            <p:cNvSpPr>
              <a:spLocks noChangeArrowheads="1"/>
            </p:cNvSpPr>
            <p:nvPr/>
          </p:nvSpPr>
          <p:spPr bwMode="auto">
            <a:xfrm>
              <a:off x="2895" y="707"/>
              <a:ext cx="716"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600" u="sng">
                  <a:latin typeface="Arial" panose="020B0604020202020204" pitchFamily="34" charset="0"/>
                  <a:ea typeface="宋体" panose="02010600030101010101" pitchFamily="2" charset="-122"/>
                </a:rPr>
                <a:t> </a:t>
              </a:r>
              <a:r>
                <a:rPr lang="en-US" altLang="zh-CN" sz="1600" u="sng">
                  <a:latin typeface="Arial" panose="020B0604020202020204" pitchFamily="34" charset="0"/>
                  <a:ea typeface="宋体" panose="02010600030101010101" pitchFamily="2" charset="-122"/>
                </a:rPr>
                <a:t>: Connection</a:t>
              </a:r>
              <a:endParaRPr lang="en-US" altLang="zh-CN" sz="1000">
                <a:latin typeface="ZapfHumnst BT" pitchFamily="34" charset="0"/>
                <a:ea typeface="宋体" panose="02010600030101010101" pitchFamily="2" charset="-122"/>
              </a:endParaRPr>
            </a:p>
          </p:txBody>
        </p:sp>
        <p:sp>
          <p:nvSpPr>
            <p:cNvPr id="91155" name="Line 17">
              <a:extLst>
                <a:ext uri="{FF2B5EF4-FFF2-40B4-BE49-F238E27FC236}">
                  <a16:creationId xmlns:a16="http://schemas.microsoft.com/office/drawing/2014/main" id="{5A4DB4B0-B4BE-402E-B2E8-F61FF8CE65B9}"/>
                </a:ext>
              </a:extLst>
            </p:cNvPr>
            <p:cNvSpPr>
              <a:spLocks noChangeShapeType="1"/>
            </p:cNvSpPr>
            <p:nvPr/>
          </p:nvSpPr>
          <p:spPr bwMode="auto">
            <a:xfrm>
              <a:off x="3269" y="1180"/>
              <a:ext cx="1" cy="2451"/>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56" name="Rectangle 18">
              <a:extLst>
                <a:ext uri="{FF2B5EF4-FFF2-40B4-BE49-F238E27FC236}">
                  <a16:creationId xmlns:a16="http://schemas.microsoft.com/office/drawing/2014/main" id="{D2D1EB0E-1224-4AF2-B3E2-2CDC902A64F0}"/>
                </a:ext>
              </a:extLst>
            </p:cNvPr>
            <p:cNvSpPr>
              <a:spLocks noChangeArrowheads="1"/>
            </p:cNvSpPr>
            <p:nvPr/>
          </p:nvSpPr>
          <p:spPr bwMode="auto">
            <a:xfrm>
              <a:off x="3220" y="1918"/>
              <a:ext cx="98" cy="18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1157" name="Rectangle 19">
              <a:extLst>
                <a:ext uri="{FF2B5EF4-FFF2-40B4-BE49-F238E27FC236}">
                  <a16:creationId xmlns:a16="http://schemas.microsoft.com/office/drawing/2014/main" id="{CE732E58-AA32-429A-9E22-F1B754668690}"/>
                </a:ext>
              </a:extLst>
            </p:cNvPr>
            <p:cNvSpPr>
              <a:spLocks noChangeArrowheads="1"/>
            </p:cNvSpPr>
            <p:nvPr/>
          </p:nvSpPr>
          <p:spPr bwMode="auto">
            <a:xfrm>
              <a:off x="3811" y="679"/>
              <a:ext cx="936" cy="36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1158" name="Rectangle 20">
              <a:extLst>
                <a:ext uri="{FF2B5EF4-FFF2-40B4-BE49-F238E27FC236}">
                  <a16:creationId xmlns:a16="http://schemas.microsoft.com/office/drawing/2014/main" id="{DEB1C480-17F2-4B4D-8214-67A63BEBC96F}"/>
                </a:ext>
              </a:extLst>
            </p:cNvPr>
            <p:cNvSpPr>
              <a:spLocks noChangeArrowheads="1"/>
            </p:cNvSpPr>
            <p:nvPr/>
          </p:nvSpPr>
          <p:spPr bwMode="auto">
            <a:xfrm>
              <a:off x="3929" y="707"/>
              <a:ext cx="65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600" u="sng">
                  <a:latin typeface="Arial" panose="020B0604020202020204" pitchFamily="34" charset="0"/>
                  <a:ea typeface="宋体" panose="02010600030101010101" pitchFamily="2" charset="-122"/>
                </a:rPr>
                <a:t> </a:t>
              </a:r>
              <a:r>
                <a:rPr lang="en-US" altLang="zh-CN" sz="1600" u="sng">
                  <a:latin typeface="Arial" panose="020B0604020202020204" pitchFamily="34" charset="0"/>
                  <a:ea typeface="宋体" panose="02010600030101010101" pitchFamily="2" charset="-122"/>
                </a:rPr>
                <a:t>: Statement</a:t>
              </a:r>
              <a:endParaRPr lang="en-US" altLang="zh-CN" sz="1000">
                <a:latin typeface="ZapfHumnst BT" pitchFamily="34" charset="0"/>
                <a:ea typeface="宋体" panose="02010600030101010101" pitchFamily="2" charset="-122"/>
              </a:endParaRPr>
            </a:p>
          </p:txBody>
        </p:sp>
        <p:sp>
          <p:nvSpPr>
            <p:cNvPr id="91159" name="Line 21">
              <a:extLst>
                <a:ext uri="{FF2B5EF4-FFF2-40B4-BE49-F238E27FC236}">
                  <a16:creationId xmlns:a16="http://schemas.microsoft.com/office/drawing/2014/main" id="{928BFB00-3DBC-4D82-8E9D-B3E80C580637}"/>
                </a:ext>
              </a:extLst>
            </p:cNvPr>
            <p:cNvSpPr>
              <a:spLocks noChangeShapeType="1"/>
            </p:cNvSpPr>
            <p:nvPr/>
          </p:nvSpPr>
          <p:spPr bwMode="auto">
            <a:xfrm>
              <a:off x="4284" y="1180"/>
              <a:ext cx="1" cy="2451"/>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60" name="Rectangle 22">
              <a:extLst>
                <a:ext uri="{FF2B5EF4-FFF2-40B4-BE49-F238E27FC236}">
                  <a16:creationId xmlns:a16="http://schemas.microsoft.com/office/drawing/2014/main" id="{14CF1DCE-0291-4EA4-8FB8-DFD2827F3EA1}"/>
                </a:ext>
              </a:extLst>
            </p:cNvPr>
            <p:cNvSpPr>
              <a:spLocks noChangeArrowheads="1"/>
            </p:cNvSpPr>
            <p:nvPr/>
          </p:nvSpPr>
          <p:spPr bwMode="auto">
            <a:xfrm>
              <a:off x="4235" y="2469"/>
              <a:ext cx="88" cy="18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1161" name="Line 23">
              <a:extLst>
                <a:ext uri="{FF2B5EF4-FFF2-40B4-BE49-F238E27FC236}">
                  <a16:creationId xmlns:a16="http://schemas.microsoft.com/office/drawing/2014/main" id="{CB1340D3-B20E-4AEA-86ED-C4CB4B871E47}"/>
                </a:ext>
              </a:extLst>
            </p:cNvPr>
            <p:cNvSpPr>
              <a:spLocks noChangeShapeType="1"/>
            </p:cNvSpPr>
            <p:nvPr/>
          </p:nvSpPr>
          <p:spPr bwMode="auto">
            <a:xfrm>
              <a:off x="1250" y="1466"/>
              <a:ext cx="965"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62" name="Line 24">
              <a:extLst>
                <a:ext uri="{FF2B5EF4-FFF2-40B4-BE49-F238E27FC236}">
                  <a16:creationId xmlns:a16="http://schemas.microsoft.com/office/drawing/2014/main" id="{14A3CE9B-4370-4C6A-AF8B-8CF2CF451C24}"/>
                </a:ext>
              </a:extLst>
            </p:cNvPr>
            <p:cNvSpPr>
              <a:spLocks noChangeShapeType="1"/>
            </p:cNvSpPr>
            <p:nvPr/>
          </p:nvSpPr>
          <p:spPr bwMode="auto">
            <a:xfrm flipH="1">
              <a:off x="2107" y="1466"/>
              <a:ext cx="108" cy="49"/>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63" name="Line 25">
              <a:extLst>
                <a:ext uri="{FF2B5EF4-FFF2-40B4-BE49-F238E27FC236}">
                  <a16:creationId xmlns:a16="http://schemas.microsoft.com/office/drawing/2014/main" id="{3BDA15D8-AD6A-45EA-85A4-E13E91548CC4}"/>
                </a:ext>
              </a:extLst>
            </p:cNvPr>
            <p:cNvSpPr>
              <a:spLocks noChangeShapeType="1"/>
            </p:cNvSpPr>
            <p:nvPr/>
          </p:nvSpPr>
          <p:spPr bwMode="auto">
            <a:xfrm flipH="1" flipV="1">
              <a:off x="2107" y="1417"/>
              <a:ext cx="108" cy="49"/>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64" name="Rectangle 26">
              <a:extLst>
                <a:ext uri="{FF2B5EF4-FFF2-40B4-BE49-F238E27FC236}">
                  <a16:creationId xmlns:a16="http://schemas.microsoft.com/office/drawing/2014/main" id="{01528448-4193-4982-9EF8-E95772F65F3B}"/>
                </a:ext>
              </a:extLst>
            </p:cNvPr>
            <p:cNvSpPr>
              <a:spLocks noChangeArrowheads="1"/>
            </p:cNvSpPr>
            <p:nvPr/>
          </p:nvSpPr>
          <p:spPr bwMode="auto">
            <a:xfrm>
              <a:off x="994" y="1249"/>
              <a:ext cx="1404"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600">
                  <a:latin typeface="Arial" panose="020B0604020202020204" pitchFamily="34" charset="0"/>
                  <a:ea typeface="宋体" panose="02010600030101010101" pitchFamily="2" charset="-122"/>
                </a:rPr>
                <a:t>1. delete(PersistentClass)</a:t>
              </a:r>
              <a:endParaRPr lang="en-US" altLang="zh-CN" sz="1000">
                <a:latin typeface="ZapfHumnst BT" pitchFamily="34" charset="0"/>
                <a:ea typeface="宋体" panose="02010600030101010101" pitchFamily="2" charset="-122"/>
              </a:endParaRPr>
            </a:p>
          </p:txBody>
        </p:sp>
        <p:sp>
          <p:nvSpPr>
            <p:cNvPr id="91165" name="Line 27">
              <a:extLst>
                <a:ext uri="{FF2B5EF4-FFF2-40B4-BE49-F238E27FC236}">
                  <a16:creationId xmlns:a16="http://schemas.microsoft.com/office/drawing/2014/main" id="{C331C964-8314-42E2-9C4D-2725BA6E6EA7}"/>
                </a:ext>
              </a:extLst>
            </p:cNvPr>
            <p:cNvSpPr>
              <a:spLocks noChangeShapeType="1"/>
            </p:cNvSpPr>
            <p:nvPr/>
          </p:nvSpPr>
          <p:spPr bwMode="auto">
            <a:xfrm>
              <a:off x="2314" y="1918"/>
              <a:ext cx="906"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66" name="Line 28">
              <a:extLst>
                <a:ext uri="{FF2B5EF4-FFF2-40B4-BE49-F238E27FC236}">
                  <a16:creationId xmlns:a16="http://schemas.microsoft.com/office/drawing/2014/main" id="{0BFEF77C-ACF1-4D51-AFCF-B1E0815B086D}"/>
                </a:ext>
              </a:extLst>
            </p:cNvPr>
            <p:cNvSpPr>
              <a:spLocks noChangeShapeType="1"/>
            </p:cNvSpPr>
            <p:nvPr/>
          </p:nvSpPr>
          <p:spPr bwMode="auto">
            <a:xfrm flipH="1">
              <a:off x="3112" y="1918"/>
              <a:ext cx="108" cy="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67" name="Line 29">
              <a:extLst>
                <a:ext uri="{FF2B5EF4-FFF2-40B4-BE49-F238E27FC236}">
                  <a16:creationId xmlns:a16="http://schemas.microsoft.com/office/drawing/2014/main" id="{7460CA20-CF08-410E-B5DA-538F9DEBEF29}"/>
                </a:ext>
              </a:extLst>
            </p:cNvPr>
            <p:cNvSpPr>
              <a:spLocks noChangeShapeType="1"/>
            </p:cNvSpPr>
            <p:nvPr/>
          </p:nvSpPr>
          <p:spPr bwMode="auto">
            <a:xfrm flipH="1" flipV="1">
              <a:off x="3112" y="1869"/>
              <a:ext cx="108" cy="49"/>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68" name="Rectangle 30">
              <a:extLst>
                <a:ext uri="{FF2B5EF4-FFF2-40B4-BE49-F238E27FC236}">
                  <a16:creationId xmlns:a16="http://schemas.microsoft.com/office/drawing/2014/main" id="{A5F98945-4385-4C2F-87F7-3917B4300AE0}"/>
                </a:ext>
              </a:extLst>
            </p:cNvPr>
            <p:cNvSpPr>
              <a:spLocks noChangeArrowheads="1"/>
            </p:cNvSpPr>
            <p:nvPr/>
          </p:nvSpPr>
          <p:spPr bwMode="auto">
            <a:xfrm>
              <a:off x="2077" y="1702"/>
              <a:ext cx="1258"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600">
                  <a:latin typeface="Arial" panose="020B0604020202020204" pitchFamily="34" charset="0"/>
                  <a:ea typeface="宋体" panose="02010600030101010101" pitchFamily="2" charset="-122"/>
                </a:rPr>
                <a:t>1.1. createStatement( )</a:t>
              </a:r>
              <a:endParaRPr lang="en-US" altLang="zh-CN" sz="1000">
                <a:latin typeface="ZapfHumnst BT" pitchFamily="34" charset="0"/>
                <a:ea typeface="宋体" panose="02010600030101010101" pitchFamily="2" charset="-122"/>
              </a:endParaRPr>
            </a:p>
          </p:txBody>
        </p:sp>
        <p:sp>
          <p:nvSpPr>
            <p:cNvPr id="91169" name="Rectangle 31">
              <a:extLst>
                <a:ext uri="{FF2B5EF4-FFF2-40B4-BE49-F238E27FC236}">
                  <a16:creationId xmlns:a16="http://schemas.microsoft.com/office/drawing/2014/main" id="{231C1A3F-18B1-49B9-86FF-8C542F64BD16}"/>
                </a:ext>
              </a:extLst>
            </p:cNvPr>
            <p:cNvSpPr>
              <a:spLocks noChangeArrowheads="1"/>
            </p:cNvSpPr>
            <p:nvPr/>
          </p:nvSpPr>
          <p:spPr bwMode="auto">
            <a:xfrm>
              <a:off x="2511" y="2254"/>
              <a:ext cx="1447"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600">
                  <a:latin typeface="Arial" panose="020B0604020202020204" pitchFamily="34" charset="0"/>
                  <a:ea typeface="宋体" panose="02010600030101010101" pitchFamily="2" charset="-122"/>
                </a:rPr>
                <a:t>1.2. executeUpdate(string)</a:t>
              </a:r>
              <a:endParaRPr lang="en-US" altLang="zh-CN" sz="1000">
                <a:latin typeface="ZapfHumnst BT" pitchFamily="34" charset="0"/>
                <a:ea typeface="宋体" panose="02010600030101010101" pitchFamily="2" charset="-122"/>
              </a:endParaRPr>
            </a:p>
          </p:txBody>
        </p:sp>
        <p:sp>
          <p:nvSpPr>
            <p:cNvPr id="91170" name="Freeform 32">
              <a:extLst>
                <a:ext uri="{FF2B5EF4-FFF2-40B4-BE49-F238E27FC236}">
                  <a16:creationId xmlns:a16="http://schemas.microsoft.com/office/drawing/2014/main" id="{5EEA7AEC-7616-4406-8F65-2D442935B63F}"/>
                </a:ext>
              </a:extLst>
            </p:cNvPr>
            <p:cNvSpPr>
              <a:spLocks/>
            </p:cNvSpPr>
            <p:nvPr/>
          </p:nvSpPr>
          <p:spPr bwMode="auto">
            <a:xfrm>
              <a:off x="4166" y="1909"/>
              <a:ext cx="926" cy="403"/>
            </a:xfrm>
            <a:custGeom>
              <a:avLst/>
              <a:gdLst>
                <a:gd name="T0" fmla="*/ 0 w 926"/>
                <a:gd name="T1" fmla="*/ 0 h 403"/>
                <a:gd name="T2" fmla="*/ 807 w 926"/>
                <a:gd name="T3" fmla="*/ 0 h 403"/>
                <a:gd name="T4" fmla="*/ 926 w 926"/>
                <a:gd name="T5" fmla="*/ 118 h 403"/>
                <a:gd name="T6" fmla="*/ 926 w 926"/>
                <a:gd name="T7" fmla="*/ 403 h 403"/>
                <a:gd name="T8" fmla="*/ 0 w 926"/>
                <a:gd name="T9" fmla="*/ 403 h 403"/>
                <a:gd name="T10" fmla="*/ 0 w 926"/>
                <a:gd name="T11" fmla="*/ 0 h 4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26" h="403">
                  <a:moveTo>
                    <a:pt x="0" y="0"/>
                  </a:moveTo>
                  <a:lnTo>
                    <a:pt x="807" y="0"/>
                  </a:lnTo>
                  <a:lnTo>
                    <a:pt x="926" y="118"/>
                  </a:lnTo>
                  <a:lnTo>
                    <a:pt x="926" y="403"/>
                  </a:lnTo>
                  <a:lnTo>
                    <a:pt x="0" y="403"/>
                  </a:lnTo>
                  <a:lnTo>
                    <a:pt x="0"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endParaRPr lang="zh-CN" altLang="en-US"/>
            </a:p>
          </p:txBody>
        </p:sp>
        <p:sp>
          <p:nvSpPr>
            <p:cNvPr id="91171" name="Freeform 33">
              <a:extLst>
                <a:ext uri="{FF2B5EF4-FFF2-40B4-BE49-F238E27FC236}">
                  <a16:creationId xmlns:a16="http://schemas.microsoft.com/office/drawing/2014/main" id="{A2BE4372-373E-4169-B19B-88E85A3CFC49}"/>
                </a:ext>
              </a:extLst>
            </p:cNvPr>
            <p:cNvSpPr>
              <a:spLocks/>
            </p:cNvSpPr>
            <p:nvPr/>
          </p:nvSpPr>
          <p:spPr bwMode="auto">
            <a:xfrm>
              <a:off x="4166" y="1909"/>
              <a:ext cx="926" cy="403"/>
            </a:xfrm>
            <a:custGeom>
              <a:avLst/>
              <a:gdLst>
                <a:gd name="T0" fmla="*/ 0 w 94"/>
                <a:gd name="T1" fmla="*/ 0 h 41"/>
                <a:gd name="T2" fmla="*/ 2147483646 w 94"/>
                <a:gd name="T3" fmla="*/ 0 h 41"/>
                <a:gd name="T4" fmla="*/ 2147483646 w 94"/>
                <a:gd name="T5" fmla="*/ 2147483646 h 41"/>
                <a:gd name="T6" fmla="*/ 2147483646 w 94"/>
                <a:gd name="T7" fmla="*/ 2147483646 h 41"/>
                <a:gd name="T8" fmla="*/ 0 w 94"/>
                <a:gd name="T9" fmla="*/ 2147483646 h 41"/>
                <a:gd name="T10" fmla="*/ 0 w 94"/>
                <a:gd name="T11" fmla="*/ 0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 h="41">
                  <a:moveTo>
                    <a:pt x="0" y="0"/>
                  </a:moveTo>
                  <a:lnTo>
                    <a:pt x="82" y="0"/>
                  </a:lnTo>
                  <a:lnTo>
                    <a:pt x="94" y="12"/>
                  </a:lnTo>
                  <a:lnTo>
                    <a:pt x="94" y="41"/>
                  </a:lnTo>
                  <a:lnTo>
                    <a:pt x="0" y="41"/>
                  </a:lnTo>
                  <a:lnTo>
                    <a:pt x="0"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1172" name="Freeform 34">
              <a:extLst>
                <a:ext uri="{FF2B5EF4-FFF2-40B4-BE49-F238E27FC236}">
                  <a16:creationId xmlns:a16="http://schemas.microsoft.com/office/drawing/2014/main" id="{903BF160-F24F-4618-8C58-881475718621}"/>
                </a:ext>
              </a:extLst>
            </p:cNvPr>
            <p:cNvSpPr>
              <a:spLocks/>
            </p:cNvSpPr>
            <p:nvPr/>
          </p:nvSpPr>
          <p:spPr bwMode="auto">
            <a:xfrm>
              <a:off x="4973" y="1909"/>
              <a:ext cx="119" cy="118"/>
            </a:xfrm>
            <a:custGeom>
              <a:avLst/>
              <a:gdLst>
                <a:gd name="T0" fmla="*/ 0 w 12"/>
                <a:gd name="T1" fmla="*/ 0 h 12"/>
                <a:gd name="T2" fmla="*/ 0 w 12"/>
                <a:gd name="T3" fmla="*/ 2147483646 h 12"/>
                <a:gd name="T4" fmla="*/ 2147483646 w 12"/>
                <a:gd name="T5" fmla="*/ 2147483646 h 12"/>
                <a:gd name="T6" fmla="*/ 0 60000 65536"/>
                <a:gd name="T7" fmla="*/ 0 60000 65536"/>
                <a:gd name="T8" fmla="*/ 0 60000 65536"/>
              </a:gdLst>
              <a:ahLst/>
              <a:cxnLst>
                <a:cxn ang="T6">
                  <a:pos x="T0" y="T1"/>
                </a:cxn>
                <a:cxn ang="T7">
                  <a:pos x="T2" y="T3"/>
                </a:cxn>
                <a:cxn ang="T8">
                  <a:pos x="T4" y="T5"/>
                </a:cxn>
              </a:cxnLst>
              <a:rect l="0" t="0" r="r" b="b"/>
              <a:pathLst>
                <a:path w="12" h="12">
                  <a:moveTo>
                    <a:pt x="0" y="0"/>
                  </a:moveTo>
                  <a:lnTo>
                    <a:pt x="0" y="12"/>
                  </a:lnTo>
                  <a:lnTo>
                    <a:pt x="12" y="12"/>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1173" name="Rectangle 35">
              <a:extLst>
                <a:ext uri="{FF2B5EF4-FFF2-40B4-BE49-F238E27FC236}">
                  <a16:creationId xmlns:a16="http://schemas.microsoft.com/office/drawing/2014/main" id="{5F229678-2D67-4C4F-82BD-E1EA3055E4E0}"/>
                </a:ext>
              </a:extLst>
            </p:cNvPr>
            <p:cNvSpPr>
              <a:spLocks noChangeArrowheads="1"/>
            </p:cNvSpPr>
            <p:nvPr/>
          </p:nvSpPr>
          <p:spPr bwMode="auto">
            <a:xfrm>
              <a:off x="4205" y="1928"/>
              <a:ext cx="73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600">
                  <a:latin typeface="Arial" panose="020B0604020202020204" pitchFamily="34" charset="0"/>
                  <a:ea typeface="宋体" panose="02010600030101010101" pitchFamily="2" charset="-122"/>
                </a:rPr>
                <a:t>execute SQL </a:t>
              </a:r>
              <a:endParaRPr lang="en-US" altLang="zh-CN" sz="1000">
                <a:latin typeface="ZapfHumnst BT" pitchFamily="34" charset="0"/>
                <a:ea typeface="宋体" panose="02010600030101010101" pitchFamily="2" charset="-122"/>
              </a:endParaRPr>
            </a:p>
          </p:txBody>
        </p:sp>
        <p:sp>
          <p:nvSpPr>
            <p:cNvPr id="91174" name="Rectangle 36">
              <a:extLst>
                <a:ext uri="{FF2B5EF4-FFF2-40B4-BE49-F238E27FC236}">
                  <a16:creationId xmlns:a16="http://schemas.microsoft.com/office/drawing/2014/main" id="{50F3DEB4-D897-4FBD-BC7D-BEA2F6A4B1D2}"/>
                </a:ext>
              </a:extLst>
            </p:cNvPr>
            <p:cNvSpPr>
              <a:spLocks noChangeArrowheads="1"/>
            </p:cNvSpPr>
            <p:nvPr/>
          </p:nvSpPr>
          <p:spPr bwMode="auto">
            <a:xfrm>
              <a:off x="4205" y="2086"/>
              <a:ext cx="540"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600">
                  <a:latin typeface="Arial" panose="020B0604020202020204" pitchFamily="34" charset="0"/>
                  <a:ea typeface="宋体" panose="02010600030101010101" pitchFamily="2" charset="-122"/>
                </a:rPr>
                <a:t>statement</a:t>
              </a:r>
              <a:endParaRPr lang="en-US" altLang="zh-CN" sz="1000">
                <a:latin typeface="ZapfHumnst BT" pitchFamily="34" charset="0"/>
                <a:ea typeface="宋体" panose="02010600030101010101" pitchFamily="2" charset="-122"/>
              </a:endParaRPr>
            </a:p>
          </p:txBody>
        </p:sp>
        <p:sp>
          <p:nvSpPr>
            <p:cNvPr id="91175" name="Line 37">
              <a:extLst>
                <a:ext uri="{FF2B5EF4-FFF2-40B4-BE49-F238E27FC236}">
                  <a16:creationId xmlns:a16="http://schemas.microsoft.com/office/drawing/2014/main" id="{6F04D010-2F61-4FA8-9128-5D5017C9C327}"/>
                </a:ext>
              </a:extLst>
            </p:cNvPr>
            <p:cNvSpPr>
              <a:spLocks noChangeShapeType="1"/>
            </p:cNvSpPr>
            <p:nvPr/>
          </p:nvSpPr>
          <p:spPr bwMode="auto">
            <a:xfrm flipH="1">
              <a:off x="3781" y="2194"/>
              <a:ext cx="375" cy="49"/>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40" name="直接连接符 46">
            <a:extLst>
              <a:ext uri="{FF2B5EF4-FFF2-40B4-BE49-F238E27FC236}">
                <a16:creationId xmlns:a16="http://schemas.microsoft.com/office/drawing/2014/main" id="{FFAB9BA3-4762-4396-959A-6D7132BAB0D7}"/>
              </a:ext>
            </a:extLst>
          </p:cNvPr>
          <p:cNvCxnSpPr>
            <a:cxnSpLocks noChangeShapeType="1"/>
          </p:cNvCxnSpPr>
          <p:nvPr/>
        </p:nvCxnSpPr>
        <p:spPr bwMode="auto">
          <a:xfrm flipH="1">
            <a:off x="679562" y="54868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Freeform 5">
            <a:extLst>
              <a:ext uri="{FF2B5EF4-FFF2-40B4-BE49-F238E27FC236}">
                <a16:creationId xmlns:a16="http://schemas.microsoft.com/office/drawing/2014/main" id="{5B1F44B7-743A-47CF-B6E5-D30CAA506859}"/>
              </a:ext>
            </a:extLst>
          </p:cNvPr>
          <p:cNvSpPr>
            <a:spLocks noChangeAspect="1"/>
          </p:cNvSpPr>
          <p:nvPr/>
        </p:nvSpPr>
        <p:spPr bwMode="auto">
          <a:xfrm>
            <a:off x="82662" y="15815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50995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300" fill="hold"/>
                                        <p:tgtEl>
                                          <p:spTgt spid="41"/>
                                        </p:tgtEl>
                                        <p:attrNameLst>
                                          <p:attrName>ppt_x</p:attrName>
                                        </p:attrNameLst>
                                      </p:cBhvr>
                                      <p:tavLst>
                                        <p:tav tm="0">
                                          <p:val>
                                            <p:strVal val="0-#ppt_w/2"/>
                                          </p:val>
                                        </p:tav>
                                        <p:tav tm="100000">
                                          <p:val>
                                            <p:strVal val="#ppt_x"/>
                                          </p:val>
                                        </p:tav>
                                      </p:tavLst>
                                    </p:anim>
                                    <p:anim calcmode="lin" valueType="num">
                                      <p:cBhvr additive="base">
                                        <p:cTn id="8" dur="3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50" name="Rectangle 25">
            <a:extLst>
              <a:ext uri="{FF2B5EF4-FFF2-40B4-BE49-F238E27FC236}">
                <a16:creationId xmlns:a16="http://schemas.microsoft.com/office/drawing/2014/main" id="{E0EA19A4-AB17-480F-B20A-696F67901E5D}"/>
              </a:ext>
            </a:extLst>
          </p:cNvPr>
          <p:cNvSpPr>
            <a:spLocks noGrp="1"/>
          </p:cNvSpPr>
          <p:nvPr>
            <p:ph type="title" idx="4294967295"/>
          </p:nvPr>
        </p:nvSpPr>
        <p:spPr>
          <a:xfrm>
            <a:off x="696913" y="-14094"/>
            <a:ext cx="5964113" cy="557212"/>
          </a:xfrm>
        </p:spPr>
        <p:txBody>
          <a:bodyPr/>
          <a:lstStyle/>
          <a:p>
            <a:pPr eaLnBrk="1" hangingPunct="1"/>
            <a:r>
              <a:rPr lang="zh-CN" altLang="en-US" sz="2000" dirty="0"/>
              <a:t>示例</a:t>
            </a:r>
            <a:r>
              <a:rPr lang="en-US" altLang="zh-CN" sz="2000" dirty="0"/>
              <a:t>: Incorporating JDBC</a:t>
            </a:r>
          </a:p>
        </p:txBody>
      </p:sp>
      <p:grpSp>
        <p:nvGrpSpPr>
          <p:cNvPr id="95235" name="Group 2">
            <a:extLst>
              <a:ext uri="{FF2B5EF4-FFF2-40B4-BE49-F238E27FC236}">
                <a16:creationId xmlns:a16="http://schemas.microsoft.com/office/drawing/2014/main" id="{EA938F6B-E83A-48E0-B4CB-C5FED0EFED34}"/>
              </a:ext>
            </a:extLst>
          </p:cNvPr>
          <p:cNvGrpSpPr>
            <a:grpSpLocks/>
          </p:cNvGrpSpPr>
          <p:nvPr/>
        </p:nvGrpSpPr>
        <p:grpSpPr bwMode="auto">
          <a:xfrm>
            <a:off x="2591594" y="3505201"/>
            <a:ext cx="3886200" cy="2201863"/>
            <a:chOff x="144" y="2309"/>
            <a:chExt cx="2448" cy="1387"/>
          </a:xfrm>
        </p:grpSpPr>
        <p:sp>
          <p:nvSpPr>
            <p:cNvPr id="95257" name="Rectangle 3">
              <a:extLst>
                <a:ext uri="{FF2B5EF4-FFF2-40B4-BE49-F238E27FC236}">
                  <a16:creationId xmlns:a16="http://schemas.microsoft.com/office/drawing/2014/main" id="{696665C3-24F1-4683-AECE-711E52A5C9E0}"/>
                </a:ext>
              </a:extLst>
            </p:cNvPr>
            <p:cNvSpPr>
              <a:spLocks noChangeArrowheads="1"/>
            </p:cNvSpPr>
            <p:nvPr/>
          </p:nvSpPr>
          <p:spPr bwMode="auto">
            <a:xfrm>
              <a:off x="144" y="2477"/>
              <a:ext cx="2448" cy="1219"/>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5258" name="Rectangle 4">
              <a:extLst>
                <a:ext uri="{FF2B5EF4-FFF2-40B4-BE49-F238E27FC236}">
                  <a16:creationId xmlns:a16="http://schemas.microsoft.com/office/drawing/2014/main" id="{ED31271B-EC92-4772-A749-E7FE9CA7CE10}"/>
                </a:ext>
              </a:extLst>
            </p:cNvPr>
            <p:cNvSpPr>
              <a:spLocks noChangeArrowheads="1"/>
            </p:cNvSpPr>
            <p:nvPr/>
          </p:nvSpPr>
          <p:spPr bwMode="auto">
            <a:xfrm>
              <a:off x="144" y="2309"/>
              <a:ext cx="406" cy="168"/>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grpSp>
      <p:sp>
        <p:nvSpPr>
          <p:cNvPr id="95236" name="Rectangle 5">
            <a:extLst>
              <a:ext uri="{FF2B5EF4-FFF2-40B4-BE49-F238E27FC236}">
                <a16:creationId xmlns:a16="http://schemas.microsoft.com/office/drawing/2014/main" id="{5F9291E6-89AB-4742-AC49-20E89D7F2F6A}"/>
              </a:ext>
            </a:extLst>
          </p:cNvPr>
          <p:cNvSpPr>
            <a:spLocks noChangeArrowheads="1"/>
          </p:cNvSpPr>
          <p:nvPr/>
        </p:nvSpPr>
        <p:spPr bwMode="auto">
          <a:xfrm>
            <a:off x="4115594" y="3802063"/>
            <a:ext cx="10451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a:solidFill>
                  <a:schemeClr val="tx2"/>
                </a:solidFill>
                <a:latin typeface="Arial" panose="020B0604020202020204" pitchFamily="34" charset="0"/>
                <a:ea typeface="宋体" panose="02010600030101010101" pitchFamily="2" charset="-122"/>
              </a:rPr>
              <a:t>java.sql</a:t>
            </a:r>
            <a:endParaRPr lang="en-US" altLang="zh-CN">
              <a:solidFill>
                <a:schemeClr val="tx2"/>
              </a:solidFill>
              <a:latin typeface="ZapfHumnst BT" pitchFamily="34" charset="0"/>
              <a:ea typeface="宋体" panose="02010600030101010101" pitchFamily="2" charset="-122"/>
            </a:endParaRPr>
          </a:p>
        </p:txBody>
      </p:sp>
      <p:sp>
        <p:nvSpPr>
          <p:cNvPr id="95237" name="Rectangle 6">
            <a:extLst>
              <a:ext uri="{FF2B5EF4-FFF2-40B4-BE49-F238E27FC236}">
                <a16:creationId xmlns:a16="http://schemas.microsoft.com/office/drawing/2014/main" id="{7265436C-7289-4375-BB8E-51398A32CDF6}"/>
              </a:ext>
            </a:extLst>
          </p:cNvPr>
          <p:cNvSpPr>
            <a:spLocks noChangeArrowheads="1"/>
          </p:cNvSpPr>
          <p:nvPr/>
        </p:nvSpPr>
        <p:spPr bwMode="auto">
          <a:xfrm>
            <a:off x="4953794" y="5021264"/>
            <a:ext cx="939800" cy="528637"/>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5238" name="Rectangle 7">
            <a:extLst>
              <a:ext uri="{FF2B5EF4-FFF2-40B4-BE49-F238E27FC236}">
                <a16:creationId xmlns:a16="http://schemas.microsoft.com/office/drawing/2014/main" id="{DAA59180-9404-47D9-AF2F-E4BFFF1F2BB5}"/>
              </a:ext>
            </a:extLst>
          </p:cNvPr>
          <p:cNvSpPr>
            <a:spLocks noChangeArrowheads="1"/>
          </p:cNvSpPr>
          <p:nvPr/>
        </p:nvSpPr>
        <p:spPr bwMode="auto">
          <a:xfrm>
            <a:off x="5044283" y="5073650"/>
            <a:ext cx="77745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a:solidFill>
                  <a:schemeClr val="tx2"/>
                </a:solidFill>
                <a:latin typeface="Arial" panose="020B0604020202020204" pitchFamily="34" charset="0"/>
                <a:ea typeface="宋体" panose="02010600030101010101" pitchFamily="2" charset="-122"/>
              </a:rPr>
              <a:t>ResultSet</a:t>
            </a:r>
            <a:endParaRPr lang="en-US" altLang="zh-CN" sz="1000">
              <a:solidFill>
                <a:schemeClr val="tx2"/>
              </a:solidFill>
              <a:latin typeface="ZapfHumnst BT" pitchFamily="34" charset="0"/>
              <a:ea typeface="宋体" panose="02010600030101010101" pitchFamily="2" charset="-122"/>
            </a:endParaRPr>
          </a:p>
        </p:txBody>
      </p:sp>
      <p:sp>
        <p:nvSpPr>
          <p:cNvPr id="95239" name="Rectangle 8">
            <a:extLst>
              <a:ext uri="{FF2B5EF4-FFF2-40B4-BE49-F238E27FC236}">
                <a16:creationId xmlns:a16="http://schemas.microsoft.com/office/drawing/2014/main" id="{F843E2A7-4CE5-4D80-AB9A-95FDEE51D60B}"/>
              </a:ext>
            </a:extLst>
          </p:cNvPr>
          <p:cNvSpPr>
            <a:spLocks noChangeArrowheads="1"/>
          </p:cNvSpPr>
          <p:nvPr/>
        </p:nvSpPr>
        <p:spPr bwMode="auto">
          <a:xfrm>
            <a:off x="5015708" y="5299075"/>
            <a:ext cx="8032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chemeClr val="tx2"/>
                </a:solidFill>
                <a:latin typeface="Arial" panose="020B0604020202020204" pitchFamily="34" charset="0"/>
                <a:ea typeface="宋体" panose="02010600030101010101" pitchFamily="2" charset="-122"/>
              </a:rPr>
              <a:t>(from java.sql)</a:t>
            </a:r>
            <a:endParaRPr lang="en-US" altLang="zh-CN" sz="1000">
              <a:solidFill>
                <a:schemeClr val="tx2"/>
              </a:solidFill>
              <a:latin typeface="ZapfHumnst BT" pitchFamily="34" charset="0"/>
              <a:ea typeface="宋体" panose="02010600030101010101" pitchFamily="2" charset="-122"/>
            </a:endParaRPr>
          </a:p>
        </p:txBody>
      </p:sp>
      <p:sp>
        <p:nvSpPr>
          <p:cNvPr id="95240" name="Rectangle 9">
            <a:extLst>
              <a:ext uri="{FF2B5EF4-FFF2-40B4-BE49-F238E27FC236}">
                <a16:creationId xmlns:a16="http://schemas.microsoft.com/office/drawing/2014/main" id="{CA7AC11C-1BEB-4F14-9EC6-6AFCC52836B1}"/>
              </a:ext>
            </a:extLst>
          </p:cNvPr>
          <p:cNvSpPr>
            <a:spLocks noChangeArrowheads="1"/>
          </p:cNvSpPr>
          <p:nvPr/>
        </p:nvSpPr>
        <p:spPr bwMode="auto">
          <a:xfrm>
            <a:off x="4801394" y="4259264"/>
            <a:ext cx="1219200" cy="528637"/>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5241" name="Rectangle 10">
            <a:extLst>
              <a:ext uri="{FF2B5EF4-FFF2-40B4-BE49-F238E27FC236}">
                <a16:creationId xmlns:a16="http://schemas.microsoft.com/office/drawing/2014/main" id="{005C66ED-4C8D-498E-B279-79FCC7384270}"/>
              </a:ext>
            </a:extLst>
          </p:cNvPr>
          <p:cNvSpPr>
            <a:spLocks noChangeArrowheads="1"/>
          </p:cNvSpPr>
          <p:nvPr/>
        </p:nvSpPr>
        <p:spPr bwMode="auto">
          <a:xfrm>
            <a:off x="4961733" y="4311650"/>
            <a:ext cx="9056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a:solidFill>
                  <a:schemeClr val="tx2"/>
                </a:solidFill>
                <a:latin typeface="Arial" panose="020B0604020202020204" pitchFamily="34" charset="0"/>
                <a:ea typeface="宋体" panose="02010600030101010101" pitchFamily="2" charset="-122"/>
              </a:rPr>
              <a:t>Connection</a:t>
            </a:r>
            <a:endParaRPr lang="en-US" altLang="zh-CN" sz="1000">
              <a:solidFill>
                <a:schemeClr val="tx2"/>
              </a:solidFill>
              <a:latin typeface="ZapfHumnst BT" pitchFamily="34" charset="0"/>
              <a:ea typeface="宋体" panose="02010600030101010101" pitchFamily="2" charset="-122"/>
            </a:endParaRPr>
          </a:p>
        </p:txBody>
      </p:sp>
      <p:sp>
        <p:nvSpPr>
          <p:cNvPr id="95242" name="Rectangle 11">
            <a:extLst>
              <a:ext uri="{FF2B5EF4-FFF2-40B4-BE49-F238E27FC236}">
                <a16:creationId xmlns:a16="http://schemas.microsoft.com/office/drawing/2014/main" id="{0D9C67F7-1EEA-4796-B343-D5CD1FC46738}"/>
              </a:ext>
            </a:extLst>
          </p:cNvPr>
          <p:cNvSpPr>
            <a:spLocks noChangeArrowheads="1"/>
          </p:cNvSpPr>
          <p:nvPr/>
        </p:nvSpPr>
        <p:spPr bwMode="auto">
          <a:xfrm>
            <a:off x="5001420" y="4537075"/>
            <a:ext cx="8032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chemeClr val="tx2"/>
                </a:solidFill>
                <a:latin typeface="Arial" panose="020B0604020202020204" pitchFamily="34" charset="0"/>
                <a:ea typeface="宋体" panose="02010600030101010101" pitchFamily="2" charset="-122"/>
              </a:rPr>
              <a:t>(from java.sql)</a:t>
            </a:r>
            <a:endParaRPr lang="en-US" altLang="zh-CN" sz="1000">
              <a:solidFill>
                <a:schemeClr val="tx2"/>
              </a:solidFill>
              <a:latin typeface="ZapfHumnst BT" pitchFamily="34" charset="0"/>
              <a:ea typeface="宋体" panose="02010600030101010101" pitchFamily="2" charset="-122"/>
            </a:endParaRPr>
          </a:p>
        </p:txBody>
      </p:sp>
      <p:sp>
        <p:nvSpPr>
          <p:cNvPr id="95243" name="Rectangle 12">
            <a:extLst>
              <a:ext uri="{FF2B5EF4-FFF2-40B4-BE49-F238E27FC236}">
                <a16:creationId xmlns:a16="http://schemas.microsoft.com/office/drawing/2014/main" id="{BA91500F-97F3-4166-A6E7-68DE41C088C1}"/>
              </a:ext>
            </a:extLst>
          </p:cNvPr>
          <p:cNvSpPr>
            <a:spLocks noChangeArrowheads="1"/>
          </p:cNvSpPr>
          <p:nvPr/>
        </p:nvSpPr>
        <p:spPr bwMode="auto">
          <a:xfrm>
            <a:off x="3201194" y="5021264"/>
            <a:ext cx="1150938" cy="528637"/>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5244" name="Rectangle 13">
            <a:extLst>
              <a:ext uri="{FF2B5EF4-FFF2-40B4-BE49-F238E27FC236}">
                <a16:creationId xmlns:a16="http://schemas.microsoft.com/office/drawing/2014/main" id="{5346CED6-9B06-4D67-B11D-B082BD1E8886}"/>
              </a:ext>
            </a:extLst>
          </p:cNvPr>
          <p:cNvSpPr>
            <a:spLocks noChangeArrowheads="1"/>
          </p:cNvSpPr>
          <p:nvPr/>
        </p:nvSpPr>
        <p:spPr bwMode="auto">
          <a:xfrm>
            <a:off x="3372645" y="5073650"/>
            <a:ext cx="81592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a:solidFill>
                  <a:schemeClr val="tx2"/>
                </a:solidFill>
                <a:latin typeface="Arial" panose="020B0604020202020204" pitchFamily="34" charset="0"/>
                <a:ea typeface="宋体" panose="02010600030101010101" pitchFamily="2" charset="-122"/>
              </a:rPr>
              <a:t>Statement</a:t>
            </a:r>
            <a:endParaRPr lang="en-US" altLang="zh-CN" sz="1000">
              <a:solidFill>
                <a:schemeClr val="tx2"/>
              </a:solidFill>
              <a:latin typeface="ZapfHumnst BT" pitchFamily="34" charset="0"/>
              <a:ea typeface="宋体" panose="02010600030101010101" pitchFamily="2" charset="-122"/>
            </a:endParaRPr>
          </a:p>
        </p:txBody>
      </p:sp>
      <p:sp>
        <p:nvSpPr>
          <p:cNvPr id="95245" name="Rectangle 14">
            <a:extLst>
              <a:ext uri="{FF2B5EF4-FFF2-40B4-BE49-F238E27FC236}">
                <a16:creationId xmlns:a16="http://schemas.microsoft.com/office/drawing/2014/main" id="{0C724849-5E93-4DEA-BBFD-E224AB876B03}"/>
              </a:ext>
            </a:extLst>
          </p:cNvPr>
          <p:cNvSpPr>
            <a:spLocks noChangeArrowheads="1"/>
          </p:cNvSpPr>
          <p:nvPr/>
        </p:nvSpPr>
        <p:spPr bwMode="auto">
          <a:xfrm>
            <a:off x="3367883" y="5299075"/>
            <a:ext cx="8032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chemeClr val="tx2"/>
                </a:solidFill>
                <a:latin typeface="Arial" panose="020B0604020202020204" pitchFamily="34" charset="0"/>
                <a:ea typeface="宋体" panose="02010600030101010101" pitchFamily="2" charset="-122"/>
              </a:rPr>
              <a:t>(from java.sql)</a:t>
            </a:r>
            <a:endParaRPr lang="en-US" altLang="zh-CN" sz="1000">
              <a:solidFill>
                <a:schemeClr val="tx2"/>
              </a:solidFill>
              <a:latin typeface="ZapfHumnst BT" pitchFamily="34" charset="0"/>
              <a:ea typeface="宋体" panose="02010600030101010101" pitchFamily="2" charset="-122"/>
            </a:endParaRPr>
          </a:p>
        </p:txBody>
      </p:sp>
      <p:sp>
        <p:nvSpPr>
          <p:cNvPr id="95246" name="Rectangle 15">
            <a:extLst>
              <a:ext uri="{FF2B5EF4-FFF2-40B4-BE49-F238E27FC236}">
                <a16:creationId xmlns:a16="http://schemas.microsoft.com/office/drawing/2014/main" id="{A36BF876-F257-4B10-83B4-8B83D84C5CDA}"/>
              </a:ext>
            </a:extLst>
          </p:cNvPr>
          <p:cNvSpPr>
            <a:spLocks noChangeArrowheads="1"/>
          </p:cNvSpPr>
          <p:nvPr/>
        </p:nvSpPr>
        <p:spPr bwMode="auto">
          <a:xfrm>
            <a:off x="2743994" y="4259263"/>
            <a:ext cx="1600200" cy="533400"/>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grpSp>
        <p:nvGrpSpPr>
          <p:cNvPr id="95247" name="Group 16">
            <a:extLst>
              <a:ext uri="{FF2B5EF4-FFF2-40B4-BE49-F238E27FC236}">
                <a16:creationId xmlns:a16="http://schemas.microsoft.com/office/drawing/2014/main" id="{9A524E9B-48DF-426B-8D34-A0595F86B102}"/>
              </a:ext>
            </a:extLst>
          </p:cNvPr>
          <p:cNvGrpSpPr>
            <a:grpSpLocks/>
          </p:cNvGrpSpPr>
          <p:nvPr/>
        </p:nvGrpSpPr>
        <p:grpSpPr bwMode="auto">
          <a:xfrm>
            <a:off x="3029746" y="4311651"/>
            <a:ext cx="1182688" cy="377825"/>
            <a:chOff x="3252" y="2865"/>
            <a:chExt cx="745" cy="238"/>
          </a:xfrm>
        </p:grpSpPr>
        <p:sp>
          <p:nvSpPr>
            <p:cNvPr id="95255" name="Rectangle 17">
              <a:extLst>
                <a:ext uri="{FF2B5EF4-FFF2-40B4-BE49-F238E27FC236}">
                  <a16:creationId xmlns:a16="http://schemas.microsoft.com/office/drawing/2014/main" id="{F40671B9-DE2C-4AD1-B945-3102164F5878}"/>
                </a:ext>
              </a:extLst>
            </p:cNvPr>
            <p:cNvSpPr>
              <a:spLocks noChangeArrowheads="1"/>
            </p:cNvSpPr>
            <p:nvPr/>
          </p:nvSpPr>
          <p:spPr bwMode="auto">
            <a:xfrm>
              <a:off x="3252" y="2865"/>
              <a:ext cx="74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a:solidFill>
                    <a:schemeClr val="tx2"/>
                  </a:solidFill>
                  <a:latin typeface="Arial" panose="020B0604020202020204" pitchFamily="34" charset="0"/>
                  <a:ea typeface="宋体" panose="02010600030101010101" pitchFamily="2" charset="-122"/>
                </a:rPr>
                <a:t>DriverManager</a:t>
              </a:r>
              <a:endParaRPr lang="en-US" altLang="zh-CN" sz="1000">
                <a:solidFill>
                  <a:schemeClr val="tx2"/>
                </a:solidFill>
                <a:latin typeface="ZapfHumnst BT" pitchFamily="34" charset="0"/>
                <a:ea typeface="宋体" panose="02010600030101010101" pitchFamily="2" charset="-122"/>
              </a:endParaRPr>
            </a:p>
          </p:txBody>
        </p:sp>
        <p:sp>
          <p:nvSpPr>
            <p:cNvPr id="95256" name="Rectangle 18">
              <a:extLst>
                <a:ext uri="{FF2B5EF4-FFF2-40B4-BE49-F238E27FC236}">
                  <a16:creationId xmlns:a16="http://schemas.microsoft.com/office/drawing/2014/main" id="{CB5B3097-F355-4B9C-A283-FB366200E16A}"/>
                </a:ext>
              </a:extLst>
            </p:cNvPr>
            <p:cNvSpPr>
              <a:spLocks noChangeArrowheads="1"/>
            </p:cNvSpPr>
            <p:nvPr/>
          </p:nvSpPr>
          <p:spPr bwMode="auto">
            <a:xfrm>
              <a:off x="3363" y="3007"/>
              <a:ext cx="50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solidFill>
                    <a:schemeClr val="tx2"/>
                  </a:solidFill>
                  <a:latin typeface="Arial" panose="020B0604020202020204" pitchFamily="34" charset="0"/>
                  <a:ea typeface="宋体" panose="02010600030101010101" pitchFamily="2" charset="-122"/>
                </a:rPr>
                <a:t>(from java.sql)</a:t>
              </a:r>
              <a:endParaRPr lang="en-US" altLang="zh-CN" sz="1000">
                <a:solidFill>
                  <a:schemeClr val="tx2"/>
                </a:solidFill>
                <a:latin typeface="ZapfHumnst BT" pitchFamily="34" charset="0"/>
                <a:ea typeface="宋体" panose="02010600030101010101" pitchFamily="2" charset="-122"/>
              </a:endParaRPr>
            </a:p>
          </p:txBody>
        </p:sp>
      </p:grpSp>
      <p:sp>
        <p:nvSpPr>
          <p:cNvPr id="95248" name="Line 19">
            <a:extLst>
              <a:ext uri="{FF2B5EF4-FFF2-40B4-BE49-F238E27FC236}">
                <a16:creationId xmlns:a16="http://schemas.microsoft.com/office/drawing/2014/main" id="{C32D8845-B061-4918-A400-6EBCAD71991B}"/>
              </a:ext>
            </a:extLst>
          </p:cNvPr>
          <p:cNvSpPr>
            <a:spLocks noChangeShapeType="1"/>
          </p:cNvSpPr>
          <p:nvPr/>
        </p:nvSpPr>
        <p:spPr bwMode="auto">
          <a:xfrm flipH="1">
            <a:off x="4534694" y="2438400"/>
            <a:ext cx="0" cy="1371600"/>
          </a:xfrm>
          <a:prstGeom prst="line">
            <a:avLst/>
          </a:prstGeom>
          <a:noFill/>
          <a:ln w="28575">
            <a:solidFill>
              <a:schemeClr val="tx2"/>
            </a:solidFill>
            <a:prstDash val="lg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zh-CN" altLang="en-US"/>
          </a:p>
        </p:txBody>
      </p:sp>
      <p:grpSp>
        <p:nvGrpSpPr>
          <p:cNvPr id="95249" name="Group 20">
            <a:extLst>
              <a:ext uri="{FF2B5EF4-FFF2-40B4-BE49-F238E27FC236}">
                <a16:creationId xmlns:a16="http://schemas.microsoft.com/office/drawing/2014/main" id="{21229534-7441-4A45-8497-EC282ABAA5C5}"/>
              </a:ext>
            </a:extLst>
          </p:cNvPr>
          <p:cNvGrpSpPr>
            <a:grpSpLocks/>
          </p:cNvGrpSpPr>
          <p:nvPr/>
        </p:nvGrpSpPr>
        <p:grpSpPr bwMode="auto">
          <a:xfrm>
            <a:off x="2269332" y="950913"/>
            <a:ext cx="5040312" cy="1371600"/>
            <a:chOff x="2112" y="1344"/>
            <a:chExt cx="1632" cy="864"/>
          </a:xfrm>
        </p:grpSpPr>
        <p:grpSp>
          <p:nvGrpSpPr>
            <p:cNvPr id="95251" name="Group 21">
              <a:extLst>
                <a:ext uri="{FF2B5EF4-FFF2-40B4-BE49-F238E27FC236}">
                  <a16:creationId xmlns:a16="http://schemas.microsoft.com/office/drawing/2014/main" id="{C9BF1015-4D3A-44FF-9997-42D008DCD153}"/>
                </a:ext>
              </a:extLst>
            </p:cNvPr>
            <p:cNvGrpSpPr>
              <a:grpSpLocks/>
            </p:cNvGrpSpPr>
            <p:nvPr/>
          </p:nvGrpSpPr>
          <p:grpSpPr bwMode="auto">
            <a:xfrm>
              <a:off x="2112" y="1344"/>
              <a:ext cx="1632" cy="864"/>
              <a:chOff x="1252" y="3089"/>
              <a:chExt cx="1114" cy="758"/>
            </a:xfrm>
          </p:grpSpPr>
          <p:sp>
            <p:nvSpPr>
              <p:cNvPr id="95253" name="Rectangle 22">
                <a:extLst>
                  <a:ext uri="{FF2B5EF4-FFF2-40B4-BE49-F238E27FC236}">
                    <a16:creationId xmlns:a16="http://schemas.microsoft.com/office/drawing/2014/main" id="{A5B14688-9FD2-4035-ACFB-A4959C853BFB}"/>
                  </a:ext>
                </a:extLst>
              </p:cNvPr>
              <p:cNvSpPr>
                <a:spLocks noChangeArrowheads="1"/>
              </p:cNvSpPr>
              <p:nvPr/>
            </p:nvSpPr>
            <p:spPr bwMode="auto">
              <a:xfrm>
                <a:off x="1252" y="3290"/>
                <a:ext cx="1114" cy="5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95254" name="Rectangle 23">
                <a:extLst>
                  <a:ext uri="{FF2B5EF4-FFF2-40B4-BE49-F238E27FC236}">
                    <a16:creationId xmlns:a16="http://schemas.microsoft.com/office/drawing/2014/main" id="{E1518B3E-4EAC-4AC7-A451-A0D598889F18}"/>
                  </a:ext>
                </a:extLst>
              </p:cNvPr>
              <p:cNvSpPr>
                <a:spLocks noChangeArrowheads="1"/>
              </p:cNvSpPr>
              <p:nvPr/>
            </p:nvSpPr>
            <p:spPr bwMode="auto">
              <a:xfrm>
                <a:off x="1252" y="3089"/>
                <a:ext cx="445" cy="20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grpSp>
        <p:sp>
          <p:nvSpPr>
            <p:cNvPr id="95252" name="Text Box 24">
              <a:extLst>
                <a:ext uri="{FF2B5EF4-FFF2-40B4-BE49-F238E27FC236}">
                  <a16:creationId xmlns:a16="http://schemas.microsoft.com/office/drawing/2014/main" id="{00C38F0F-3DEE-417A-94FA-298BF6988CC0}"/>
                </a:ext>
              </a:extLst>
            </p:cNvPr>
            <p:cNvSpPr txBox="1">
              <a:spLocks noChangeArrowheads="1"/>
            </p:cNvSpPr>
            <p:nvPr/>
          </p:nvSpPr>
          <p:spPr bwMode="auto">
            <a:xfrm>
              <a:off x="2352" y="1584"/>
              <a:ext cx="1104" cy="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a:latin typeface="Arial" panose="020B0604020202020204" pitchFamily="34" charset="0"/>
                  <a:ea typeface="宋体" panose="02010600030101010101" pitchFamily="2" charset="-122"/>
                </a:rPr>
                <a:t>Sample Persistency Client Package</a:t>
              </a:r>
            </a:p>
          </p:txBody>
        </p:sp>
      </p:grpSp>
      <p:cxnSp>
        <p:nvCxnSpPr>
          <p:cNvPr id="27" name="直接连接符 46">
            <a:extLst>
              <a:ext uri="{FF2B5EF4-FFF2-40B4-BE49-F238E27FC236}">
                <a16:creationId xmlns:a16="http://schemas.microsoft.com/office/drawing/2014/main" id="{A0714541-A744-4ED6-9BB6-CDD99695D3FD}"/>
              </a:ext>
            </a:extLst>
          </p:cNvPr>
          <p:cNvCxnSpPr>
            <a:cxnSpLocks noChangeShapeType="1"/>
          </p:cNvCxnSpPr>
          <p:nvPr/>
        </p:nvCxnSpPr>
        <p:spPr bwMode="auto">
          <a:xfrm flipH="1">
            <a:off x="679562" y="54868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Freeform 5">
            <a:extLst>
              <a:ext uri="{FF2B5EF4-FFF2-40B4-BE49-F238E27FC236}">
                <a16:creationId xmlns:a16="http://schemas.microsoft.com/office/drawing/2014/main" id="{0472FF97-B544-45F0-9B78-0937E82C5C12}"/>
              </a:ext>
            </a:extLst>
          </p:cNvPr>
          <p:cNvSpPr>
            <a:spLocks noChangeAspect="1"/>
          </p:cNvSpPr>
          <p:nvPr/>
        </p:nvSpPr>
        <p:spPr bwMode="auto">
          <a:xfrm>
            <a:off x="82662" y="15815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02706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300" fill="hold"/>
                                        <p:tgtEl>
                                          <p:spTgt spid="28"/>
                                        </p:tgtEl>
                                        <p:attrNameLst>
                                          <p:attrName>ppt_x</p:attrName>
                                        </p:attrNameLst>
                                      </p:cBhvr>
                                      <p:tavLst>
                                        <p:tav tm="0">
                                          <p:val>
                                            <p:strVal val="0-#ppt_w/2"/>
                                          </p:val>
                                        </p:tav>
                                        <p:tav tm="100000">
                                          <p:val>
                                            <p:strVal val="#ppt_x"/>
                                          </p:val>
                                        </p:tav>
                                      </p:tavLst>
                                    </p:anim>
                                    <p:anim calcmode="lin" valueType="num">
                                      <p:cBhvr additive="base">
                                        <p:cTn id="8" dur="3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a:spLocks noChangeArrowheads="1"/>
          </p:cNvSpPr>
          <p:nvPr/>
        </p:nvSpPr>
        <p:spPr bwMode="auto">
          <a:xfrm>
            <a:off x="3446463" y="1339850"/>
            <a:ext cx="2255837" cy="2265363"/>
          </a:xfrm>
          <a:prstGeom prst="ellipse">
            <a:avLst/>
          </a:prstGeom>
          <a:solidFill>
            <a:srgbClr val="4E4B4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9459" name="Freeform 8"/>
          <p:cNvSpPr>
            <a:spLocks/>
          </p:cNvSpPr>
          <p:nvPr/>
        </p:nvSpPr>
        <p:spPr bwMode="auto">
          <a:xfrm>
            <a:off x="3335338" y="2462213"/>
            <a:ext cx="2478087" cy="1254125"/>
          </a:xfrm>
          <a:custGeom>
            <a:avLst/>
            <a:gdLst>
              <a:gd name="T0" fmla="*/ 1549562246 w 3963"/>
              <a:gd name="T1" fmla="*/ 0 h 1997"/>
              <a:gd name="T2" fmla="*/ 1549562246 w 3963"/>
              <a:gd name="T3" fmla="*/ 6310189 h 1997"/>
              <a:gd name="T4" fmla="*/ 774976531 w 3963"/>
              <a:gd name="T5" fmla="*/ 787596152 h 1997"/>
              <a:gd name="T6" fmla="*/ 0 w 3963"/>
              <a:gd name="T7" fmla="*/ 6310189 h 19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60" name="Oval 9"/>
          <p:cNvSpPr>
            <a:spLocks noChangeArrowheads="1"/>
          </p:cNvSpPr>
          <p:nvPr/>
        </p:nvSpPr>
        <p:spPr bwMode="auto">
          <a:xfrm>
            <a:off x="5743575" y="2379663"/>
            <a:ext cx="139700"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9461" name="Oval 10"/>
          <p:cNvSpPr>
            <a:spLocks noChangeArrowheads="1"/>
          </p:cNvSpPr>
          <p:nvPr/>
        </p:nvSpPr>
        <p:spPr bwMode="auto">
          <a:xfrm>
            <a:off x="3263900" y="2379663"/>
            <a:ext cx="138113"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9462" name="TextBox 13"/>
          <p:cNvSpPr txBox="1">
            <a:spLocks noChangeArrowheads="1"/>
          </p:cNvSpPr>
          <p:nvPr/>
        </p:nvSpPr>
        <p:spPr bwMode="auto">
          <a:xfrm>
            <a:off x="3767138" y="1592263"/>
            <a:ext cx="1611339"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0" dirty="0" smtClean="0">
                <a:solidFill>
                  <a:srgbClr val="F8F8F8"/>
                </a:solidFill>
                <a:ea typeface="宋体" panose="02010600030101010101" pitchFamily="2" charset="-122"/>
              </a:rPr>
              <a:t>04</a:t>
            </a:r>
            <a:endParaRPr lang="zh-CN" altLang="en-US" sz="10000" dirty="0">
              <a:solidFill>
                <a:srgbClr val="F8F8F8"/>
              </a:solidFill>
              <a:ea typeface="宋体" panose="02010600030101010101" pitchFamily="2" charset="-122"/>
            </a:endParaRPr>
          </a:p>
        </p:txBody>
      </p:sp>
      <p:cxnSp>
        <p:nvCxnSpPr>
          <p:cNvPr id="19463" name="直接连接符 15"/>
          <p:cNvCxnSpPr>
            <a:cxnSpLocks noChangeShapeType="1"/>
          </p:cNvCxnSpPr>
          <p:nvPr/>
        </p:nvCxnSpPr>
        <p:spPr bwMode="auto">
          <a:xfrm>
            <a:off x="1620838" y="4111625"/>
            <a:ext cx="590391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64" name="TextBox 17"/>
          <p:cNvSpPr txBox="1">
            <a:spLocks noChangeArrowheads="1"/>
          </p:cNvSpPr>
          <p:nvPr/>
        </p:nvSpPr>
        <p:spPr bwMode="auto">
          <a:xfrm>
            <a:off x="4149467" y="4214525"/>
            <a:ext cx="3877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dirty="0" smtClean="0">
                <a:solidFill>
                  <a:srgbClr val="C00000"/>
                </a:solidFill>
                <a:latin typeface="微软雅黑" panose="020B0503020204020204" pitchFamily="34" charset="-122"/>
              </a:rPr>
              <a:t>面向对象的设计过程</a:t>
            </a:r>
            <a:endParaRPr lang="en-US" altLang="zh-CN" sz="3200" dirty="0">
              <a:solidFill>
                <a:srgbClr val="C00000"/>
              </a:solidFill>
              <a:latin typeface="微软雅黑" panose="020B0503020204020204" pitchFamily="34" charset="-122"/>
            </a:endParaRPr>
          </a:p>
        </p:txBody>
      </p:sp>
    </p:spTree>
    <p:extLst>
      <p:ext uri="{BB962C8B-B14F-4D97-AF65-F5344CB8AC3E}">
        <p14:creationId xmlns:p14="http://schemas.microsoft.com/office/powerpoint/2010/main" val="3318896628"/>
      </p:ext>
    </p:extLst>
  </p:cSld>
  <p:clrMapOvr>
    <a:masterClrMapping/>
  </p:clrMapOvr>
  <p:transition spd="slow" advTm="10224">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wheel(1)">
                                      <p:cBhvr>
                                        <p:cTn id="7" dur="2000"/>
                                        <p:tgtEl>
                                          <p:spTgt spid="19458"/>
                                        </p:tgtEl>
                                      </p:cBhvr>
                                    </p:animEffect>
                                  </p:childTnLst>
                                </p:cTn>
                              </p:par>
                            </p:childTnLst>
                          </p:cTn>
                        </p:par>
                        <p:par>
                          <p:cTn id="8" fill="hold" nodeType="afterGroup">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19462"/>
                                        </p:tgtEl>
                                        <p:attrNameLst>
                                          <p:attrName>style.visibility</p:attrName>
                                        </p:attrNameLst>
                                      </p:cBhvr>
                                      <p:to>
                                        <p:strVal val="visible"/>
                                      </p:to>
                                    </p:set>
                                    <p:anim calcmode="lin" valueType="num">
                                      <p:cBhvr>
                                        <p:cTn id="11" dur="500" fill="hold"/>
                                        <p:tgtEl>
                                          <p:spTgt spid="19462"/>
                                        </p:tgtEl>
                                        <p:attrNameLst>
                                          <p:attrName>ppt_w</p:attrName>
                                        </p:attrNameLst>
                                      </p:cBhvr>
                                      <p:tavLst>
                                        <p:tav tm="0">
                                          <p:val>
                                            <p:fltVal val="0"/>
                                          </p:val>
                                        </p:tav>
                                        <p:tav tm="100000">
                                          <p:val>
                                            <p:strVal val="#ppt_w"/>
                                          </p:val>
                                        </p:tav>
                                      </p:tavLst>
                                    </p:anim>
                                    <p:anim calcmode="lin" valueType="num">
                                      <p:cBhvr>
                                        <p:cTn id="12" dur="500" fill="hold"/>
                                        <p:tgtEl>
                                          <p:spTgt spid="19462"/>
                                        </p:tgtEl>
                                        <p:attrNameLst>
                                          <p:attrName>ppt_h</p:attrName>
                                        </p:attrNameLst>
                                      </p:cBhvr>
                                      <p:tavLst>
                                        <p:tav tm="0">
                                          <p:val>
                                            <p:fltVal val="0"/>
                                          </p:val>
                                        </p:tav>
                                        <p:tav tm="100000">
                                          <p:val>
                                            <p:strVal val="#ppt_h"/>
                                          </p:val>
                                        </p:tav>
                                      </p:tavLst>
                                    </p:anim>
                                    <p:anim calcmode="lin" valueType="num">
                                      <p:cBhvr>
                                        <p:cTn id="13" dur="500" fill="hold"/>
                                        <p:tgtEl>
                                          <p:spTgt spid="19462"/>
                                        </p:tgtEl>
                                        <p:attrNameLst>
                                          <p:attrName>style.rotation</p:attrName>
                                        </p:attrNameLst>
                                      </p:cBhvr>
                                      <p:tavLst>
                                        <p:tav tm="0">
                                          <p:val>
                                            <p:fltVal val="90"/>
                                          </p:val>
                                        </p:tav>
                                        <p:tav tm="100000">
                                          <p:val>
                                            <p:fltVal val="0"/>
                                          </p:val>
                                        </p:tav>
                                      </p:tavLst>
                                    </p:anim>
                                    <p:animEffect transition="in" filter="fade">
                                      <p:cBhvr>
                                        <p:cTn id="14" dur="500"/>
                                        <p:tgtEl>
                                          <p:spTgt spid="19462"/>
                                        </p:tgtEl>
                                      </p:cBhvr>
                                    </p:animEffect>
                                  </p:childTnLst>
                                </p:cTn>
                              </p:par>
                            </p:childTnLst>
                          </p:cTn>
                        </p:par>
                        <p:par>
                          <p:cTn id="15" fill="hold" nodeType="afterGroup">
                            <p:stCondLst>
                              <p:cond delay="2500"/>
                            </p:stCondLst>
                            <p:childTnLst>
                              <p:par>
                                <p:cTn id="16" presetID="1" presetClass="entr" presetSubtype="0" fill="hold" grpId="0" nodeType="afterEffect">
                                  <p:stCondLst>
                                    <p:cond delay="0"/>
                                  </p:stCondLst>
                                  <p:childTnLst>
                                    <p:set>
                                      <p:cBhvr>
                                        <p:cTn id="17" dur="1" fill="hold">
                                          <p:stCondLst>
                                            <p:cond delay="0"/>
                                          </p:stCondLst>
                                        </p:cTn>
                                        <p:tgtEl>
                                          <p:spTgt spid="1946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9460"/>
                                        </p:tgtEl>
                                        <p:attrNameLst>
                                          <p:attrName>style.visibility</p:attrName>
                                        </p:attrNameLst>
                                      </p:cBhvr>
                                      <p:to>
                                        <p:strVal val="visible"/>
                                      </p:to>
                                    </p:set>
                                  </p:childTnLst>
                                </p:cTn>
                              </p:par>
                            </p:childTnLst>
                          </p:cTn>
                        </p:par>
                        <p:par>
                          <p:cTn id="20" fill="hold" nodeType="afterGroup">
                            <p:stCondLst>
                              <p:cond delay="2501"/>
                            </p:stCondLst>
                            <p:childTnLst>
                              <p:par>
                                <p:cTn id="21" presetID="37" presetClass="path" presetSubtype="0" accel="50000" decel="50000" fill="hold" grpId="1" nodeType="afterEffect">
                                  <p:stCondLst>
                                    <p:cond delay="0"/>
                                  </p:stCondLst>
                                  <p:childTnLst>
                                    <p:animMotion origin="layout" path="M -3.88889E-6 4.48659E-6 L -0.00434 0.05064 L -0.02378 0.10846 C -0.03593 0.12696 -0.05625 0.15124 -0.07465 0.16396 C -0.09305 0.17668 -0.11302 0.18524 -0.13385 0.18455 C -0.16302 0.19102 -0.18246 0.17183 -0.2 0.16003 C -0.21805 0.14824 -0.23073 0.13159 -0.24166 0.11424 L -0.26562 0.05666 L -0.26961 4.48659E-6 " pathEditMode="relative" rAng="0" ptsTypes="FAfafaFAF">
                                      <p:cBhvr>
                                        <p:cTn id="22" dur="2000" spd="-99800" fill="hold"/>
                                        <p:tgtEl>
                                          <p:spTgt spid="19460"/>
                                        </p:tgtEl>
                                        <p:attrNameLst>
                                          <p:attrName>ppt_x,ppt_y</p:attrName>
                                        </p:attrNameLst>
                                      </p:cBhvr>
                                      <p:rCtr x="-13300" y="9600"/>
                                    </p:animMotion>
                                  </p:childTnLst>
                                </p:cTn>
                              </p:par>
                              <p:par>
                                <p:cTn id="23" presetID="22" presetClass="entr" presetSubtype="8" fill="hold" grpId="0" nodeType="withEffect">
                                  <p:stCondLst>
                                    <p:cond delay="0"/>
                                  </p:stCondLst>
                                  <p:childTnLst>
                                    <p:set>
                                      <p:cBhvr>
                                        <p:cTn id="24" dur="1" fill="hold">
                                          <p:stCondLst>
                                            <p:cond delay="0"/>
                                          </p:stCondLst>
                                        </p:cTn>
                                        <p:tgtEl>
                                          <p:spTgt spid="19459"/>
                                        </p:tgtEl>
                                        <p:attrNameLst>
                                          <p:attrName>style.visibility</p:attrName>
                                        </p:attrNameLst>
                                      </p:cBhvr>
                                      <p:to>
                                        <p:strVal val="visible"/>
                                      </p:to>
                                    </p:set>
                                    <p:animEffect transition="in" filter="wipe(left)">
                                      <p:cBhvr>
                                        <p:cTn id="25" dur="2000"/>
                                        <p:tgtEl>
                                          <p:spTgt spid="19459"/>
                                        </p:tgtEl>
                                      </p:cBhvr>
                                    </p:animEffect>
                                  </p:childTnLst>
                                </p:cTn>
                              </p:par>
                            </p:childTnLst>
                          </p:cTn>
                        </p:par>
                        <p:par>
                          <p:cTn id="26" fill="hold" nodeType="afterGroup">
                            <p:stCondLst>
                              <p:cond delay="4501"/>
                            </p:stCondLst>
                            <p:childTnLst>
                              <p:par>
                                <p:cTn id="27" presetID="31" presetClass="entr" presetSubtype="0" fill="hold" nodeType="afterEffect">
                                  <p:stCondLst>
                                    <p:cond delay="0"/>
                                  </p:stCondLst>
                                  <p:childTnLst>
                                    <p:set>
                                      <p:cBhvr>
                                        <p:cTn id="28" dur="1" fill="hold">
                                          <p:stCondLst>
                                            <p:cond delay="0"/>
                                          </p:stCondLst>
                                        </p:cTn>
                                        <p:tgtEl>
                                          <p:spTgt spid="19463"/>
                                        </p:tgtEl>
                                        <p:attrNameLst>
                                          <p:attrName>style.visibility</p:attrName>
                                        </p:attrNameLst>
                                      </p:cBhvr>
                                      <p:to>
                                        <p:strVal val="visible"/>
                                      </p:to>
                                    </p:set>
                                    <p:anim calcmode="lin" valueType="num">
                                      <p:cBhvr>
                                        <p:cTn id="29" dur="500" fill="hold"/>
                                        <p:tgtEl>
                                          <p:spTgt spid="19463"/>
                                        </p:tgtEl>
                                        <p:attrNameLst>
                                          <p:attrName>ppt_w</p:attrName>
                                        </p:attrNameLst>
                                      </p:cBhvr>
                                      <p:tavLst>
                                        <p:tav tm="0">
                                          <p:val>
                                            <p:fltVal val="0"/>
                                          </p:val>
                                        </p:tav>
                                        <p:tav tm="100000">
                                          <p:val>
                                            <p:strVal val="#ppt_w"/>
                                          </p:val>
                                        </p:tav>
                                      </p:tavLst>
                                    </p:anim>
                                    <p:anim calcmode="lin" valueType="num">
                                      <p:cBhvr>
                                        <p:cTn id="30" dur="500" fill="hold"/>
                                        <p:tgtEl>
                                          <p:spTgt spid="19463"/>
                                        </p:tgtEl>
                                        <p:attrNameLst>
                                          <p:attrName>ppt_h</p:attrName>
                                        </p:attrNameLst>
                                      </p:cBhvr>
                                      <p:tavLst>
                                        <p:tav tm="0">
                                          <p:val>
                                            <p:fltVal val="0"/>
                                          </p:val>
                                        </p:tav>
                                        <p:tav tm="100000">
                                          <p:val>
                                            <p:strVal val="#ppt_h"/>
                                          </p:val>
                                        </p:tav>
                                      </p:tavLst>
                                    </p:anim>
                                    <p:anim calcmode="lin" valueType="num">
                                      <p:cBhvr>
                                        <p:cTn id="31" dur="500" fill="hold"/>
                                        <p:tgtEl>
                                          <p:spTgt spid="19463"/>
                                        </p:tgtEl>
                                        <p:attrNameLst>
                                          <p:attrName>style.rotation</p:attrName>
                                        </p:attrNameLst>
                                      </p:cBhvr>
                                      <p:tavLst>
                                        <p:tav tm="0">
                                          <p:val>
                                            <p:fltVal val="90"/>
                                          </p:val>
                                        </p:tav>
                                        <p:tav tm="100000">
                                          <p:val>
                                            <p:fltVal val="0"/>
                                          </p:val>
                                        </p:tav>
                                      </p:tavLst>
                                    </p:anim>
                                    <p:animEffect transition="in" filter="fade">
                                      <p:cBhvr>
                                        <p:cTn id="32" dur="500"/>
                                        <p:tgtEl>
                                          <p:spTgt spid="19463"/>
                                        </p:tgtEl>
                                      </p:cBhvr>
                                    </p:animEffect>
                                  </p:childTnLst>
                                </p:cTn>
                              </p:par>
                            </p:childTnLst>
                          </p:cTn>
                        </p:par>
                        <p:par>
                          <p:cTn id="33" fill="hold" nodeType="afterGroup">
                            <p:stCondLst>
                              <p:cond delay="5001"/>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9464"/>
                                        </p:tgtEl>
                                        <p:attrNameLst>
                                          <p:attrName>style.visibility</p:attrName>
                                        </p:attrNameLst>
                                      </p:cBhvr>
                                      <p:to>
                                        <p:strVal val="visible"/>
                                      </p:to>
                                    </p:set>
                                    <p:anim calcmode="lin" valueType="num">
                                      <p:cBhvr>
                                        <p:cTn id="36" dur="500" fill="hold"/>
                                        <p:tgtEl>
                                          <p:spTgt spid="19464"/>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9464"/>
                                        </p:tgtEl>
                                        <p:attrNameLst>
                                          <p:attrName>ppt_y</p:attrName>
                                        </p:attrNameLst>
                                      </p:cBhvr>
                                      <p:tavLst>
                                        <p:tav tm="0">
                                          <p:val>
                                            <p:strVal val="#ppt_y"/>
                                          </p:val>
                                        </p:tav>
                                        <p:tav tm="100000">
                                          <p:val>
                                            <p:strVal val="#ppt_y"/>
                                          </p:val>
                                        </p:tav>
                                      </p:tavLst>
                                    </p:anim>
                                    <p:anim calcmode="lin" valueType="num">
                                      <p:cBhvr>
                                        <p:cTn id="38" dur="500" fill="hold"/>
                                        <p:tgtEl>
                                          <p:spTgt spid="19464"/>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9464"/>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9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nimBg="1" autoUpdateAnimBg="0"/>
      <p:bldP spid="19459" grpId="0" animBg="1"/>
      <p:bldP spid="19460" grpId="0" animBg="1" autoUpdateAnimBg="0"/>
      <p:bldP spid="19460" grpId="1" animBg="1" autoUpdateAnimBg="0"/>
      <p:bldP spid="19461" grpId="0" animBg="1" autoUpdateAnimBg="0"/>
      <p:bldP spid="19462" grpId="0" autoUpdateAnimBg="0"/>
      <p:bldP spid="19464"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07" name="Rectangle 61">
            <a:extLst>
              <a:ext uri="{FF2B5EF4-FFF2-40B4-BE49-F238E27FC236}">
                <a16:creationId xmlns:a16="http://schemas.microsoft.com/office/drawing/2014/main" id="{E6C3AA46-CD82-4DC7-85B5-2A4973708434}"/>
              </a:ext>
            </a:extLst>
          </p:cNvPr>
          <p:cNvSpPr>
            <a:spLocks noGrp="1"/>
          </p:cNvSpPr>
          <p:nvPr>
            <p:ph type="title" idx="4294967295"/>
          </p:nvPr>
        </p:nvSpPr>
        <p:spPr>
          <a:xfrm>
            <a:off x="1140620" y="-265113"/>
            <a:ext cx="8004968" cy="1050926"/>
          </a:xfrm>
        </p:spPr>
        <p:txBody>
          <a:bodyPr/>
          <a:lstStyle/>
          <a:p>
            <a:pPr eaLnBrk="1" hangingPunct="1"/>
            <a:r>
              <a:rPr lang="zh-CN" altLang="en-US" sz="2800" dirty="0"/>
              <a:t>从分析类到设计元素</a:t>
            </a:r>
            <a:endParaRPr lang="en-US" altLang="zh-CN" sz="2800" dirty="0"/>
          </a:p>
        </p:txBody>
      </p:sp>
      <p:sp>
        <p:nvSpPr>
          <p:cNvPr id="97306" name="Text Box 60">
            <a:extLst>
              <a:ext uri="{FF2B5EF4-FFF2-40B4-BE49-F238E27FC236}">
                <a16:creationId xmlns:a16="http://schemas.microsoft.com/office/drawing/2014/main" id="{EE882472-2461-49D8-9B9D-06E988E473C7}"/>
              </a:ext>
            </a:extLst>
          </p:cNvPr>
          <p:cNvSpPr txBox="1">
            <a:spLocks noChangeArrowheads="1"/>
          </p:cNvSpPr>
          <p:nvPr/>
        </p:nvSpPr>
        <p:spPr bwMode="auto">
          <a:xfrm>
            <a:off x="900386" y="5804495"/>
            <a:ext cx="39624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zh-CN" altLang="en-US" sz="2600" i="1" dirty="0">
                <a:solidFill>
                  <a:schemeClr val="tx2"/>
                </a:solidFill>
                <a:latin typeface="Times New Roman" panose="02020603050405020304" pitchFamily="18" charset="0"/>
                <a:ea typeface="宋体" panose="02010600030101010101" pitchFamily="2" charset="-122"/>
              </a:rPr>
              <a:t>多对多映射</a:t>
            </a:r>
            <a:endParaRPr lang="en-US" altLang="zh-CN" sz="2600" i="1" dirty="0">
              <a:solidFill>
                <a:schemeClr val="tx2"/>
              </a:solidFill>
              <a:latin typeface="Times New Roman" panose="02020603050405020304" pitchFamily="18" charset="0"/>
              <a:ea typeface="宋体" panose="02010600030101010101" pitchFamily="2" charset="-122"/>
            </a:endParaRPr>
          </a:p>
        </p:txBody>
      </p:sp>
      <p:cxnSp>
        <p:nvCxnSpPr>
          <p:cNvPr id="95" name="直接连接符 46">
            <a:extLst>
              <a:ext uri="{FF2B5EF4-FFF2-40B4-BE49-F238E27FC236}">
                <a16:creationId xmlns:a16="http://schemas.microsoft.com/office/drawing/2014/main" id="{AE21CB09-6A95-4375-81F7-745B0FDC7523}"/>
              </a:ext>
            </a:extLst>
          </p:cNvPr>
          <p:cNvCxnSpPr>
            <a:cxnSpLocks noChangeShapeType="1"/>
          </p:cNvCxnSpPr>
          <p:nvPr/>
        </p:nvCxnSpPr>
        <p:spPr bwMode="auto">
          <a:xfrm flipH="1">
            <a:off x="679562" y="54868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6" name="Freeform 5">
            <a:extLst>
              <a:ext uri="{FF2B5EF4-FFF2-40B4-BE49-F238E27FC236}">
                <a16:creationId xmlns:a16="http://schemas.microsoft.com/office/drawing/2014/main" id="{F565006D-707D-4FC6-93DA-D9B9FD7DCEF2}"/>
              </a:ext>
            </a:extLst>
          </p:cNvPr>
          <p:cNvSpPr>
            <a:spLocks noChangeAspect="1"/>
          </p:cNvSpPr>
          <p:nvPr/>
        </p:nvSpPr>
        <p:spPr bwMode="auto">
          <a:xfrm>
            <a:off x="82662" y="15815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 name="图片 2">
            <a:extLst>
              <a:ext uri="{FF2B5EF4-FFF2-40B4-BE49-F238E27FC236}">
                <a16:creationId xmlns:a16="http://schemas.microsoft.com/office/drawing/2014/main" id="{6C6A9EE8-6B1B-4265-8D4F-86EE7E908435}"/>
              </a:ext>
            </a:extLst>
          </p:cNvPr>
          <p:cNvPicPr>
            <a:picLocks noChangeAspect="1"/>
          </p:cNvPicPr>
          <p:nvPr/>
        </p:nvPicPr>
        <p:blipFill>
          <a:blip r:embed="rId3"/>
          <a:stretch>
            <a:fillRect/>
          </a:stretch>
        </p:blipFill>
        <p:spPr>
          <a:xfrm>
            <a:off x="82662" y="561681"/>
            <a:ext cx="5743575" cy="4743450"/>
          </a:xfrm>
          <a:prstGeom prst="rect">
            <a:avLst/>
          </a:prstGeom>
        </p:spPr>
      </p:pic>
      <p:sp>
        <p:nvSpPr>
          <p:cNvPr id="99" name="Rectangle 3">
            <a:extLst>
              <a:ext uri="{FF2B5EF4-FFF2-40B4-BE49-F238E27FC236}">
                <a16:creationId xmlns:a16="http://schemas.microsoft.com/office/drawing/2014/main" id="{A532CFAE-BC9F-4226-95E3-E6E9EDC10B12}"/>
              </a:ext>
            </a:extLst>
          </p:cNvPr>
          <p:cNvSpPr txBox="1">
            <a:spLocks noChangeArrowheads="1"/>
          </p:cNvSpPr>
          <p:nvPr/>
        </p:nvSpPr>
        <p:spPr bwMode="auto">
          <a:xfrm>
            <a:off x="5647585" y="1737147"/>
            <a:ext cx="3676655" cy="33837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9725" indent="-339725" eaLnBrk="1" hangingPunct="1"/>
            <a:r>
              <a:rPr lang="zh-CN" altLang="en-US" sz="1800" dirty="0"/>
              <a:t>从分析类直接映射到设计类</a:t>
            </a:r>
            <a:r>
              <a:rPr lang="en-US" altLang="zh-CN" sz="1800" dirty="0"/>
              <a:t>:</a:t>
            </a:r>
          </a:p>
          <a:p>
            <a:pPr marL="798513" lvl="1" indent="-342900" eaLnBrk="1" hangingPunct="1"/>
            <a:r>
              <a:rPr lang="zh-CN" altLang="en-US" sz="1800" dirty="0"/>
              <a:t>简单</a:t>
            </a:r>
            <a:endParaRPr lang="en-US" altLang="zh-CN" sz="1800" dirty="0"/>
          </a:p>
          <a:p>
            <a:pPr marL="798513" lvl="1" indent="-342900" eaLnBrk="1" hangingPunct="1"/>
            <a:r>
              <a:rPr lang="zh-CN" altLang="en-US" sz="1800" dirty="0"/>
              <a:t>代表了单一逻辑</a:t>
            </a:r>
            <a:endParaRPr lang="en-US" altLang="zh-CN" sz="1800" dirty="0"/>
          </a:p>
          <a:p>
            <a:pPr marL="339725" indent="-339725" eaLnBrk="1" hangingPunct="1"/>
            <a:r>
              <a:rPr lang="zh-CN" altLang="en-US" sz="1800" dirty="0"/>
              <a:t>更复杂的分析类可能</a:t>
            </a:r>
            <a:endParaRPr lang="en-US" altLang="zh-CN" sz="1800" dirty="0"/>
          </a:p>
          <a:p>
            <a:pPr marL="798513" lvl="1" indent="-342900" eaLnBrk="1" hangingPunct="1"/>
            <a:r>
              <a:rPr lang="zh-CN" altLang="en-US" sz="1800" dirty="0"/>
              <a:t>拆分成多个类</a:t>
            </a:r>
            <a:endParaRPr lang="en-US" altLang="zh-CN" sz="1800" dirty="0"/>
          </a:p>
          <a:p>
            <a:pPr marL="798513" lvl="1" indent="-342900" eaLnBrk="1" hangingPunct="1"/>
            <a:r>
              <a:rPr lang="zh-CN" altLang="en-US" sz="1800" dirty="0"/>
              <a:t>成为一个构件</a:t>
            </a:r>
            <a:endParaRPr lang="en-US" altLang="zh-CN" sz="1800" dirty="0"/>
          </a:p>
          <a:p>
            <a:pPr marL="798513" lvl="1" indent="-342900" eaLnBrk="1" hangingPunct="1"/>
            <a:r>
              <a:rPr lang="zh-CN" altLang="en-US" sz="1800" dirty="0"/>
              <a:t>成为一个子系统</a:t>
            </a:r>
            <a:endParaRPr lang="en-US" altLang="zh-CN" sz="1800" dirty="0"/>
          </a:p>
          <a:p>
            <a:pPr marL="798513" lvl="1" indent="-342900" eaLnBrk="1" hangingPunct="1"/>
            <a:r>
              <a:rPr lang="zh-CN" altLang="en-US" sz="1800" dirty="0"/>
              <a:t>或者任何组合</a:t>
            </a:r>
            <a:r>
              <a:rPr lang="en-US" altLang="zh-CN" sz="1800" dirty="0"/>
              <a:t> …</a:t>
            </a:r>
          </a:p>
          <a:p>
            <a:pPr marL="339725" indent="-339725" eaLnBrk="1" hangingPunct="1"/>
            <a:r>
              <a:rPr lang="zh-CN" altLang="en-US" sz="1800" dirty="0"/>
              <a:t>简单的分析类可以成为一个设计类</a:t>
            </a:r>
            <a:endParaRPr lang="en-US" altLang="zh-CN" sz="1800" dirty="0"/>
          </a:p>
          <a:p>
            <a:pPr marL="798513" lvl="1" indent="-342900" eaLnBrk="1" hangingPunct="1"/>
            <a:endParaRPr lang="zh-CN" altLang="en-US" sz="1800" dirty="0"/>
          </a:p>
        </p:txBody>
      </p:sp>
    </p:spTree>
    <p:extLst>
      <p:ext uri="{BB962C8B-B14F-4D97-AF65-F5344CB8AC3E}">
        <p14:creationId xmlns:p14="http://schemas.microsoft.com/office/powerpoint/2010/main" val="76184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300" fill="hold"/>
                                        <p:tgtEl>
                                          <p:spTgt spid="96"/>
                                        </p:tgtEl>
                                        <p:attrNameLst>
                                          <p:attrName>ppt_x</p:attrName>
                                        </p:attrNameLst>
                                      </p:cBhvr>
                                      <p:tavLst>
                                        <p:tav tm="0">
                                          <p:val>
                                            <p:strVal val="0-#ppt_w/2"/>
                                          </p:val>
                                        </p:tav>
                                        <p:tav tm="100000">
                                          <p:val>
                                            <p:strVal val="#ppt_x"/>
                                          </p:val>
                                        </p:tav>
                                      </p:tavLst>
                                    </p:anim>
                                    <p:anim calcmode="lin" valueType="num">
                                      <p:cBhvr additive="base">
                                        <p:cTn id="8" dur="300" fill="hold"/>
                                        <p:tgtEl>
                                          <p:spTgt spid="9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wipe(left)">
                                      <p:cBhvr>
                                        <p:cTn id="12"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7" name="Rectangle 26">
            <a:extLst>
              <a:ext uri="{FF2B5EF4-FFF2-40B4-BE49-F238E27FC236}">
                <a16:creationId xmlns:a16="http://schemas.microsoft.com/office/drawing/2014/main" id="{CBA423F2-0EF8-4EC8-9E93-E9F09A3DCF36}"/>
              </a:ext>
            </a:extLst>
          </p:cNvPr>
          <p:cNvSpPr>
            <a:spLocks noGrp="1"/>
          </p:cNvSpPr>
          <p:nvPr>
            <p:ph type="title" idx="4294967295"/>
          </p:nvPr>
        </p:nvSpPr>
        <p:spPr>
          <a:xfrm>
            <a:off x="795369" y="19462"/>
            <a:ext cx="8185150" cy="529218"/>
          </a:xfrm>
        </p:spPr>
        <p:txBody>
          <a:bodyPr/>
          <a:lstStyle/>
          <a:p>
            <a:pPr eaLnBrk="1" hangingPunct="1"/>
            <a:r>
              <a:rPr lang="zh-CN" altLang="en-US" dirty="0"/>
              <a:t>包 </a:t>
            </a:r>
            <a:r>
              <a:rPr lang="en-US" altLang="zh-CN" dirty="0"/>
              <a:t>Vs. </a:t>
            </a:r>
            <a:r>
              <a:rPr lang="zh-CN" altLang="en-US" dirty="0"/>
              <a:t>子系统</a:t>
            </a:r>
            <a:endParaRPr lang="en-US" altLang="zh-CN" dirty="0"/>
          </a:p>
        </p:txBody>
      </p:sp>
      <p:sp>
        <p:nvSpPr>
          <p:cNvPr id="105478" name="Rectangle 27">
            <a:extLst>
              <a:ext uri="{FF2B5EF4-FFF2-40B4-BE49-F238E27FC236}">
                <a16:creationId xmlns:a16="http://schemas.microsoft.com/office/drawing/2014/main" id="{66AC8177-D777-4F30-95FE-74BD3AEEBB8A}"/>
              </a:ext>
            </a:extLst>
          </p:cNvPr>
          <p:cNvSpPr>
            <a:spLocks noGrp="1" noChangeArrowheads="1"/>
          </p:cNvSpPr>
          <p:nvPr>
            <p:ph type="body" idx="4294967295"/>
          </p:nvPr>
        </p:nvSpPr>
        <p:spPr bwMode="auto">
          <a:xfrm>
            <a:off x="915988" y="965107"/>
            <a:ext cx="8229600" cy="10398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39725" indent="-339725" eaLnBrk="1" hangingPunct="1"/>
            <a:r>
              <a:rPr lang="zh-CN" altLang="en-US" dirty="0"/>
              <a:t>子系统提供行为</a:t>
            </a:r>
            <a:r>
              <a:rPr lang="en-US" altLang="zh-CN" dirty="0"/>
              <a:t>,</a:t>
            </a:r>
            <a:r>
              <a:rPr lang="zh-CN" altLang="en-US" dirty="0"/>
              <a:t>而包不提供任何行为</a:t>
            </a:r>
            <a:endParaRPr lang="en-US" altLang="zh-CN" dirty="0"/>
          </a:p>
          <a:p>
            <a:pPr marL="339725" indent="-339725" eaLnBrk="1" hangingPunct="1"/>
            <a:r>
              <a:rPr lang="zh-CN" altLang="en-US" dirty="0"/>
              <a:t>子系统可以简单的被替换</a:t>
            </a:r>
            <a:endParaRPr lang="en-US" altLang="zh-CN" dirty="0"/>
          </a:p>
        </p:txBody>
      </p:sp>
      <p:graphicFrame>
        <p:nvGraphicFramePr>
          <p:cNvPr id="105475" name="Object 2">
            <a:extLst>
              <a:ext uri="{FF2B5EF4-FFF2-40B4-BE49-F238E27FC236}">
                <a16:creationId xmlns:a16="http://schemas.microsoft.com/office/drawing/2014/main" id="{304522C0-F268-4B62-9975-B1EE7B4E6792}"/>
              </a:ext>
            </a:extLst>
          </p:cNvPr>
          <p:cNvGraphicFramePr>
            <a:graphicFrameLocks noChangeAspect="1"/>
          </p:cNvGraphicFramePr>
          <p:nvPr/>
        </p:nvGraphicFramePr>
        <p:xfrm>
          <a:off x="991395" y="3505200"/>
          <a:ext cx="1241425" cy="2743200"/>
        </p:xfrm>
        <a:graphic>
          <a:graphicData uri="http://schemas.openxmlformats.org/presentationml/2006/ole">
            <mc:AlternateContent xmlns:mc="http://schemas.openxmlformats.org/markup-compatibility/2006">
              <mc:Choice xmlns:v="urn:schemas-microsoft-com:vml" Requires="v">
                <p:oleObj spid="_x0000_s2093" name="Clip" r:id="rId4" imgW="1857375" imgH="3995738" progId="MS_ClipArt_Gallery.2">
                  <p:embed/>
                </p:oleObj>
              </mc:Choice>
              <mc:Fallback>
                <p:oleObj name="Clip" r:id="rId4" imgW="1857375" imgH="3995738" progId="MS_ClipArt_Gallery.2">
                  <p:embed/>
                  <p:pic>
                    <p:nvPicPr>
                      <p:cNvPr id="105475" name="Object 2">
                        <a:extLst>
                          <a:ext uri="{FF2B5EF4-FFF2-40B4-BE49-F238E27FC236}">
                            <a16:creationId xmlns:a16="http://schemas.microsoft.com/office/drawing/2014/main" id="{304522C0-F268-4B62-9975-B1EE7B4E67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395" y="3505200"/>
                        <a:ext cx="1241425" cy="274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5476" name="Group 28">
            <a:extLst>
              <a:ext uri="{FF2B5EF4-FFF2-40B4-BE49-F238E27FC236}">
                <a16:creationId xmlns:a16="http://schemas.microsoft.com/office/drawing/2014/main" id="{A6DF6A9E-3383-44AE-9BD4-47D8A97105F6}"/>
              </a:ext>
            </a:extLst>
          </p:cNvPr>
          <p:cNvGrpSpPr>
            <a:grpSpLocks/>
          </p:cNvGrpSpPr>
          <p:nvPr/>
        </p:nvGrpSpPr>
        <p:grpSpPr bwMode="auto">
          <a:xfrm>
            <a:off x="2807494" y="3113089"/>
            <a:ext cx="4967288" cy="2795587"/>
            <a:chOff x="1747" y="2208"/>
            <a:chExt cx="3197" cy="1987"/>
          </a:xfrm>
        </p:grpSpPr>
        <p:sp>
          <p:nvSpPr>
            <p:cNvPr id="105479" name="Rectangle 3">
              <a:extLst>
                <a:ext uri="{FF2B5EF4-FFF2-40B4-BE49-F238E27FC236}">
                  <a16:creationId xmlns:a16="http://schemas.microsoft.com/office/drawing/2014/main" id="{DFFE3D87-36DD-4D57-80E0-84A8AFD2783A}"/>
                </a:ext>
              </a:extLst>
            </p:cNvPr>
            <p:cNvSpPr>
              <a:spLocks noChangeArrowheads="1"/>
            </p:cNvSpPr>
            <p:nvPr/>
          </p:nvSpPr>
          <p:spPr bwMode="auto">
            <a:xfrm>
              <a:off x="2152" y="3490"/>
              <a:ext cx="9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700">
                  <a:latin typeface="Arial" panose="020B0604020202020204" pitchFamily="34" charset="0"/>
                  <a:ea typeface="宋体" panose="02010600030101010101" pitchFamily="2" charset="-122"/>
                </a:rPr>
                <a:t>A</a:t>
              </a:r>
              <a:endParaRPr lang="en-US" altLang="zh-CN">
                <a:latin typeface="Arial" panose="020B0604020202020204" pitchFamily="34" charset="0"/>
                <a:ea typeface="宋体" panose="02010600030101010101" pitchFamily="2" charset="-122"/>
              </a:endParaRPr>
            </a:p>
          </p:txBody>
        </p:sp>
        <p:sp>
          <p:nvSpPr>
            <p:cNvPr id="105480" name="Rectangle 4">
              <a:extLst>
                <a:ext uri="{FF2B5EF4-FFF2-40B4-BE49-F238E27FC236}">
                  <a16:creationId xmlns:a16="http://schemas.microsoft.com/office/drawing/2014/main" id="{F01B7326-9827-4468-9FFD-33630ED2C724}"/>
                </a:ext>
              </a:extLst>
            </p:cNvPr>
            <p:cNvSpPr>
              <a:spLocks noChangeArrowheads="1"/>
            </p:cNvSpPr>
            <p:nvPr/>
          </p:nvSpPr>
          <p:spPr bwMode="auto">
            <a:xfrm>
              <a:off x="1747" y="3335"/>
              <a:ext cx="99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700">
                  <a:latin typeface="Arial" panose="020B0604020202020204" pitchFamily="34" charset="0"/>
                  <a:ea typeface="宋体" panose="02010600030101010101" pitchFamily="2" charset="-122"/>
                </a:rPr>
                <a:t>&lt;&lt;subsystem&gt;&gt;</a:t>
              </a:r>
              <a:endParaRPr lang="en-US" altLang="zh-CN">
                <a:latin typeface="Arial" panose="020B0604020202020204" pitchFamily="34" charset="0"/>
                <a:ea typeface="宋体" panose="02010600030101010101" pitchFamily="2" charset="-122"/>
              </a:endParaRPr>
            </a:p>
          </p:txBody>
        </p:sp>
        <p:sp>
          <p:nvSpPr>
            <p:cNvPr id="105481" name="Rectangle 5">
              <a:extLst>
                <a:ext uri="{FF2B5EF4-FFF2-40B4-BE49-F238E27FC236}">
                  <a16:creationId xmlns:a16="http://schemas.microsoft.com/office/drawing/2014/main" id="{052E4650-437E-45BB-9920-22E3D1BBF147}"/>
                </a:ext>
              </a:extLst>
            </p:cNvPr>
            <p:cNvSpPr>
              <a:spLocks noChangeArrowheads="1"/>
            </p:cNvSpPr>
            <p:nvPr/>
          </p:nvSpPr>
          <p:spPr bwMode="auto">
            <a:xfrm>
              <a:off x="1747" y="3316"/>
              <a:ext cx="903" cy="48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05482" name="Rectangle 6">
              <a:extLst>
                <a:ext uri="{FF2B5EF4-FFF2-40B4-BE49-F238E27FC236}">
                  <a16:creationId xmlns:a16="http://schemas.microsoft.com/office/drawing/2014/main" id="{EE280E98-97B6-49AA-AE04-C6DFFE007AD1}"/>
                </a:ext>
              </a:extLst>
            </p:cNvPr>
            <p:cNvSpPr>
              <a:spLocks noChangeArrowheads="1"/>
            </p:cNvSpPr>
            <p:nvPr/>
          </p:nvSpPr>
          <p:spPr bwMode="auto">
            <a:xfrm>
              <a:off x="1747" y="3143"/>
              <a:ext cx="357" cy="17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05483" name="Oval 7">
              <a:extLst>
                <a:ext uri="{FF2B5EF4-FFF2-40B4-BE49-F238E27FC236}">
                  <a16:creationId xmlns:a16="http://schemas.microsoft.com/office/drawing/2014/main" id="{CA443A71-C111-4B3E-932B-6E515C183D91}"/>
                </a:ext>
              </a:extLst>
            </p:cNvPr>
            <p:cNvSpPr>
              <a:spLocks noChangeArrowheads="1"/>
            </p:cNvSpPr>
            <p:nvPr/>
          </p:nvSpPr>
          <p:spPr bwMode="auto">
            <a:xfrm>
              <a:off x="2265" y="2997"/>
              <a:ext cx="173" cy="177"/>
            </a:xfrm>
            <a:prstGeom prst="ellipse">
              <a:avLst/>
            </a:prstGeom>
            <a:noFill/>
            <a:ln w="12700">
              <a:solidFill>
                <a:schemeClr val="tx1"/>
              </a:solidFill>
              <a:round/>
              <a:headEnd type="none" w="sm" len="sm"/>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05484" name="Line 8">
              <a:extLst>
                <a:ext uri="{FF2B5EF4-FFF2-40B4-BE49-F238E27FC236}">
                  <a16:creationId xmlns:a16="http://schemas.microsoft.com/office/drawing/2014/main" id="{63E24374-7635-437C-A392-1CEAF048A47B}"/>
                </a:ext>
              </a:extLst>
            </p:cNvPr>
            <p:cNvSpPr>
              <a:spLocks noChangeShapeType="1"/>
            </p:cNvSpPr>
            <p:nvPr/>
          </p:nvSpPr>
          <p:spPr bwMode="auto">
            <a:xfrm>
              <a:off x="2352" y="3174"/>
              <a:ext cx="0" cy="133"/>
            </a:xfrm>
            <a:prstGeom prst="line">
              <a:avLst/>
            </a:prstGeom>
            <a:noFill/>
            <a:ln w="12700">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5485" name="Group 9">
              <a:extLst>
                <a:ext uri="{FF2B5EF4-FFF2-40B4-BE49-F238E27FC236}">
                  <a16:creationId xmlns:a16="http://schemas.microsoft.com/office/drawing/2014/main" id="{7F0A032E-2E96-4BB7-8270-D2064C0CA526}"/>
                </a:ext>
              </a:extLst>
            </p:cNvPr>
            <p:cNvGrpSpPr>
              <a:grpSpLocks/>
            </p:cNvGrpSpPr>
            <p:nvPr/>
          </p:nvGrpSpPr>
          <p:grpSpPr bwMode="auto">
            <a:xfrm>
              <a:off x="3086" y="2873"/>
              <a:ext cx="1858" cy="930"/>
              <a:chOff x="3312" y="2304"/>
              <a:chExt cx="2352" cy="1488"/>
            </a:xfrm>
          </p:grpSpPr>
          <p:sp>
            <p:nvSpPr>
              <p:cNvPr id="105500" name="Rectangle 10">
                <a:extLst>
                  <a:ext uri="{FF2B5EF4-FFF2-40B4-BE49-F238E27FC236}">
                    <a16:creationId xmlns:a16="http://schemas.microsoft.com/office/drawing/2014/main" id="{B282E54D-6D02-4DA4-8E77-70A48ADD370C}"/>
                  </a:ext>
                </a:extLst>
              </p:cNvPr>
              <p:cNvSpPr>
                <a:spLocks noChangeArrowheads="1"/>
              </p:cNvSpPr>
              <p:nvPr/>
            </p:nvSpPr>
            <p:spPr bwMode="auto">
              <a:xfrm>
                <a:off x="3312" y="2565"/>
                <a:ext cx="2352" cy="122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05501" name="Rectangle 11">
                <a:extLst>
                  <a:ext uri="{FF2B5EF4-FFF2-40B4-BE49-F238E27FC236}">
                    <a16:creationId xmlns:a16="http://schemas.microsoft.com/office/drawing/2014/main" id="{4027D612-56E4-4DC4-8CED-9583CB87357D}"/>
                  </a:ext>
                </a:extLst>
              </p:cNvPr>
              <p:cNvSpPr>
                <a:spLocks noChangeArrowheads="1"/>
              </p:cNvSpPr>
              <p:nvPr/>
            </p:nvSpPr>
            <p:spPr bwMode="auto">
              <a:xfrm>
                <a:off x="3312" y="2304"/>
                <a:ext cx="714" cy="26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grpSp>
        <p:sp>
          <p:nvSpPr>
            <p:cNvPr id="105486" name="Rectangle 12">
              <a:extLst>
                <a:ext uri="{FF2B5EF4-FFF2-40B4-BE49-F238E27FC236}">
                  <a16:creationId xmlns:a16="http://schemas.microsoft.com/office/drawing/2014/main" id="{EE0D9B2C-FF42-4489-BCF0-81C2F4EAFF18}"/>
                </a:ext>
              </a:extLst>
            </p:cNvPr>
            <p:cNvSpPr>
              <a:spLocks noChangeArrowheads="1"/>
            </p:cNvSpPr>
            <p:nvPr/>
          </p:nvSpPr>
          <p:spPr bwMode="auto">
            <a:xfrm>
              <a:off x="3124" y="2906"/>
              <a:ext cx="64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700">
                  <a:latin typeface="Arial" panose="020B0604020202020204" pitchFamily="34" charset="0"/>
                  <a:ea typeface="宋体" panose="02010600030101010101" pitchFamily="2" charset="-122"/>
                </a:rPr>
                <a:t>PackageB</a:t>
              </a:r>
            </a:p>
          </p:txBody>
        </p:sp>
        <p:grpSp>
          <p:nvGrpSpPr>
            <p:cNvPr id="105487" name="Group 13">
              <a:extLst>
                <a:ext uri="{FF2B5EF4-FFF2-40B4-BE49-F238E27FC236}">
                  <a16:creationId xmlns:a16="http://schemas.microsoft.com/office/drawing/2014/main" id="{341A82F5-D8A7-468A-B987-B5F4BB77B022}"/>
                </a:ext>
              </a:extLst>
            </p:cNvPr>
            <p:cNvGrpSpPr>
              <a:grpSpLocks/>
            </p:cNvGrpSpPr>
            <p:nvPr/>
          </p:nvGrpSpPr>
          <p:grpSpPr bwMode="auto">
            <a:xfrm>
              <a:off x="3214" y="3183"/>
              <a:ext cx="615" cy="255"/>
              <a:chOff x="3408" y="3024"/>
              <a:chExt cx="684" cy="277"/>
            </a:xfrm>
          </p:grpSpPr>
          <p:sp>
            <p:nvSpPr>
              <p:cNvPr id="105498" name="Rectangle 14">
                <a:extLst>
                  <a:ext uri="{FF2B5EF4-FFF2-40B4-BE49-F238E27FC236}">
                    <a16:creationId xmlns:a16="http://schemas.microsoft.com/office/drawing/2014/main" id="{B19C16DE-BA62-4B91-9BEF-131FFF2569AE}"/>
                  </a:ext>
                </a:extLst>
              </p:cNvPr>
              <p:cNvSpPr>
                <a:spLocks noChangeArrowheads="1"/>
              </p:cNvSpPr>
              <p:nvPr/>
            </p:nvSpPr>
            <p:spPr bwMode="auto">
              <a:xfrm>
                <a:off x="3408" y="3024"/>
                <a:ext cx="672" cy="27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05499" name="Rectangle 15">
                <a:extLst>
                  <a:ext uri="{FF2B5EF4-FFF2-40B4-BE49-F238E27FC236}">
                    <a16:creationId xmlns:a16="http://schemas.microsoft.com/office/drawing/2014/main" id="{C33C0FDD-AD05-4E43-97BC-FC0A69638352}"/>
                  </a:ext>
                </a:extLst>
              </p:cNvPr>
              <p:cNvSpPr>
                <a:spLocks noChangeArrowheads="1"/>
              </p:cNvSpPr>
              <p:nvPr/>
            </p:nvSpPr>
            <p:spPr bwMode="auto">
              <a:xfrm>
                <a:off x="3467" y="3058"/>
                <a:ext cx="62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700">
                    <a:latin typeface="Arial" panose="020B0604020202020204" pitchFamily="34" charset="0"/>
                    <a:ea typeface="宋体" panose="02010600030101010101" pitchFamily="2" charset="-122"/>
                  </a:rPr>
                  <a:t>Class B1</a:t>
                </a:r>
                <a:endParaRPr lang="en-US" altLang="zh-CN">
                  <a:latin typeface="Arial" panose="020B0604020202020204" pitchFamily="34" charset="0"/>
                  <a:ea typeface="宋体" panose="02010600030101010101" pitchFamily="2" charset="-122"/>
                </a:endParaRPr>
              </a:p>
            </p:txBody>
          </p:sp>
        </p:grpSp>
        <p:grpSp>
          <p:nvGrpSpPr>
            <p:cNvPr id="105488" name="Group 16">
              <a:extLst>
                <a:ext uri="{FF2B5EF4-FFF2-40B4-BE49-F238E27FC236}">
                  <a16:creationId xmlns:a16="http://schemas.microsoft.com/office/drawing/2014/main" id="{E7DF07D1-AC61-49F4-B988-8F8F12FB0154}"/>
                </a:ext>
              </a:extLst>
            </p:cNvPr>
            <p:cNvGrpSpPr>
              <a:grpSpLocks/>
            </p:cNvGrpSpPr>
            <p:nvPr/>
          </p:nvGrpSpPr>
          <p:grpSpPr bwMode="auto">
            <a:xfrm>
              <a:off x="4207" y="3360"/>
              <a:ext cx="615" cy="256"/>
              <a:chOff x="4944" y="3024"/>
              <a:chExt cx="685" cy="277"/>
            </a:xfrm>
          </p:grpSpPr>
          <p:sp>
            <p:nvSpPr>
              <p:cNvPr id="105496" name="Rectangle 17">
                <a:extLst>
                  <a:ext uri="{FF2B5EF4-FFF2-40B4-BE49-F238E27FC236}">
                    <a16:creationId xmlns:a16="http://schemas.microsoft.com/office/drawing/2014/main" id="{82EA08CA-8D20-4F59-ABD6-15FA770051A3}"/>
                  </a:ext>
                </a:extLst>
              </p:cNvPr>
              <p:cNvSpPr>
                <a:spLocks noChangeArrowheads="1"/>
              </p:cNvSpPr>
              <p:nvPr/>
            </p:nvSpPr>
            <p:spPr bwMode="auto">
              <a:xfrm>
                <a:off x="4944" y="3024"/>
                <a:ext cx="672" cy="27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99">
                        <a:alpha val="50195"/>
                      </a:srgbClr>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05497" name="Rectangle 18">
                <a:extLst>
                  <a:ext uri="{FF2B5EF4-FFF2-40B4-BE49-F238E27FC236}">
                    <a16:creationId xmlns:a16="http://schemas.microsoft.com/office/drawing/2014/main" id="{AFE71656-1BAB-4EF1-9C58-7047767DCB39}"/>
                  </a:ext>
                </a:extLst>
              </p:cNvPr>
              <p:cNvSpPr>
                <a:spLocks noChangeArrowheads="1"/>
              </p:cNvSpPr>
              <p:nvPr/>
            </p:nvSpPr>
            <p:spPr bwMode="auto">
              <a:xfrm>
                <a:off x="5003" y="3058"/>
                <a:ext cx="626" cy="201"/>
              </a:xfrm>
              <a:prstGeom prst="rect">
                <a:avLst/>
              </a:prstGeom>
              <a:noFill/>
              <a:ln>
                <a:noFill/>
              </a:ln>
              <a:extLst>
                <a:ext uri="{909E8E84-426E-40DD-AFC4-6F175D3DCCD1}">
                  <a14:hiddenFill xmlns:a14="http://schemas.microsoft.com/office/drawing/2010/main">
                    <a:solidFill>
                      <a:srgbClr val="FFFF99">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700">
                    <a:latin typeface="Arial" panose="020B0604020202020204" pitchFamily="34" charset="0"/>
                    <a:ea typeface="宋体" panose="02010600030101010101" pitchFamily="2" charset="-122"/>
                  </a:rPr>
                  <a:t>Class B2</a:t>
                </a:r>
                <a:endParaRPr lang="en-US" altLang="zh-CN">
                  <a:latin typeface="Arial" panose="020B0604020202020204" pitchFamily="34" charset="0"/>
                  <a:ea typeface="宋体" panose="02010600030101010101" pitchFamily="2" charset="-122"/>
                </a:endParaRPr>
              </a:p>
            </p:txBody>
          </p:sp>
        </p:grpSp>
        <p:sp>
          <p:nvSpPr>
            <p:cNvPr id="105489" name="Line 19">
              <a:extLst>
                <a:ext uri="{FF2B5EF4-FFF2-40B4-BE49-F238E27FC236}">
                  <a16:creationId xmlns:a16="http://schemas.microsoft.com/office/drawing/2014/main" id="{AC47D157-8A21-4DB7-B75B-AB86F23A6183}"/>
                </a:ext>
              </a:extLst>
            </p:cNvPr>
            <p:cNvSpPr>
              <a:spLocks noChangeShapeType="1"/>
            </p:cNvSpPr>
            <p:nvPr/>
          </p:nvSpPr>
          <p:spPr bwMode="auto">
            <a:xfrm>
              <a:off x="3821" y="3316"/>
              <a:ext cx="389" cy="177"/>
            </a:xfrm>
            <a:prstGeom prst="line">
              <a:avLst/>
            </a:prstGeom>
            <a:noFill/>
            <a:ln w="28575">
              <a:solidFill>
                <a:schemeClr val="tx1"/>
              </a:solidFill>
              <a:prstDash val="lgDash"/>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5490" name="Group 20">
              <a:extLst>
                <a:ext uri="{FF2B5EF4-FFF2-40B4-BE49-F238E27FC236}">
                  <a16:creationId xmlns:a16="http://schemas.microsoft.com/office/drawing/2014/main" id="{28C25C7D-2F46-48BE-BA8B-5E0FDFF3E980}"/>
                </a:ext>
              </a:extLst>
            </p:cNvPr>
            <p:cNvGrpSpPr>
              <a:grpSpLocks/>
            </p:cNvGrpSpPr>
            <p:nvPr/>
          </p:nvGrpSpPr>
          <p:grpSpPr bwMode="auto">
            <a:xfrm>
              <a:off x="2653" y="2208"/>
              <a:ext cx="832" cy="310"/>
              <a:chOff x="2496" y="2064"/>
              <a:chExt cx="925" cy="336"/>
            </a:xfrm>
          </p:grpSpPr>
          <p:sp>
            <p:nvSpPr>
              <p:cNvPr id="105494" name="Rectangle 21">
                <a:extLst>
                  <a:ext uri="{FF2B5EF4-FFF2-40B4-BE49-F238E27FC236}">
                    <a16:creationId xmlns:a16="http://schemas.microsoft.com/office/drawing/2014/main" id="{74F6059E-BDF1-42BD-AFDA-DBD1EF23377A}"/>
                  </a:ext>
                </a:extLst>
              </p:cNvPr>
              <p:cNvSpPr>
                <a:spLocks noChangeArrowheads="1"/>
              </p:cNvSpPr>
              <p:nvPr/>
            </p:nvSpPr>
            <p:spPr bwMode="auto">
              <a:xfrm>
                <a:off x="2496" y="2064"/>
                <a:ext cx="912" cy="336"/>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05495" name="Rectangle 22">
                <a:extLst>
                  <a:ext uri="{FF2B5EF4-FFF2-40B4-BE49-F238E27FC236}">
                    <a16:creationId xmlns:a16="http://schemas.microsoft.com/office/drawing/2014/main" id="{CF50EAE3-37D9-416F-8795-9056BF4AB7BC}"/>
                  </a:ext>
                </a:extLst>
              </p:cNvPr>
              <p:cNvSpPr>
                <a:spLocks noChangeArrowheads="1"/>
              </p:cNvSpPr>
              <p:nvPr/>
            </p:nvSpPr>
            <p:spPr bwMode="auto">
              <a:xfrm>
                <a:off x="2589" y="2150"/>
                <a:ext cx="83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700">
                    <a:latin typeface="Arial" panose="020B0604020202020204" pitchFamily="34" charset="0"/>
                    <a:ea typeface="宋体" panose="02010600030101010101" pitchFamily="2" charset="-122"/>
                  </a:rPr>
                  <a:t>Client Class</a:t>
                </a:r>
                <a:endParaRPr lang="en-US" altLang="zh-CN">
                  <a:latin typeface="Arial" panose="020B0604020202020204" pitchFamily="34" charset="0"/>
                  <a:ea typeface="宋体" panose="02010600030101010101" pitchFamily="2" charset="-122"/>
                </a:endParaRPr>
              </a:p>
            </p:txBody>
          </p:sp>
        </p:grpSp>
        <p:sp>
          <p:nvSpPr>
            <p:cNvPr id="105491" name="Line 23">
              <a:extLst>
                <a:ext uri="{FF2B5EF4-FFF2-40B4-BE49-F238E27FC236}">
                  <a16:creationId xmlns:a16="http://schemas.microsoft.com/office/drawing/2014/main" id="{24CCD17A-C268-4AE0-907F-213D48C0B380}"/>
                </a:ext>
              </a:extLst>
            </p:cNvPr>
            <p:cNvSpPr>
              <a:spLocks noChangeShapeType="1"/>
            </p:cNvSpPr>
            <p:nvPr/>
          </p:nvSpPr>
          <p:spPr bwMode="auto">
            <a:xfrm flipH="1">
              <a:off x="2395" y="2518"/>
              <a:ext cx="518" cy="488"/>
            </a:xfrm>
            <a:prstGeom prst="line">
              <a:avLst/>
            </a:prstGeom>
            <a:noFill/>
            <a:ln w="28575">
              <a:solidFill>
                <a:schemeClr val="tx1"/>
              </a:solidFill>
              <a:prstDash val="lgDash"/>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92" name="Line 24">
              <a:extLst>
                <a:ext uri="{FF2B5EF4-FFF2-40B4-BE49-F238E27FC236}">
                  <a16:creationId xmlns:a16="http://schemas.microsoft.com/office/drawing/2014/main" id="{EBEBD3A9-1CB6-4E4D-9129-2B2705162692}"/>
                </a:ext>
              </a:extLst>
            </p:cNvPr>
            <p:cNvSpPr>
              <a:spLocks noChangeShapeType="1"/>
            </p:cNvSpPr>
            <p:nvPr/>
          </p:nvSpPr>
          <p:spPr bwMode="auto">
            <a:xfrm>
              <a:off x="3173" y="2518"/>
              <a:ext cx="259" cy="665"/>
            </a:xfrm>
            <a:prstGeom prst="line">
              <a:avLst/>
            </a:prstGeom>
            <a:noFill/>
            <a:ln w="28575">
              <a:solidFill>
                <a:schemeClr val="tx1"/>
              </a:solidFill>
              <a:prstDash val="lgDash"/>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93" name="Text Box 25">
              <a:extLst>
                <a:ext uri="{FF2B5EF4-FFF2-40B4-BE49-F238E27FC236}">
                  <a16:creationId xmlns:a16="http://schemas.microsoft.com/office/drawing/2014/main" id="{A92B7152-C539-46DD-85EE-F47DB066E6CC}"/>
                </a:ext>
              </a:extLst>
            </p:cNvPr>
            <p:cNvSpPr txBox="1">
              <a:spLocks noChangeArrowheads="1"/>
            </p:cNvSpPr>
            <p:nvPr/>
          </p:nvSpPr>
          <p:spPr bwMode="auto">
            <a:xfrm>
              <a:off x="1848" y="3870"/>
              <a:ext cx="2290"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i="1">
                  <a:solidFill>
                    <a:schemeClr val="tx2"/>
                  </a:solidFill>
                  <a:latin typeface="Arial" panose="020B0604020202020204" pitchFamily="34" charset="0"/>
                  <a:ea typeface="宋体" panose="02010600030101010101" pitchFamily="2" charset="-122"/>
                </a:rPr>
                <a:t>Encapsulation is the key!</a:t>
              </a:r>
            </a:p>
          </p:txBody>
        </p:sp>
      </p:grpSp>
      <p:cxnSp>
        <p:nvCxnSpPr>
          <p:cNvPr id="33" name="直接连接符 46">
            <a:extLst>
              <a:ext uri="{FF2B5EF4-FFF2-40B4-BE49-F238E27FC236}">
                <a16:creationId xmlns:a16="http://schemas.microsoft.com/office/drawing/2014/main" id="{CBBF35C1-2ABF-459D-8E89-8E25E4B8BB89}"/>
              </a:ext>
            </a:extLst>
          </p:cNvPr>
          <p:cNvCxnSpPr>
            <a:cxnSpLocks noChangeShapeType="1"/>
          </p:cNvCxnSpPr>
          <p:nvPr/>
        </p:nvCxnSpPr>
        <p:spPr bwMode="auto">
          <a:xfrm flipH="1">
            <a:off x="679562" y="54868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Freeform 5">
            <a:extLst>
              <a:ext uri="{FF2B5EF4-FFF2-40B4-BE49-F238E27FC236}">
                <a16:creationId xmlns:a16="http://schemas.microsoft.com/office/drawing/2014/main" id="{B0B27703-2DEF-4B17-AD6C-36D459AB4E8C}"/>
              </a:ext>
            </a:extLst>
          </p:cNvPr>
          <p:cNvSpPr>
            <a:spLocks noChangeAspect="1"/>
          </p:cNvSpPr>
          <p:nvPr/>
        </p:nvSpPr>
        <p:spPr bwMode="auto">
          <a:xfrm>
            <a:off x="82662" y="15815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84009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300" fill="hold"/>
                                        <p:tgtEl>
                                          <p:spTgt spid="34"/>
                                        </p:tgtEl>
                                        <p:attrNameLst>
                                          <p:attrName>ppt_x</p:attrName>
                                        </p:attrNameLst>
                                      </p:cBhvr>
                                      <p:tavLst>
                                        <p:tav tm="0">
                                          <p:val>
                                            <p:strVal val="0-#ppt_w/2"/>
                                          </p:val>
                                        </p:tav>
                                        <p:tav tm="100000">
                                          <p:val>
                                            <p:strVal val="#ppt_x"/>
                                          </p:val>
                                        </p:tav>
                                      </p:tavLst>
                                    </p:anim>
                                    <p:anim calcmode="lin" valueType="num">
                                      <p:cBhvr additive="base">
                                        <p:cTn id="8" dur="3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6">
            <a:extLst>
              <a:ext uri="{FF2B5EF4-FFF2-40B4-BE49-F238E27FC236}">
                <a16:creationId xmlns:a16="http://schemas.microsoft.com/office/drawing/2014/main" id="{6B8176AD-23C4-4743-A6A3-37FC21DE8E4F}"/>
              </a:ext>
            </a:extLst>
          </p:cNvPr>
          <p:cNvSpPr txBox="1">
            <a:spLocks/>
          </p:cNvSpPr>
          <p:nvPr/>
        </p:nvSpPr>
        <p:spPr bwMode="auto">
          <a:xfrm>
            <a:off x="795369" y="19462"/>
            <a:ext cx="6945777" cy="52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如何识别子系统</a:t>
            </a:r>
            <a:endParaRPr lang="en-US" altLang="zh-CN" dirty="0"/>
          </a:p>
        </p:txBody>
      </p:sp>
      <p:cxnSp>
        <p:nvCxnSpPr>
          <p:cNvPr id="6" name="直接连接符 46">
            <a:extLst>
              <a:ext uri="{FF2B5EF4-FFF2-40B4-BE49-F238E27FC236}">
                <a16:creationId xmlns:a16="http://schemas.microsoft.com/office/drawing/2014/main" id="{A6F0AAED-1BE9-46C0-B179-C4526775983B}"/>
              </a:ext>
            </a:extLst>
          </p:cNvPr>
          <p:cNvCxnSpPr>
            <a:cxnSpLocks noChangeShapeType="1"/>
          </p:cNvCxnSpPr>
          <p:nvPr/>
        </p:nvCxnSpPr>
        <p:spPr bwMode="auto">
          <a:xfrm flipH="1">
            <a:off x="679562" y="54868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a:extLst>
              <a:ext uri="{FF2B5EF4-FFF2-40B4-BE49-F238E27FC236}">
                <a16:creationId xmlns:a16="http://schemas.microsoft.com/office/drawing/2014/main" id="{539E866E-222B-4A26-BA7D-05CABDAB0E2E}"/>
              </a:ext>
            </a:extLst>
          </p:cNvPr>
          <p:cNvSpPr>
            <a:spLocks noChangeAspect="1"/>
          </p:cNvSpPr>
          <p:nvPr/>
        </p:nvSpPr>
        <p:spPr bwMode="auto">
          <a:xfrm>
            <a:off x="82662" y="158155"/>
            <a:ext cx="345094"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Rectangle 3">
            <a:extLst>
              <a:ext uri="{FF2B5EF4-FFF2-40B4-BE49-F238E27FC236}">
                <a16:creationId xmlns:a16="http://schemas.microsoft.com/office/drawing/2014/main" id="{A1548E2F-2412-4B6F-8BFC-90C391B9984C}"/>
              </a:ext>
            </a:extLst>
          </p:cNvPr>
          <p:cNvSpPr txBox="1">
            <a:spLocks noChangeArrowheads="1"/>
          </p:cNvSpPr>
          <p:nvPr/>
        </p:nvSpPr>
        <p:spPr bwMode="auto">
          <a:xfrm>
            <a:off x="561293" y="692696"/>
            <a:ext cx="8229600" cy="59766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400"/>
              </a:lnSpc>
            </a:pPr>
            <a:r>
              <a:rPr lang="zh-CN" altLang="en-US" b="1" dirty="0">
                <a:solidFill>
                  <a:schemeClr val="tx1"/>
                </a:solidFill>
                <a:latin typeface="ZapfHumnst BT" pitchFamily="34" charset="0"/>
              </a:rPr>
              <a:t>对象交互</a:t>
            </a:r>
            <a:r>
              <a:rPr lang="en-US" altLang="zh-CN" dirty="0">
                <a:solidFill>
                  <a:schemeClr val="tx1"/>
                </a:solidFill>
                <a:latin typeface="ZapfHumnst BT" pitchFamily="34" charset="0"/>
              </a:rPr>
              <a:t>: </a:t>
            </a:r>
          </a:p>
          <a:p>
            <a:pPr lvl="1" eaLnBrk="1" hangingPunct="1">
              <a:lnSpc>
                <a:spcPts val="2400"/>
              </a:lnSpc>
            </a:pPr>
            <a:r>
              <a:rPr lang="zh-CN" altLang="en-US" dirty="0">
                <a:latin typeface="ZapfHumnst BT" pitchFamily="34" charset="0"/>
              </a:rPr>
              <a:t>在交互中，如果交互的类只是相互交互产生输出结果，可以考虑将这些类加以封装。</a:t>
            </a:r>
            <a:endParaRPr lang="en-US" altLang="zh-CN" dirty="0">
              <a:latin typeface="ZapfHumnst BT" pitchFamily="34" charset="0"/>
            </a:endParaRPr>
          </a:p>
          <a:p>
            <a:pPr eaLnBrk="1" hangingPunct="1">
              <a:lnSpc>
                <a:spcPts val="2400"/>
              </a:lnSpc>
            </a:pPr>
            <a:r>
              <a:rPr lang="zh-CN" altLang="en-US" b="1" dirty="0">
                <a:solidFill>
                  <a:schemeClr val="tx1"/>
                </a:solidFill>
                <a:latin typeface="ZapfHumnst BT" pitchFamily="34" charset="0"/>
              </a:rPr>
              <a:t>可选性</a:t>
            </a:r>
            <a:r>
              <a:rPr lang="en-US" altLang="zh-CN" b="1" dirty="0">
                <a:solidFill>
                  <a:schemeClr val="tx1"/>
                </a:solidFill>
                <a:latin typeface="ZapfHumnst BT" pitchFamily="34" charset="0"/>
              </a:rPr>
              <a:t>: </a:t>
            </a:r>
          </a:p>
          <a:p>
            <a:pPr lvl="1" eaLnBrk="1" hangingPunct="1">
              <a:lnSpc>
                <a:spcPts val="2400"/>
              </a:lnSpc>
            </a:pPr>
            <a:r>
              <a:rPr lang="zh-CN" altLang="en-US" dirty="0">
                <a:latin typeface="ZapfHumnst BT" pitchFamily="34" charset="0"/>
              </a:rPr>
              <a:t>如果一些交互行为是可以被删除，被更新或者被替换的，则可以考虑将这些行为加以封装。</a:t>
            </a:r>
            <a:endParaRPr lang="en-US" altLang="zh-CN" dirty="0">
              <a:latin typeface="ZapfHumnst BT" pitchFamily="34" charset="0"/>
            </a:endParaRPr>
          </a:p>
          <a:p>
            <a:pPr eaLnBrk="1" hangingPunct="1">
              <a:lnSpc>
                <a:spcPts val="2400"/>
              </a:lnSpc>
            </a:pPr>
            <a:r>
              <a:rPr lang="zh-CN" altLang="en-US" b="1" dirty="0">
                <a:solidFill>
                  <a:schemeClr val="tx1"/>
                </a:solidFill>
                <a:latin typeface="ZapfHumnst BT" pitchFamily="34" charset="0"/>
              </a:rPr>
              <a:t>用户界面</a:t>
            </a:r>
            <a:r>
              <a:rPr lang="en-US" altLang="zh-CN" b="1" dirty="0">
                <a:solidFill>
                  <a:schemeClr val="tx1"/>
                </a:solidFill>
                <a:latin typeface="ZapfHumnst BT" pitchFamily="34" charset="0"/>
              </a:rPr>
              <a:t>: </a:t>
            </a:r>
          </a:p>
          <a:p>
            <a:pPr lvl="1" eaLnBrk="1" hangingPunct="1">
              <a:lnSpc>
                <a:spcPts val="2400"/>
              </a:lnSpc>
            </a:pPr>
            <a:r>
              <a:rPr lang="zh-CN" altLang="en-US" dirty="0">
                <a:latin typeface="ZapfHumnst BT" pitchFamily="34" charset="0"/>
              </a:rPr>
              <a:t>按照“水平”子系统或“垂直”子系统划分方法以及耦合原则，将单独子系统的边界类和相关实体类进行封装或将同一子系统的相关边界和实体类进行封装。</a:t>
            </a:r>
            <a:endParaRPr lang="en-US" altLang="zh-CN" dirty="0">
              <a:latin typeface="ZapfHumnst BT" pitchFamily="34" charset="0"/>
            </a:endParaRPr>
          </a:p>
          <a:p>
            <a:pPr eaLnBrk="1" hangingPunct="1">
              <a:lnSpc>
                <a:spcPts val="2400"/>
              </a:lnSpc>
            </a:pPr>
            <a:r>
              <a:rPr lang="zh-CN" altLang="en-US" b="1" dirty="0">
                <a:solidFill>
                  <a:schemeClr val="tx1"/>
                </a:solidFill>
                <a:latin typeface="ZapfHumnst BT" pitchFamily="34" charset="0"/>
              </a:rPr>
              <a:t>角色</a:t>
            </a:r>
            <a:endParaRPr lang="en-US" altLang="zh-CN" b="1" dirty="0">
              <a:solidFill>
                <a:schemeClr val="tx1"/>
              </a:solidFill>
              <a:latin typeface="ZapfHumnst BT" pitchFamily="34" charset="0"/>
            </a:endParaRPr>
          </a:p>
          <a:p>
            <a:pPr lvl="1" eaLnBrk="1" hangingPunct="1">
              <a:lnSpc>
                <a:spcPts val="2400"/>
              </a:lnSpc>
            </a:pPr>
            <a:r>
              <a:rPr lang="zh-CN" altLang="en-US" dirty="0">
                <a:latin typeface="ZapfHumnst BT" pitchFamily="34" charset="0"/>
              </a:rPr>
              <a:t>按照不同的角色将相关功能进行封装</a:t>
            </a:r>
            <a:endParaRPr lang="en-US" altLang="zh-CN" dirty="0">
              <a:latin typeface="ZapfHumnst BT" pitchFamily="34" charset="0"/>
            </a:endParaRPr>
          </a:p>
          <a:p>
            <a:pPr eaLnBrk="1" hangingPunct="1">
              <a:lnSpc>
                <a:spcPts val="2400"/>
              </a:lnSpc>
            </a:pPr>
            <a:r>
              <a:rPr lang="zh-CN" altLang="en-US" b="1" dirty="0">
                <a:solidFill>
                  <a:schemeClr val="tx1"/>
                </a:solidFill>
                <a:latin typeface="ZapfHumnst BT" pitchFamily="34" charset="0"/>
              </a:rPr>
              <a:t>耦合和内聚</a:t>
            </a:r>
            <a:endParaRPr lang="en-US" altLang="zh-CN" b="1" dirty="0">
              <a:solidFill>
                <a:schemeClr val="tx1"/>
              </a:solidFill>
              <a:latin typeface="ZapfHumnst BT" pitchFamily="34" charset="0"/>
            </a:endParaRPr>
          </a:p>
          <a:p>
            <a:pPr lvl="1" eaLnBrk="1" hangingPunct="1">
              <a:lnSpc>
                <a:spcPts val="2400"/>
              </a:lnSpc>
            </a:pPr>
            <a:r>
              <a:rPr lang="zh-CN" altLang="en-US" dirty="0">
                <a:latin typeface="ZapfHumnst BT" pitchFamily="34" charset="0"/>
              </a:rPr>
              <a:t>按照耦合和内聚设计原则进行封装</a:t>
            </a:r>
            <a:endParaRPr lang="en-US" altLang="zh-CN" dirty="0">
              <a:latin typeface="ZapfHumnst BT" pitchFamily="34" charset="0"/>
            </a:endParaRPr>
          </a:p>
          <a:p>
            <a:pPr eaLnBrk="1" hangingPunct="1">
              <a:lnSpc>
                <a:spcPts val="2400"/>
              </a:lnSpc>
            </a:pPr>
            <a:r>
              <a:rPr lang="zh-CN" altLang="en-US" b="1" dirty="0">
                <a:solidFill>
                  <a:schemeClr val="tx1"/>
                </a:solidFill>
                <a:latin typeface="ZapfHumnst BT" pitchFamily="34" charset="0"/>
              </a:rPr>
              <a:t>分布</a:t>
            </a:r>
            <a:endParaRPr lang="en-US" altLang="zh-CN" b="1" dirty="0">
              <a:solidFill>
                <a:schemeClr val="tx1"/>
              </a:solidFill>
              <a:latin typeface="ZapfHumnst BT" pitchFamily="34" charset="0"/>
            </a:endParaRPr>
          </a:p>
          <a:p>
            <a:pPr lvl="1" eaLnBrk="1" hangingPunct="1">
              <a:lnSpc>
                <a:spcPts val="2400"/>
              </a:lnSpc>
            </a:pPr>
            <a:r>
              <a:rPr lang="zh-CN" altLang="en-US" dirty="0">
                <a:latin typeface="ZapfHumnst BT" pitchFamily="34" charset="0"/>
              </a:rPr>
              <a:t>如果某一个特定的功能必须部署在某一个特定的节点，则要考虑进行封装以保证子系统功能可以部署在一个独立的节点上。</a:t>
            </a:r>
            <a:endParaRPr lang="en-US" altLang="zh-CN" dirty="0">
              <a:latin typeface="ZapfHumnst BT" pitchFamily="34" charset="0"/>
            </a:endParaRPr>
          </a:p>
          <a:p>
            <a:pPr eaLnBrk="1" hangingPunct="1">
              <a:lnSpc>
                <a:spcPts val="2400"/>
              </a:lnSpc>
            </a:pPr>
            <a:endParaRPr lang="en-US" altLang="zh-CN" dirty="0">
              <a:latin typeface="ZapfHumnst BT" pitchFamily="34" charset="0"/>
            </a:endParaRPr>
          </a:p>
          <a:p>
            <a:pPr eaLnBrk="1" hangingPunct="1">
              <a:lnSpc>
                <a:spcPts val="2400"/>
              </a:lnSpc>
            </a:pPr>
            <a:endParaRPr lang="en-US" altLang="zh-CN" dirty="0">
              <a:latin typeface="ZapfHumnst BT" pitchFamily="34" charset="0"/>
            </a:endParaRPr>
          </a:p>
        </p:txBody>
      </p:sp>
    </p:spTree>
    <p:extLst>
      <p:ext uri="{BB962C8B-B14F-4D97-AF65-F5344CB8AC3E}">
        <p14:creationId xmlns:p14="http://schemas.microsoft.com/office/powerpoint/2010/main" val="157307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灯片编号占位符 5">
            <a:extLst>
              <a:ext uri="{FF2B5EF4-FFF2-40B4-BE49-F238E27FC236}">
                <a16:creationId xmlns:a16="http://schemas.microsoft.com/office/drawing/2014/main" id="{D4F0A697-E5A3-4E76-A30D-59EE0B67DA1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fld id="{806D5864-0A50-4B58-B27E-BE732D3C4DEA}" type="slidenum">
              <a:rPr lang="zh-CN" altLang="en-US" sz="1000">
                <a:latin typeface="Arial" panose="020B0604020202020204" pitchFamily="34" charset="0"/>
                <a:ea typeface="宋体" panose="02010600030101010101" pitchFamily="2" charset="-122"/>
              </a:rPr>
              <a:pPr eaLnBrk="1" hangingPunct="1"/>
              <a:t>127</a:t>
            </a:fld>
            <a:endParaRPr lang="en-US" altLang="zh-CN" sz="1000">
              <a:latin typeface="Arial" panose="020B0604020202020204" pitchFamily="34" charset="0"/>
              <a:ea typeface="宋体" panose="02010600030101010101" pitchFamily="2" charset="-122"/>
            </a:endParaRPr>
          </a:p>
        </p:txBody>
      </p:sp>
      <p:sp>
        <p:nvSpPr>
          <p:cNvPr id="111619" name="Rectangle 2">
            <a:extLst>
              <a:ext uri="{FF2B5EF4-FFF2-40B4-BE49-F238E27FC236}">
                <a16:creationId xmlns:a16="http://schemas.microsoft.com/office/drawing/2014/main" id="{2EDEE77B-E3D3-46CA-80ED-98A900772FEA}"/>
              </a:ext>
            </a:extLst>
          </p:cNvPr>
          <p:cNvSpPr>
            <a:spLocks noGrp="1" noChangeArrowheads="1"/>
          </p:cNvSpPr>
          <p:nvPr>
            <p:ph type="body" idx="1"/>
          </p:nvPr>
        </p:nvSpPr>
        <p:spPr bwMode="auto">
          <a:xfrm>
            <a:off x="670416" y="836712"/>
            <a:ext cx="7880350" cy="542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39725" indent="-339725" eaLnBrk="1" hangingPunct="1"/>
            <a:r>
              <a:rPr lang="zh-CN" altLang="en-US" sz="2500" dirty="0" smtClean="0"/>
              <a:t>从分析类中可以演变为子系统的情况</a:t>
            </a:r>
            <a:endParaRPr lang="en-US" altLang="zh-CN" sz="2500" dirty="0"/>
          </a:p>
          <a:p>
            <a:pPr marL="798513" lvl="1" indent="-342900" eaLnBrk="1" hangingPunct="1"/>
            <a:r>
              <a:rPr lang="zh-CN" altLang="en-US" sz="2500" dirty="0" smtClean="0"/>
              <a:t>复杂类：提供复杂的服务和功能</a:t>
            </a:r>
            <a:endParaRPr lang="en-US" altLang="zh-CN" sz="2500" dirty="0"/>
          </a:p>
          <a:p>
            <a:pPr marL="798513" lvl="1" indent="-342900" eaLnBrk="1" hangingPunct="1"/>
            <a:r>
              <a:rPr lang="zh-CN" altLang="en-US" sz="2500" dirty="0" smtClean="0">
                <a:solidFill>
                  <a:srgbClr val="FF0000"/>
                </a:solidFill>
              </a:rPr>
              <a:t>边界类：用户接口及外部继承系统接口</a:t>
            </a:r>
            <a:endParaRPr lang="en-US" altLang="zh-CN" sz="2500" dirty="0">
              <a:solidFill>
                <a:srgbClr val="FF0000"/>
              </a:solidFill>
            </a:endParaRPr>
          </a:p>
          <a:p>
            <a:pPr marL="339725" indent="-339725" eaLnBrk="1" hangingPunct="1"/>
            <a:r>
              <a:rPr lang="zh-CN" altLang="en-US" sz="2500" dirty="0" smtClean="0"/>
              <a:t>在设计过程中，已经存在的产品或组件</a:t>
            </a:r>
            <a:endParaRPr lang="en-US" altLang="zh-CN" sz="2500" dirty="0"/>
          </a:p>
          <a:p>
            <a:pPr marL="798513" lvl="1" indent="-342900" eaLnBrk="1" hangingPunct="1"/>
            <a:r>
              <a:rPr lang="zh-CN" altLang="en-US" sz="2500" dirty="0" smtClean="0"/>
              <a:t>通信软件</a:t>
            </a:r>
            <a:endParaRPr lang="en-US" altLang="zh-CN" sz="2500" dirty="0"/>
          </a:p>
          <a:p>
            <a:pPr marL="798513" lvl="1" indent="-342900" eaLnBrk="1" hangingPunct="1"/>
            <a:r>
              <a:rPr lang="zh-CN" altLang="en-US" sz="2500" dirty="0" smtClean="0"/>
              <a:t>数据库接入</a:t>
            </a:r>
            <a:endParaRPr lang="en-US" altLang="zh-CN" sz="2500" dirty="0"/>
          </a:p>
          <a:p>
            <a:pPr marL="798513" lvl="1" indent="-342900" eaLnBrk="1" hangingPunct="1"/>
            <a:r>
              <a:rPr lang="zh-CN" altLang="en-US" sz="2500" dirty="0" smtClean="0"/>
              <a:t>通用组件</a:t>
            </a:r>
            <a:endParaRPr lang="en-US" altLang="zh-CN" sz="2500" dirty="0"/>
          </a:p>
          <a:p>
            <a:pPr marL="455613" lvl="1" indent="0" eaLnBrk="1" hangingPunct="1">
              <a:buNone/>
            </a:pPr>
            <a:endParaRPr lang="en-US" altLang="zh-CN" sz="2500" dirty="0"/>
          </a:p>
        </p:txBody>
      </p:sp>
      <p:sp>
        <p:nvSpPr>
          <p:cNvPr id="5" name="Rectangle 26">
            <a:extLst>
              <a:ext uri="{FF2B5EF4-FFF2-40B4-BE49-F238E27FC236}">
                <a16:creationId xmlns:a16="http://schemas.microsoft.com/office/drawing/2014/main" id="{6B8176AD-23C4-4743-A6A3-37FC21DE8E4F}"/>
              </a:ext>
            </a:extLst>
          </p:cNvPr>
          <p:cNvSpPr txBox="1">
            <a:spLocks/>
          </p:cNvSpPr>
          <p:nvPr/>
        </p:nvSpPr>
        <p:spPr bwMode="auto">
          <a:xfrm>
            <a:off x="795369" y="19462"/>
            <a:ext cx="6945777" cy="52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如何识别子系统</a:t>
            </a:r>
            <a:endParaRPr lang="en-US" altLang="zh-CN" dirty="0"/>
          </a:p>
        </p:txBody>
      </p:sp>
      <p:cxnSp>
        <p:nvCxnSpPr>
          <p:cNvPr id="6" name="直接连接符 46">
            <a:extLst>
              <a:ext uri="{FF2B5EF4-FFF2-40B4-BE49-F238E27FC236}">
                <a16:creationId xmlns:a16="http://schemas.microsoft.com/office/drawing/2014/main" id="{A6F0AAED-1BE9-46C0-B179-C4526775983B}"/>
              </a:ext>
            </a:extLst>
          </p:cNvPr>
          <p:cNvCxnSpPr>
            <a:cxnSpLocks noChangeShapeType="1"/>
          </p:cNvCxnSpPr>
          <p:nvPr/>
        </p:nvCxnSpPr>
        <p:spPr bwMode="auto">
          <a:xfrm flipH="1">
            <a:off x="679562" y="54868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a:extLst>
              <a:ext uri="{FF2B5EF4-FFF2-40B4-BE49-F238E27FC236}">
                <a16:creationId xmlns:a16="http://schemas.microsoft.com/office/drawing/2014/main" id="{539E866E-222B-4A26-BA7D-05CABDAB0E2E}"/>
              </a:ext>
            </a:extLst>
          </p:cNvPr>
          <p:cNvSpPr>
            <a:spLocks noChangeAspect="1"/>
          </p:cNvSpPr>
          <p:nvPr/>
        </p:nvSpPr>
        <p:spPr bwMode="auto">
          <a:xfrm>
            <a:off x="82662" y="158155"/>
            <a:ext cx="345094"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11386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灯片编号占位符 4">
            <a:extLst>
              <a:ext uri="{FF2B5EF4-FFF2-40B4-BE49-F238E27FC236}">
                <a16:creationId xmlns:a16="http://schemas.microsoft.com/office/drawing/2014/main" id="{454426C4-3046-4EFE-B8C6-76337FB7CFE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en-US" altLang="zh-CN" sz="1000" dirty="0">
              <a:latin typeface="Arial" panose="020B0604020202020204" pitchFamily="34" charset="0"/>
              <a:ea typeface="宋体" panose="02010600030101010101" pitchFamily="2" charset="-122"/>
            </a:endParaRPr>
          </a:p>
        </p:txBody>
      </p:sp>
      <p:sp>
        <p:nvSpPr>
          <p:cNvPr id="113667" name="Rectangle 2">
            <a:extLst>
              <a:ext uri="{FF2B5EF4-FFF2-40B4-BE49-F238E27FC236}">
                <a16:creationId xmlns:a16="http://schemas.microsoft.com/office/drawing/2014/main" id="{0A52278A-23DE-4758-8E92-243C5066C634}"/>
              </a:ext>
            </a:extLst>
          </p:cNvPr>
          <p:cNvSpPr>
            <a:spLocks noChangeArrowheads="1"/>
          </p:cNvSpPr>
          <p:nvPr/>
        </p:nvSpPr>
        <p:spPr bwMode="auto">
          <a:xfrm>
            <a:off x="1448594" y="3581400"/>
            <a:ext cx="1739900" cy="10668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3668" name="Rectangle 3">
            <a:extLst>
              <a:ext uri="{FF2B5EF4-FFF2-40B4-BE49-F238E27FC236}">
                <a16:creationId xmlns:a16="http://schemas.microsoft.com/office/drawing/2014/main" id="{A7AD2B17-136C-4187-95A4-5841BAC6EC9A}"/>
              </a:ext>
            </a:extLst>
          </p:cNvPr>
          <p:cNvSpPr>
            <a:spLocks noChangeArrowheads="1"/>
          </p:cNvSpPr>
          <p:nvPr/>
        </p:nvSpPr>
        <p:spPr bwMode="auto">
          <a:xfrm>
            <a:off x="1775619" y="3908425"/>
            <a:ext cx="1155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2000">
                <a:latin typeface="Arial" panose="020B0604020202020204" pitchFamily="34" charset="0"/>
                <a:ea typeface="宋体" panose="02010600030101010101" pitchFamily="2" charset="-122"/>
              </a:rPr>
              <a:t>InterfaceA</a:t>
            </a:r>
          </a:p>
        </p:txBody>
      </p:sp>
      <p:sp>
        <p:nvSpPr>
          <p:cNvPr id="113669" name="Rectangle 4">
            <a:extLst>
              <a:ext uri="{FF2B5EF4-FFF2-40B4-BE49-F238E27FC236}">
                <a16:creationId xmlns:a16="http://schemas.microsoft.com/office/drawing/2014/main" id="{0BA1FD27-22A8-4827-B792-D8ABC6240973}"/>
              </a:ext>
            </a:extLst>
          </p:cNvPr>
          <p:cNvSpPr>
            <a:spLocks noChangeArrowheads="1"/>
          </p:cNvSpPr>
          <p:nvPr/>
        </p:nvSpPr>
        <p:spPr bwMode="auto">
          <a:xfrm>
            <a:off x="1448594" y="4316414"/>
            <a:ext cx="1739900" cy="9413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3670" name="Rectangle 5">
            <a:extLst>
              <a:ext uri="{FF2B5EF4-FFF2-40B4-BE49-F238E27FC236}">
                <a16:creationId xmlns:a16="http://schemas.microsoft.com/office/drawing/2014/main" id="{FBCBD283-2E2E-439F-B8C8-3069063BD92E}"/>
              </a:ext>
            </a:extLst>
          </p:cNvPr>
          <p:cNvSpPr>
            <a:spLocks noChangeArrowheads="1"/>
          </p:cNvSpPr>
          <p:nvPr/>
        </p:nvSpPr>
        <p:spPr bwMode="auto">
          <a:xfrm>
            <a:off x="1531144" y="3646488"/>
            <a:ext cx="1576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2000">
                <a:latin typeface="Arial" panose="020B0604020202020204" pitchFamily="34" charset="0"/>
                <a:ea typeface="宋体" panose="02010600030101010101" pitchFamily="2" charset="-122"/>
              </a:rPr>
              <a:t>&lt;&lt;Interface&gt;&gt;</a:t>
            </a:r>
          </a:p>
        </p:txBody>
      </p:sp>
      <p:sp>
        <p:nvSpPr>
          <p:cNvPr id="113671" name="Text Box 6">
            <a:extLst>
              <a:ext uri="{FF2B5EF4-FFF2-40B4-BE49-F238E27FC236}">
                <a16:creationId xmlns:a16="http://schemas.microsoft.com/office/drawing/2014/main" id="{DFC19395-1A6A-4A2D-9DD5-0D685C1F5587}"/>
              </a:ext>
            </a:extLst>
          </p:cNvPr>
          <p:cNvSpPr txBox="1">
            <a:spLocks noChangeArrowheads="1"/>
          </p:cNvSpPr>
          <p:nvPr/>
        </p:nvSpPr>
        <p:spPr bwMode="auto">
          <a:xfrm>
            <a:off x="1531144" y="4618039"/>
            <a:ext cx="592138"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2000">
                <a:latin typeface="Arial" panose="020B0604020202020204" pitchFamily="34" charset="0"/>
                <a:ea typeface="宋体" panose="02010600030101010101" pitchFamily="2" charset="-122"/>
              </a:rPr>
              <a:t>Y() </a:t>
            </a:r>
            <a:br>
              <a:rPr lang="en-US" altLang="zh-CN" sz="2000">
                <a:latin typeface="Arial" panose="020B0604020202020204" pitchFamily="34" charset="0"/>
                <a:ea typeface="宋体" panose="02010600030101010101" pitchFamily="2" charset="-122"/>
              </a:rPr>
            </a:br>
            <a:r>
              <a:rPr lang="en-US" altLang="zh-CN" sz="2000">
                <a:latin typeface="Arial" panose="020B0604020202020204" pitchFamily="34" charset="0"/>
                <a:ea typeface="宋体" panose="02010600030101010101" pitchFamily="2" charset="-122"/>
              </a:rPr>
              <a:t>Z()</a:t>
            </a:r>
          </a:p>
        </p:txBody>
      </p:sp>
      <p:sp>
        <p:nvSpPr>
          <p:cNvPr id="113672" name="Rectangle 7">
            <a:extLst>
              <a:ext uri="{FF2B5EF4-FFF2-40B4-BE49-F238E27FC236}">
                <a16:creationId xmlns:a16="http://schemas.microsoft.com/office/drawing/2014/main" id="{6ED7355A-9469-462C-B706-8E69AEE8CE7F}"/>
              </a:ext>
            </a:extLst>
          </p:cNvPr>
          <p:cNvSpPr>
            <a:spLocks noChangeArrowheads="1"/>
          </p:cNvSpPr>
          <p:nvPr/>
        </p:nvSpPr>
        <p:spPr bwMode="auto">
          <a:xfrm>
            <a:off x="4115594" y="4071938"/>
            <a:ext cx="3733800" cy="194786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3673" name="Rectangle 8">
            <a:extLst>
              <a:ext uri="{FF2B5EF4-FFF2-40B4-BE49-F238E27FC236}">
                <a16:creationId xmlns:a16="http://schemas.microsoft.com/office/drawing/2014/main" id="{B8CA0D29-ACC5-45CD-B164-F2C7ECCEEF4B}"/>
              </a:ext>
            </a:extLst>
          </p:cNvPr>
          <p:cNvSpPr>
            <a:spLocks noChangeArrowheads="1"/>
          </p:cNvSpPr>
          <p:nvPr/>
        </p:nvSpPr>
        <p:spPr bwMode="auto">
          <a:xfrm>
            <a:off x="4115595" y="3657600"/>
            <a:ext cx="1133475" cy="4143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3674" name="Rectangle 9">
            <a:extLst>
              <a:ext uri="{FF2B5EF4-FFF2-40B4-BE49-F238E27FC236}">
                <a16:creationId xmlns:a16="http://schemas.microsoft.com/office/drawing/2014/main" id="{F2891D0E-8E68-4F27-9B3E-3680FE065DC0}"/>
              </a:ext>
            </a:extLst>
          </p:cNvPr>
          <p:cNvSpPr>
            <a:spLocks noChangeArrowheads="1"/>
          </p:cNvSpPr>
          <p:nvPr/>
        </p:nvSpPr>
        <p:spPr bwMode="auto">
          <a:xfrm>
            <a:off x="4864894" y="4114800"/>
            <a:ext cx="1803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2000">
                <a:latin typeface="Arial" panose="020B0604020202020204" pitchFamily="34" charset="0"/>
                <a:ea typeface="宋体" panose="02010600030101010101" pitchFamily="2" charset="-122"/>
              </a:rPr>
              <a:t>&lt;&lt;subsystem&gt;&gt;</a:t>
            </a:r>
          </a:p>
          <a:p>
            <a:pPr algn="ctr"/>
            <a:r>
              <a:rPr lang="en-US" altLang="zh-CN" sz="2000">
                <a:latin typeface="Arial" panose="020B0604020202020204" pitchFamily="34" charset="0"/>
                <a:ea typeface="宋体" panose="02010600030101010101" pitchFamily="2" charset="-122"/>
              </a:rPr>
              <a:t>SubsystemK</a:t>
            </a:r>
          </a:p>
        </p:txBody>
      </p:sp>
      <p:sp>
        <p:nvSpPr>
          <p:cNvPr id="113675" name="Freeform 10">
            <a:extLst>
              <a:ext uri="{FF2B5EF4-FFF2-40B4-BE49-F238E27FC236}">
                <a16:creationId xmlns:a16="http://schemas.microsoft.com/office/drawing/2014/main" id="{688C8F3C-6F25-442D-B0FF-D5C169E26351}"/>
              </a:ext>
            </a:extLst>
          </p:cNvPr>
          <p:cNvSpPr>
            <a:spLocks/>
          </p:cNvSpPr>
          <p:nvPr/>
        </p:nvSpPr>
        <p:spPr bwMode="auto">
          <a:xfrm>
            <a:off x="3231358" y="4141789"/>
            <a:ext cx="327025" cy="230187"/>
          </a:xfrm>
          <a:custGeom>
            <a:avLst/>
            <a:gdLst>
              <a:gd name="T0" fmla="*/ 0 w 206"/>
              <a:gd name="T1" fmla="*/ 2147483646 h 145"/>
              <a:gd name="T2" fmla="*/ 2147483646 w 206"/>
              <a:gd name="T3" fmla="*/ 2147483646 h 145"/>
              <a:gd name="T4" fmla="*/ 2147483646 w 206"/>
              <a:gd name="T5" fmla="*/ 0 h 145"/>
              <a:gd name="T6" fmla="*/ 0 w 206"/>
              <a:gd name="T7" fmla="*/ 2147483646 h 1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145">
                <a:moveTo>
                  <a:pt x="0" y="73"/>
                </a:moveTo>
                <a:lnTo>
                  <a:pt x="206" y="145"/>
                </a:lnTo>
                <a:lnTo>
                  <a:pt x="206" y="0"/>
                </a:lnTo>
                <a:lnTo>
                  <a:pt x="0" y="73"/>
                </a:lnTo>
                <a:close/>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676" name="Line 11">
            <a:extLst>
              <a:ext uri="{FF2B5EF4-FFF2-40B4-BE49-F238E27FC236}">
                <a16:creationId xmlns:a16="http://schemas.microsoft.com/office/drawing/2014/main" id="{A9D4D330-540E-4C48-8024-8343B68652F3}"/>
              </a:ext>
            </a:extLst>
          </p:cNvPr>
          <p:cNvSpPr>
            <a:spLocks noChangeShapeType="1"/>
          </p:cNvSpPr>
          <p:nvPr/>
        </p:nvSpPr>
        <p:spPr bwMode="auto">
          <a:xfrm>
            <a:off x="3582194" y="4267200"/>
            <a:ext cx="533400" cy="0"/>
          </a:xfrm>
          <a:prstGeom prst="line">
            <a:avLst/>
          </a:prstGeom>
          <a:noFill/>
          <a:ln w="28575">
            <a:solidFill>
              <a:schemeClr val="tx1"/>
            </a:solidFill>
            <a:prstDash val="dash"/>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3677" name="Group 12">
            <a:extLst>
              <a:ext uri="{FF2B5EF4-FFF2-40B4-BE49-F238E27FC236}">
                <a16:creationId xmlns:a16="http://schemas.microsoft.com/office/drawing/2014/main" id="{600C3C40-152E-40A8-9600-EEC035320198}"/>
              </a:ext>
            </a:extLst>
          </p:cNvPr>
          <p:cNvGrpSpPr>
            <a:grpSpLocks/>
          </p:cNvGrpSpPr>
          <p:nvPr/>
        </p:nvGrpSpPr>
        <p:grpSpPr bwMode="auto">
          <a:xfrm>
            <a:off x="3848895" y="1066800"/>
            <a:ext cx="1598613" cy="1447800"/>
            <a:chOff x="2160" y="864"/>
            <a:chExt cx="1007" cy="912"/>
          </a:xfrm>
        </p:grpSpPr>
        <p:sp>
          <p:nvSpPr>
            <p:cNvPr id="113682" name="Rectangle 13">
              <a:extLst>
                <a:ext uri="{FF2B5EF4-FFF2-40B4-BE49-F238E27FC236}">
                  <a16:creationId xmlns:a16="http://schemas.microsoft.com/office/drawing/2014/main" id="{4F59D865-5165-4A99-90D7-57189DC80C9D}"/>
                </a:ext>
              </a:extLst>
            </p:cNvPr>
            <p:cNvSpPr>
              <a:spLocks noChangeArrowheads="1"/>
            </p:cNvSpPr>
            <p:nvPr/>
          </p:nvSpPr>
          <p:spPr bwMode="auto">
            <a:xfrm>
              <a:off x="2160" y="864"/>
              <a:ext cx="1007" cy="43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3683" name="Rectangle 14">
              <a:extLst>
                <a:ext uri="{FF2B5EF4-FFF2-40B4-BE49-F238E27FC236}">
                  <a16:creationId xmlns:a16="http://schemas.microsoft.com/office/drawing/2014/main" id="{45A619BA-4D7A-4088-9045-4FA4EF569B07}"/>
                </a:ext>
              </a:extLst>
            </p:cNvPr>
            <p:cNvSpPr>
              <a:spLocks noChangeArrowheads="1"/>
            </p:cNvSpPr>
            <p:nvPr/>
          </p:nvSpPr>
          <p:spPr bwMode="auto">
            <a:xfrm>
              <a:off x="2448" y="912"/>
              <a:ext cx="5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2000">
                  <a:latin typeface="Arial" panose="020B0604020202020204" pitchFamily="34" charset="0"/>
                  <a:ea typeface="宋体" panose="02010600030101010101" pitchFamily="2" charset="-122"/>
                </a:rPr>
                <a:t>ClassA</a:t>
              </a:r>
            </a:p>
          </p:txBody>
        </p:sp>
        <p:sp>
          <p:nvSpPr>
            <p:cNvPr id="113684" name="Rectangle 15">
              <a:extLst>
                <a:ext uri="{FF2B5EF4-FFF2-40B4-BE49-F238E27FC236}">
                  <a16:creationId xmlns:a16="http://schemas.microsoft.com/office/drawing/2014/main" id="{19FB786D-C01B-4D61-823D-9F97DD8E7BB9}"/>
                </a:ext>
              </a:extLst>
            </p:cNvPr>
            <p:cNvSpPr>
              <a:spLocks noChangeArrowheads="1"/>
            </p:cNvSpPr>
            <p:nvPr/>
          </p:nvSpPr>
          <p:spPr bwMode="auto">
            <a:xfrm>
              <a:off x="2160" y="1183"/>
              <a:ext cx="1007" cy="5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3685" name="Text Box 16">
              <a:extLst>
                <a:ext uri="{FF2B5EF4-FFF2-40B4-BE49-F238E27FC236}">
                  <a16:creationId xmlns:a16="http://schemas.microsoft.com/office/drawing/2014/main" id="{CD058E35-0C65-404D-9309-AD6465A987B2}"/>
                </a:ext>
              </a:extLst>
            </p:cNvPr>
            <p:cNvSpPr txBox="1">
              <a:spLocks noChangeArrowheads="1"/>
            </p:cNvSpPr>
            <p:nvPr/>
          </p:nvSpPr>
          <p:spPr bwMode="auto">
            <a:xfrm>
              <a:off x="2208" y="1325"/>
              <a:ext cx="373"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2000">
                  <a:latin typeface="Arial" panose="020B0604020202020204" pitchFamily="34" charset="0"/>
                  <a:ea typeface="宋体" panose="02010600030101010101" pitchFamily="2" charset="-122"/>
                </a:rPr>
                <a:t>Y() </a:t>
              </a:r>
              <a:br>
                <a:rPr lang="en-US" altLang="zh-CN" sz="2000">
                  <a:latin typeface="Arial" panose="020B0604020202020204" pitchFamily="34" charset="0"/>
                  <a:ea typeface="宋体" panose="02010600030101010101" pitchFamily="2" charset="-122"/>
                </a:rPr>
              </a:br>
              <a:r>
                <a:rPr lang="en-US" altLang="zh-CN" sz="2000">
                  <a:latin typeface="Arial" panose="020B0604020202020204" pitchFamily="34" charset="0"/>
                  <a:ea typeface="宋体" panose="02010600030101010101" pitchFamily="2" charset="-122"/>
                </a:rPr>
                <a:t>Z()</a:t>
              </a:r>
            </a:p>
          </p:txBody>
        </p:sp>
      </p:grpSp>
      <p:sp>
        <p:nvSpPr>
          <p:cNvPr id="113678" name="AutoShape 17">
            <a:extLst>
              <a:ext uri="{FF2B5EF4-FFF2-40B4-BE49-F238E27FC236}">
                <a16:creationId xmlns:a16="http://schemas.microsoft.com/office/drawing/2014/main" id="{53C74B91-1766-42E5-86C5-4D80DCF8AA9A}"/>
              </a:ext>
            </a:extLst>
          </p:cNvPr>
          <p:cNvSpPr>
            <a:spLocks noChangeArrowheads="1"/>
          </p:cNvSpPr>
          <p:nvPr/>
        </p:nvSpPr>
        <p:spPr bwMode="auto">
          <a:xfrm>
            <a:off x="4191794" y="2743200"/>
            <a:ext cx="914400" cy="609600"/>
          </a:xfrm>
          <a:prstGeom prst="downArrow">
            <a:avLst>
              <a:gd name="adj1" fmla="val 50000"/>
              <a:gd name="adj2" fmla="val 25000"/>
            </a:avLst>
          </a:prstGeom>
          <a:solidFill>
            <a:srgbClr val="FF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3679" name="Text Box 18">
            <a:extLst>
              <a:ext uri="{FF2B5EF4-FFF2-40B4-BE49-F238E27FC236}">
                <a16:creationId xmlns:a16="http://schemas.microsoft.com/office/drawing/2014/main" id="{98F606DA-870A-4483-B692-1D4B572D591D}"/>
              </a:ext>
            </a:extLst>
          </p:cNvPr>
          <p:cNvSpPr txBox="1">
            <a:spLocks noChangeArrowheads="1"/>
          </p:cNvSpPr>
          <p:nvPr/>
        </p:nvSpPr>
        <p:spPr bwMode="auto">
          <a:xfrm>
            <a:off x="1067594" y="1600200"/>
            <a:ext cx="26670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zh-CN" altLang="en-US" sz="2000">
                <a:solidFill>
                  <a:schemeClr val="tx2"/>
                </a:solidFill>
                <a:latin typeface="Arial" panose="020B0604020202020204" pitchFamily="34" charset="0"/>
                <a:ea typeface="宋体" panose="02010600030101010101" pitchFamily="2" charset="-122"/>
              </a:rPr>
              <a:t>“</a:t>
            </a:r>
            <a:r>
              <a:rPr lang="en-US" altLang="zh-CN" sz="2000">
                <a:solidFill>
                  <a:schemeClr val="tx2"/>
                </a:solidFill>
                <a:latin typeface="Arial" panose="020B0604020202020204" pitchFamily="34" charset="0"/>
                <a:ea typeface="宋体" panose="02010600030101010101" pitchFamily="2" charset="-122"/>
              </a:rPr>
              <a:t>Superman Class”</a:t>
            </a:r>
          </a:p>
        </p:txBody>
      </p:sp>
      <p:sp>
        <p:nvSpPr>
          <p:cNvPr id="113681" name="Text Box 20">
            <a:extLst>
              <a:ext uri="{FF2B5EF4-FFF2-40B4-BE49-F238E27FC236}">
                <a16:creationId xmlns:a16="http://schemas.microsoft.com/office/drawing/2014/main" id="{77B76E52-9EAF-45A3-92E9-558E11CA2029}"/>
              </a:ext>
            </a:extLst>
          </p:cNvPr>
          <p:cNvSpPr txBox="1">
            <a:spLocks noChangeArrowheads="1"/>
          </p:cNvSpPr>
          <p:nvPr/>
        </p:nvSpPr>
        <p:spPr bwMode="auto">
          <a:xfrm>
            <a:off x="4953794" y="4876801"/>
            <a:ext cx="1828800" cy="601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3200">
                <a:latin typeface="Arial" panose="020B0604020202020204" pitchFamily="34" charset="0"/>
                <a:ea typeface="宋体" panose="02010600030101010101" pitchFamily="2" charset="-122"/>
              </a:rPr>
              <a:t>?</a:t>
            </a:r>
          </a:p>
        </p:txBody>
      </p:sp>
      <p:sp>
        <p:nvSpPr>
          <p:cNvPr id="22" name="Rectangle 26">
            <a:extLst>
              <a:ext uri="{FF2B5EF4-FFF2-40B4-BE49-F238E27FC236}">
                <a16:creationId xmlns:a16="http://schemas.microsoft.com/office/drawing/2014/main" id="{6B8176AD-23C4-4743-A6A3-37FC21DE8E4F}"/>
              </a:ext>
            </a:extLst>
          </p:cNvPr>
          <p:cNvSpPr txBox="1">
            <a:spLocks/>
          </p:cNvSpPr>
          <p:nvPr/>
        </p:nvSpPr>
        <p:spPr bwMode="auto">
          <a:xfrm>
            <a:off x="795369" y="19462"/>
            <a:ext cx="6945777" cy="52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smtClean="0"/>
              <a:t>子系统的</a:t>
            </a:r>
            <a:r>
              <a:rPr lang="en-US" altLang="zh-CN" dirty="0" smtClean="0"/>
              <a:t>UML</a:t>
            </a:r>
            <a:r>
              <a:rPr lang="zh-CN" altLang="en-US" dirty="0" smtClean="0"/>
              <a:t>标识</a:t>
            </a:r>
            <a:endParaRPr lang="en-US" altLang="zh-CN" dirty="0"/>
          </a:p>
        </p:txBody>
      </p:sp>
      <p:cxnSp>
        <p:nvCxnSpPr>
          <p:cNvPr id="23" name="直接连接符 46">
            <a:extLst>
              <a:ext uri="{FF2B5EF4-FFF2-40B4-BE49-F238E27FC236}">
                <a16:creationId xmlns:a16="http://schemas.microsoft.com/office/drawing/2014/main" id="{A6F0AAED-1BE9-46C0-B179-C4526775983B}"/>
              </a:ext>
            </a:extLst>
          </p:cNvPr>
          <p:cNvCxnSpPr>
            <a:cxnSpLocks noChangeShapeType="1"/>
          </p:cNvCxnSpPr>
          <p:nvPr/>
        </p:nvCxnSpPr>
        <p:spPr bwMode="auto">
          <a:xfrm flipH="1">
            <a:off x="679562" y="54868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Freeform 5">
            <a:extLst>
              <a:ext uri="{FF2B5EF4-FFF2-40B4-BE49-F238E27FC236}">
                <a16:creationId xmlns:a16="http://schemas.microsoft.com/office/drawing/2014/main" id="{539E866E-222B-4A26-BA7D-05CABDAB0E2E}"/>
              </a:ext>
            </a:extLst>
          </p:cNvPr>
          <p:cNvSpPr>
            <a:spLocks noChangeAspect="1"/>
          </p:cNvSpPr>
          <p:nvPr/>
        </p:nvSpPr>
        <p:spPr bwMode="auto">
          <a:xfrm>
            <a:off x="82662" y="158155"/>
            <a:ext cx="345094"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14502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300" fill="hold"/>
                                        <p:tgtEl>
                                          <p:spTgt spid="24"/>
                                        </p:tgtEl>
                                        <p:attrNameLst>
                                          <p:attrName>ppt_x</p:attrName>
                                        </p:attrNameLst>
                                      </p:cBhvr>
                                      <p:tavLst>
                                        <p:tav tm="0">
                                          <p:val>
                                            <p:strVal val="0-#ppt_w/2"/>
                                          </p:val>
                                        </p:tav>
                                        <p:tav tm="100000">
                                          <p:val>
                                            <p:strVal val="#ppt_x"/>
                                          </p:val>
                                        </p:tav>
                                      </p:tavLst>
                                    </p:anim>
                                    <p:anim calcmode="lin" valueType="num">
                                      <p:cBhvr additive="base">
                                        <p:cTn id="8" dur="3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4">
            <a:extLst>
              <a:ext uri="{FF2B5EF4-FFF2-40B4-BE49-F238E27FC236}">
                <a16:creationId xmlns:a16="http://schemas.microsoft.com/office/drawing/2014/main" id="{C4DEC296-9494-4140-9AE0-B82A9B20F3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en-US" altLang="zh-CN" sz="1000" dirty="0">
              <a:latin typeface="Arial" panose="020B0604020202020204" pitchFamily="34" charset="0"/>
              <a:ea typeface="宋体" panose="02010600030101010101" pitchFamily="2" charset="-122"/>
            </a:endParaRPr>
          </a:p>
        </p:txBody>
      </p:sp>
      <p:sp>
        <p:nvSpPr>
          <p:cNvPr id="115715" name="AutoShape 2">
            <a:extLst>
              <a:ext uri="{FF2B5EF4-FFF2-40B4-BE49-F238E27FC236}">
                <a16:creationId xmlns:a16="http://schemas.microsoft.com/office/drawing/2014/main" id="{00885B2A-BAC9-4B4A-8448-0660F9176AD9}"/>
              </a:ext>
            </a:extLst>
          </p:cNvPr>
          <p:cNvSpPr>
            <a:spLocks noChangeArrowheads="1"/>
          </p:cNvSpPr>
          <p:nvPr/>
        </p:nvSpPr>
        <p:spPr bwMode="auto">
          <a:xfrm>
            <a:off x="3747294" y="2124075"/>
            <a:ext cx="609600" cy="604838"/>
          </a:xfrm>
          <a:prstGeom prst="rightArrow">
            <a:avLst>
              <a:gd name="adj1" fmla="val 50000"/>
              <a:gd name="adj2" fmla="val 25197"/>
            </a:avLst>
          </a:prstGeom>
          <a:solidFill>
            <a:srgbClr val="FF00FF"/>
          </a:solidFill>
          <a:ln>
            <a:noFill/>
          </a:ln>
          <a:effectLst/>
          <a:extLst>
            <a:ext uri="{91240B29-F687-4F45-9708-019B960494DF}">
              <a14:hiddenLine xmlns:a14="http://schemas.microsoft.com/office/drawing/2010/main" w="12700">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grpSp>
        <p:nvGrpSpPr>
          <p:cNvPr id="115716" name="Group 3">
            <a:extLst>
              <a:ext uri="{FF2B5EF4-FFF2-40B4-BE49-F238E27FC236}">
                <a16:creationId xmlns:a16="http://schemas.microsoft.com/office/drawing/2014/main" id="{42AD96ED-49FF-45DC-99DA-D342ADCA415C}"/>
              </a:ext>
            </a:extLst>
          </p:cNvPr>
          <p:cNvGrpSpPr>
            <a:grpSpLocks/>
          </p:cNvGrpSpPr>
          <p:nvPr/>
        </p:nvGrpSpPr>
        <p:grpSpPr bwMode="auto">
          <a:xfrm>
            <a:off x="280195" y="1947863"/>
            <a:ext cx="3146425" cy="1135062"/>
            <a:chOff x="168" y="1041"/>
            <a:chExt cx="1653" cy="627"/>
          </a:xfrm>
        </p:grpSpPr>
        <p:sp>
          <p:nvSpPr>
            <p:cNvPr id="115758" name="Rectangle 4">
              <a:extLst>
                <a:ext uri="{FF2B5EF4-FFF2-40B4-BE49-F238E27FC236}">
                  <a16:creationId xmlns:a16="http://schemas.microsoft.com/office/drawing/2014/main" id="{4A6B93A5-50AC-4086-BD53-0F8184FAB244}"/>
                </a:ext>
              </a:extLst>
            </p:cNvPr>
            <p:cNvSpPr>
              <a:spLocks noChangeArrowheads="1"/>
            </p:cNvSpPr>
            <p:nvPr/>
          </p:nvSpPr>
          <p:spPr bwMode="auto">
            <a:xfrm>
              <a:off x="168" y="1041"/>
              <a:ext cx="1653" cy="62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1800">
                <a:latin typeface="Arial" panose="020B0604020202020204" pitchFamily="34" charset="0"/>
                <a:ea typeface="宋体" panose="02010600030101010101" pitchFamily="2" charset="-122"/>
              </a:endParaRPr>
            </a:p>
          </p:txBody>
        </p:sp>
        <p:sp>
          <p:nvSpPr>
            <p:cNvPr id="115759" name="Rectangle 5">
              <a:extLst>
                <a:ext uri="{FF2B5EF4-FFF2-40B4-BE49-F238E27FC236}">
                  <a16:creationId xmlns:a16="http://schemas.microsoft.com/office/drawing/2014/main" id="{B1EE7773-020D-485E-A31A-8C8440D87308}"/>
                </a:ext>
              </a:extLst>
            </p:cNvPr>
            <p:cNvSpPr>
              <a:spLocks noChangeArrowheads="1"/>
            </p:cNvSpPr>
            <p:nvPr/>
          </p:nvSpPr>
          <p:spPr bwMode="auto">
            <a:xfrm>
              <a:off x="590" y="1204"/>
              <a:ext cx="721"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a:latin typeface="Arial" panose="020B0604020202020204" pitchFamily="34" charset="0"/>
                  <a:ea typeface="宋体" panose="02010600030101010101" pitchFamily="2" charset="-122"/>
                </a:rPr>
                <a:t>BillingSystem</a:t>
              </a:r>
              <a:endParaRPr lang="en-US" altLang="zh-CN" sz="1800">
                <a:latin typeface="ZapfHumnst BT" pitchFamily="34" charset="0"/>
                <a:ea typeface="宋体" panose="02010600030101010101" pitchFamily="2" charset="-122"/>
              </a:endParaRPr>
            </a:p>
          </p:txBody>
        </p:sp>
        <p:sp>
          <p:nvSpPr>
            <p:cNvPr id="115760" name="Rectangle 6">
              <a:extLst>
                <a:ext uri="{FF2B5EF4-FFF2-40B4-BE49-F238E27FC236}">
                  <a16:creationId xmlns:a16="http://schemas.microsoft.com/office/drawing/2014/main" id="{F418AFED-7FCC-49CE-9C43-445E5D12DA4E}"/>
                </a:ext>
              </a:extLst>
            </p:cNvPr>
            <p:cNvSpPr>
              <a:spLocks noChangeArrowheads="1"/>
            </p:cNvSpPr>
            <p:nvPr/>
          </p:nvSpPr>
          <p:spPr bwMode="auto">
            <a:xfrm>
              <a:off x="168" y="1342"/>
              <a:ext cx="1653" cy="326"/>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1800">
                <a:latin typeface="Arial" panose="020B0604020202020204" pitchFamily="34" charset="0"/>
                <a:ea typeface="宋体" panose="02010600030101010101" pitchFamily="2" charset="-122"/>
              </a:endParaRPr>
            </a:p>
          </p:txBody>
        </p:sp>
        <p:sp>
          <p:nvSpPr>
            <p:cNvPr id="115761" name="Rectangle 7">
              <a:extLst>
                <a:ext uri="{FF2B5EF4-FFF2-40B4-BE49-F238E27FC236}">
                  <a16:creationId xmlns:a16="http://schemas.microsoft.com/office/drawing/2014/main" id="{0AC1895C-9893-4B15-BE37-A689D9C807BF}"/>
                </a:ext>
              </a:extLst>
            </p:cNvPr>
            <p:cNvSpPr>
              <a:spLocks noChangeArrowheads="1"/>
            </p:cNvSpPr>
            <p:nvPr/>
          </p:nvSpPr>
          <p:spPr bwMode="auto">
            <a:xfrm>
              <a:off x="168" y="1407"/>
              <a:ext cx="1653" cy="26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1800">
                <a:latin typeface="Arial" panose="020B0604020202020204" pitchFamily="34" charset="0"/>
                <a:ea typeface="宋体" panose="02010600030101010101" pitchFamily="2" charset="-122"/>
              </a:endParaRPr>
            </a:p>
          </p:txBody>
        </p:sp>
        <p:sp>
          <p:nvSpPr>
            <p:cNvPr id="115762" name="Rectangle 8">
              <a:extLst>
                <a:ext uri="{FF2B5EF4-FFF2-40B4-BE49-F238E27FC236}">
                  <a16:creationId xmlns:a16="http://schemas.microsoft.com/office/drawing/2014/main" id="{0FC52CFB-5770-421C-856C-686CD41F7336}"/>
                </a:ext>
              </a:extLst>
            </p:cNvPr>
            <p:cNvSpPr>
              <a:spLocks noChangeArrowheads="1"/>
            </p:cNvSpPr>
            <p:nvPr/>
          </p:nvSpPr>
          <p:spPr bwMode="auto">
            <a:xfrm>
              <a:off x="204" y="1489"/>
              <a:ext cx="714"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a:latin typeface="Arial" panose="020B0604020202020204" pitchFamily="34" charset="0"/>
                  <a:ea typeface="宋体" panose="02010600030101010101" pitchFamily="2" charset="-122"/>
                </a:rPr>
                <a:t>// submit bill()</a:t>
              </a:r>
              <a:endParaRPr lang="en-US" altLang="zh-CN" sz="1800">
                <a:latin typeface="ZapfHumnst BT" pitchFamily="34" charset="0"/>
                <a:ea typeface="宋体" panose="02010600030101010101" pitchFamily="2" charset="-122"/>
              </a:endParaRPr>
            </a:p>
          </p:txBody>
        </p:sp>
        <p:sp>
          <p:nvSpPr>
            <p:cNvPr id="115763" name="Rectangle 9">
              <a:extLst>
                <a:ext uri="{FF2B5EF4-FFF2-40B4-BE49-F238E27FC236}">
                  <a16:creationId xmlns:a16="http://schemas.microsoft.com/office/drawing/2014/main" id="{580C40C8-C4D8-4BF2-8B73-BE43DE4F2946}"/>
                </a:ext>
              </a:extLst>
            </p:cNvPr>
            <p:cNvSpPr>
              <a:spLocks noChangeArrowheads="1"/>
            </p:cNvSpPr>
            <p:nvPr/>
          </p:nvSpPr>
          <p:spPr bwMode="auto">
            <a:xfrm>
              <a:off x="617" y="1073"/>
              <a:ext cx="788"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a:latin typeface="Arial" panose="020B0604020202020204" pitchFamily="34" charset="0"/>
                  <a:ea typeface="宋体" panose="02010600030101010101" pitchFamily="2" charset="-122"/>
                </a:rPr>
                <a:t>&lt;&lt;boundary&gt;&gt;</a:t>
              </a:r>
              <a:endParaRPr lang="en-US" altLang="zh-CN" sz="1800">
                <a:latin typeface="ZapfHumnst BT" pitchFamily="34" charset="0"/>
                <a:ea typeface="宋体" panose="02010600030101010101" pitchFamily="2" charset="-122"/>
              </a:endParaRPr>
            </a:p>
          </p:txBody>
        </p:sp>
      </p:grpSp>
      <p:grpSp>
        <p:nvGrpSpPr>
          <p:cNvPr id="115717" name="Group 10">
            <a:extLst>
              <a:ext uri="{FF2B5EF4-FFF2-40B4-BE49-F238E27FC236}">
                <a16:creationId xmlns:a16="http://schemas.microsoft.com/office/drawing/2014/main" id="{092360EF-51A8-4A1E-911D-FA5BC348312F}"/>
              </a:ext>
            </a:extLst>
          </p:cNvPr>
          <p:cNvGrpSpPr>
            <a:grpSpLocks/>
          </p:cNvGrpSpPr>
          <p:nvPr/>
        </p:nvGrpSpPr>
        <p:grpSpPr bwMode="auto">
          <a:xfrm>
            <a:off x="6055519" y="1733550"/>
            <a:ext cx="2133600" cy="1155700"/>
            <a:chOff x="3696" y="760"/>
            <a:chExt cx="1344" cy="728"/>
          </a:xfrm>
        </p:grpSpPr>
        <p:grpSp>
          <p:nvGrpSpPr>
            <p:cNvPr id="115752" name="Group 11">
              <a:extLst>
                <a:ext uri="{FF2B5EF4-FFF2-40B4-BE49-F238E27FC236}">
                  <a16:creationId xmlns:a16="http://schemas.microsoft.com/office/drawing/2014/main" id="{C858C8FB-F8FD-4EB7-901F-EC563812C8B5}"/>
                </a:ext>
              </a:extLst>
            </p:cNvPr>
            <p:cNvGrpSpPr>
              <a:grpSpLocks/>
            </p:cNvGrpSpPr>
            <p:nvPr/>
          </p:nvGrpSpPr>
          <p:grpSpPr bwMode="auto">
            <a:xfrm>
              <a:off x="3696" y="760"/>
              <a:ext cx="1344" cy="728"/>
              <a:chOff x="3696" y="760"/>
              <a:chExt cx="1584" cy="824"/>
            </a:xfrm>
          </p:grpSpPr>
          <p:sp>
            <p:nvSpPr>
              <p:cNvPr id="115756" name="Rectangle 12">
                <a:extLst>
                  <a:ext uri="{FF2B5EF4-FFF2-40B4-BE49-F238E27FC236}">
                    <a16:creationId xmlns:a16="http://schemas.microsoft.com/office/drawing/2014/main" id="{B20BFCC4-560F-4087-9257-DAF6CE19F363}"/>
                  </a:ext>
                </a:extLst>
              </p:cNvPr>
              <p:cNvSpPr>
                <a:spLocks noChangeArrowheads="1"/>
              </p:cNvSpPr>
              <p:nvPr/>
            </p:nvSpPr>
            <p:spPr bwMode="auto">
              <a:xfrm>
                <a:off x="3696" y="937"/>
                <a:ext cx="1584" cy="64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5757" name="Rectangle 13">
                <a:extLst>
                  <a:ext uri="{FF2B5EF4-FFF2-40B4-BE49-F238E27FC236}">
                    <a16:creationId xmlns:a16="http://schemas.microsoft.com/office/drawing/2014/main" id="{5BB46D60-CF7D-4FA6-946A-E9EA70141ACE}"/>
                  </a:ext>
                </a:extLst>
              </p:cNvPr>
              <p:cNvSpPr>
                <a:spLocks noChangeArrowheads="1"/>
              </p:cNvSpPr>
              <p:nvPr/>
            </p:nvSpPr>
            <p:spPr bwMode="auto">
              <a:xfrm>
                <a:off x="3696" y="760"/>
                <a:ext cx="635" cy="17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grpSp>
        <p:grpSp>
          <p:nvGrpSpPr>
            <p:cNvPr id="115753" name="Group 14">
              <a:extLst>
                <a:ext uri="{FF2B5EF4-FFF2-40B4-BE49-F238E27FC236}">
                  <a16:creationId xmlns:a16="http://schemas.microsoft.com/office/drawing/2014/main" id="{03AE2356-AF1D-41CE-901D-B64CDEC36A76}"/>
                </a:ext>
              </a:extLst>
            </p:cNvPr>
            <p:cNvGrpSpPr>
              <a:grpSpLocks/>
            </p:cNvGrpSpPr>
            <p:nvPr/>
          </p:nvGrpSpPr>
          <p:grpSpPr bwMode="auto">
            <a:xfrm>
              <a:off x="3787" y="1008"/>
              <a:ext cx="1095" cy="372"/>
              <a:chOff x="4152" y="1116"/>
              <a:chExt cx="1095" cy="372"/>
            </a:xfrm>
          </p:grpSpPr>
          <p:sp>
            <p:nvSpPr>
              <p:cNvPr id="115754" name="Rectangle 15">
                <a:extLst>
                  <a:ext uri="{FF2B5EF4-FFF2-40B4-BE49-F238E27FC236}">
                    <a16:creationId xmlns:a16="http://schemas.microsoft.com/office/drawing/2014/main" id="{A46B2D7C-8241-4524-9D58-F32BC5BE7E5D}"/>
                  </a:ext>
                </a:extLst>
              </p:cNvPr>
              <p:cNvSpPr>
                <a:spLocks noChangeArrowheads="1"/>
              </p:cNvSpPr>
              <p:nvPr/>
            </p:nvSpPr>
            <p:spPr bwMode="auto">
              <a:xfrm>
                <a:off x="4262" y="1304"/>
                <a:ext cx="92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900">
                    <a:latin typeface="Arial" panose="020B0604020202020204" pitchFamily="34" charset="0"/>
                    <a:ea typeface="宋体" panose="02010600030101010101" pitchFamily="2" charset="-122"/>
                  </a:rPr>
                  <a:t>BillingSystem</a:t>
                </a:r>
                <a:endParaRPr lang="en-US" altLang="zh-CN">
                  <a:latin typeface="Arial" panose="020B0604020202020204" pitchFamily="34" charset="0"/>
                  <a:ea typeface="宋体" panose="02010600030101010101" pitchFamily="2" charset="-122"/>
                </a:endParaRPr>
              </a:p>
            </p:txBody>
          </p:sp>
          <p:sp>
            <p:nvSpPr>
              <p:cNvPr id="115755" name="Rectangle 16">
                <a:extLst>
                  <a:ext uri="{FF2B5EF4-FFF2-40B4-BE49-F238E27FC236}">
                    <a16:creationId xmlns:a16="http://schemas.microsoft.com/office/drawing/2014/main" id="{0E8941A4-966B-4420-B848-884A33D3CF08}"/>
                  </a:ext>
                </a:extLst>
              </p:cNvPr>
              <p:cNvSpPr>
                <a:spLocks noChangeArrowheads="1"/>
              </p:cNvSpPr>
              <p:nvPr/>
            </p:nvSpPr>
            <p:spPr bwMode="auto">
              <a:xfrm>
                <a:off x="4152" y="1116"/>
                <a:ext cx="109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900">
                    <a:latin typeface="Arial" panose="020B0604020202020204" pitchFamily="34" charset="0"/>
                    <a:ea typeface="宋体" panose="02010600030101010101" pitchFamily="2" charset="-122"/>
                  </a:rPr>
                  <a:t>&lt;&lt;subsystem&gt;&gt;</a:t>
                </a:r>
                <a:endParaRPr lang="en-US" altLang="zh-CN">
                  <a:latin typeface="Arial" panose="020B0604020202020204" pitchFamily="34" charset="0"/>
                  <a:ea typeface="宋体" panose="02010600030101010101" pitchFamily="2" charset="-122"/>
                </a:endParaRPr>
              </a:p>
            </p:txBody>
          </p:sp>
        </p:grpSp>
      </p:grpSp>
      <p:sp>
        <p:nvSpPr>
          <p:cNvPr id="115718" name="Rectangle 17">
            <a:extLst>
              <a:ext uri="{FF2B5EF4-FFF2-40B4-BE49-F238E27FC236}">
                <a16:creationId xmlns:a16="http://schemas.microsoft.com/office/drawing/2014/main" id="{1FB66B9A-D512-4772-889B-5CA47D5A80A3}"/>
              </a:ext>
            </a:extLst>
          </p:cNvPr>
          <p:cNvSpPr>
            <a:spLocks noChangeArrowheads="1"/>
          </p:cNvSpPr>
          <p:nvPr/>
        </p:nvSpPr>
        <p:spPr bwMode="auto">
          <a:xfrm>
            <a:off x="4301860" y="2744788"/>
            <a:ext cx="153247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900">
                <a:latin typeface="Arial" panose="020B0604020202020204" pitchFamily="34" charset="0"/>
                <a:ea typeface="宋体" panose="02010600030101010101" pitchFamily="2" charset="-122"/>
              </a:rPr>
              <a:t>IBillingSystem</a:t>
            </a:r>
            <a:endParaRPr lang="en-US" altLang="zh-CN">
              <a:latin typeface="Arial" panose="020B0604020202020204" pitchFamily="34" charset="0"/>
              <a:ea typeface="宋体" panose="02010600030101010101" pitchFamily="2" charset="-122"/>
            </a:endParaRPr>
          </a:p>
        </p:txBody>
      </p:sp>
      <p:sp>
        <p:nvSpPr>
          <p:cNvPr id="115719" name="Oval 18">
            <a:extLst>
              <a:ext uri="{FF2B5EF4-FFF2-40B4-BE49-F238E27FC236}">
                <a16:creationId xmlns:a16="http://schemas.microsoft.com/office/drawing/2014/main" id="{3F041270-6403-4DC9-98E7-45B9EC68BA6A}"/>
              </a:ext>
            </a:extLst>
          </p:cNvPr>
          <p:cNvSpPr>
            <a:spLocks noChangeArrowheads="1"/>
          </p:cNvSpPr>
          <p:nvPr/>
        </p:nvSpPr>
        <p:spPr bwMode="auto">
          <a:xfrm>
            <a:off x="4896645" y="2266951"/>
            <a:ext cx="334963" cy="334963"/>
          </a:xfrm>
          <a:prstGeom prst="ellipse">
            <a:avLst/>
          </a:pr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5720" name="Line 19">
            <a:extLst>
              <a:ext uri="{FF2B5EF4-FFF2-40B4-BE49-F238E27FC236}">
                <a16:creationId xmlns:a16="http://schemas.microsoft.com/office/drawing/2014/main" id="{3E58AF02-E4CB-493D-9A4A-1F3B222D294F}"/>
              </a:ext>
            </a:extLst>
          </p:cNvPr>
          <p:cNvSpPr>
            <a:spLocks noChangeShapeType="1"/>
          </p:cNvSpPr>
          <p:nvPr/>
        </p:nvSpPr>
        <p:spPr bwMode="auto">
          <a:xfrm>
            <a:off x="5231607" y="2435225"/>
            <a:ext cx="838200" cy="0"/>
          </a:xfrm>
          <a:prstGeom prst="line">
            <a:avLst/>
          </a:prstGeom>
          <a:noFill/>
          <a:ln w="12700">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5721" name="Group 20">
            <a:extLst>
              <a:ext uri="{FF2B5EF4-FFF2-40B4-BE49-F238E27FC236}">
                <a16:creationId xmlns:a16="http://schemas.microsoft.com/office/drawing/2014/main" id="{9BE5F906-AF5F-4D22-A2CA-FD8E0B14EDF2}"/>
              </a:ext>
            </a:extLst>
          </p:cNvPr>
          <p:cNvGrpSpPr>
            <a:grpSpLocks/>
          </p:cNvGrpSpPr>
          <p:nvPr/>
        </p:nvGrpSpPr>
        <p:grpSpPr bwMode="auto">
          <a:xfrm>
            <a:off x="611983" y="3860801"/>
            <a:ext cx="2520581" cy="1135063"/>
            <a:chOff x="342" y="2364"/>
            <a:chExt cx="1325" cy="627"/>
          </a:xfrm>
        </p:grpSpPr>
        <p:sp>
          <p:nvSpPr>
            <p:cNvPr id="115746" name="Rectangle 21">
              <a:extLst>
                <a:ext uri="{FF2B5EF4-FFF2-40B4-BE49-F238E27FC236}">
                  <a16:creationId xmlns:a16="http://schemas.microsoft.com/office/drawing/2014/main" id="{C297A261-8931-4004-9840-2A65F37CD2F0}"/>
                </a:ext>
              </a:extLst>
            </p:cNvPr>
            <p:cNvSpPr>
              <a:spLocks noChangeArrowheads="1"/>
            </p:cNvSpPr>
            <p:nvPr/>
          </p:nvSpPr>
          <p:spPr bwMode="auto">
            <a:xfrm>
              <a:off x="342" y="2364"/>
              <a:ext cx="1306" cy="62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5747" name="Rectangle 22">
              <a:extLst>
                <a:ext uri="{FF2B5EF4-FFF2-40B4-BE49-F238E27FC236}">
                  <a16:creationId xmlns:a16="http://schemas.microsoft.com/office/drawing/2014/main" id="{BA35C5F9-426A-46FE-A3C1-571E291B0091}"/>
                </a:ext>
              </a:extLst>
            </p:cNvPr>
            <p:cNvSpPr>
              <a:spLocks noChangeArrowheads="1"/>
            </p:cNvSpPr>
            <p:nvPr/>
          </p:nvSpPr>
          <p:spPr bwMode="auto">
            <a:xfrm>
              <a:off x="405" y="2527"/>
              <a:ext cx="1213"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a:latin typeface="Arial" panose="020B0604020202020204" pitchFamily="34" charset="0"/>
                  <a:ea typeface="宋体" panose="02010600030101010101" pitchFamily="2" charset="-122"/>
                </a:rPr>
                <a:t>CourseCatalogSystem</a:t>
              </a:r>
              <a:endParaRPr lang="en-US" altLang="zh-CN" sz="1800">
                <a:latin typeface="ZapfHumnst BT" pitchFamily="34" charset="0"/>
                <a:ea typeface="宋体" panose="02010600030101010101" pitchFamily="2" charset="-122"/>
              </a:endParaRPr>
            </a:p>
          </p:txBody>
        </p:sp>
        <p:sp>
          <p:nvSpPr>
            <p:cNvPr id="115748" name="Rectangle 23">
              <a:extLst>
                <a:ext uri="{FF2B5EF4-FFF2-40B4-BE49-F238E27FC236}">
                  <a16:creationId xmlns:a16="http://schemas.microsoft.com/office/drawing/2014/main" id="{549BEE39-1830-4151-AAC5-C30C38DC9367}"/>
                </a:ext>
              </a:extLst>
            </p:cNvPr>
            <p:cNvSpPr>
              <a:spLocks noChangeArrowheads="1"/>
            </p:cNvSpPr>
            <p:nvPr/>
          </p:nvSpPr>
          <p:spPr bwMode="auto">
            <a:xfrm>
              <a:off x="342" y="2665"/>
              <a:ext cx="1306" cy="326"/>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5749" name="Rectangle 24">
              <a:extLst>
                <a:ext uri="{FF2B5EF4-FFF2-40B4-BE49-F238E27FC236}">
                  <a16:creationId xmlns:a16="http://schemas.microsoft.com/office/drawing/2014/main" id="{8BB5CCF4-5C84-479B-BC28-6146403ECFD9}"/>
                </a:ext>
              </a:extLst>
            </p:cNvPr>
            <p:cNvSpPr>
              <a:spLocks noChangeArrowheads="1"/>
            </p:cNvSpPr>
            <p:nvPr/>
          </p:nvSpPr>
          <p:spPr bwMode="auto">
            <a:xfrm>
              <a:off x="342" y="2730"/>
              <a:ext cx="1306" cy="26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5750" name="Rectangle 25">
              <a:extLst>
                <a:ext uri="{FF2B5EF4-FFF2-40B4-BE49-F238E27FC236}">
                  <a16:creationId xmlns:a16="http://schemas.microsoft.com/office/drawing/2014/main" id="{51E40ED0-FBFA-4B6D-AF30-5E1895EF8F8A}"/>
                </a:ext>
              </a:extLst>
            </p:cNvPr>
            <p:cNvSpPr>
              <a:spLocks noChangeArrowheads="1"/>
            </p:cNvSpPr>
            <p:nvPr/>
          </p:nvSpPr>
          <p:spPr bwMode="auto">
            <a:xfrm>
              <a:off x="369" y="2812"/>
              <a:ext cx="123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a:latin typeface="Arial" panose="020B0604020202020204" pitchFamily="34" charset="0"/>
                  <a:ea typeface="宋体" panose="02010600030101010101" pitchFamily="2" charset="-122"/>
                </a:rPr>
                <a:t>// get course offerings()</a:t>
              </a:r>
              <a:endParaRPr lang="en-US" altLang="zh-CN" sz="1800">
                <a:latin typeface="ZapfHumnst BT" pitchFamily="34" charset="0"/>
                <a:ea typeface="宋体" panose="02010600030101010101" pitchFamily="2" charset="-122"/>
              </a:endParaRPr>
            </a:p>
          </p:txBody>
        </p:sp>
        <p:sp>
          <p:nvSpPr>
            <p:cNvPr id="115751" name="Rectangle 26">
              <a:extLst>
                <a:ext uri="{FF2B5EF4-FFF2-40B4-BE49-F238E27FC236}">
                  <a16:creationId xmlns:a16="http://schemas.microsoft.com/office/drawing/2014/main" id="{C1402D59-61C5-4827-B1F0-44FBF4CE6FD1}"/>
                </a:ext>
              </a:extLst>
            </p:cNvPr>
            <p:cNvSpPr>
              <a:spLocks noChangeArrowheads="1"/>
            </p:cNvSpPr>
            <p:nvPr/>
          </p:nvSpPr>
          <p:spPr bwMode="auto">
            <a:xfrm>
              <a:off x="614" y="2395"/>
              <a:ext cx="105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a:latin typeface="Arial" panose="020B0604020202020204" pitchFamily="34" charset="0"/>
                  <a:ea typeface="宋体" panose="02010600030101010101" pitchFamily="2" charset="-122"/>
                </a:rPr>
                <a:t>&lt;&lt;boundary&gt;&gt;</a:t>
              </a:r>
              <a:endParaRPr lang="en-US" altLang="zh-CN">
                <a:latin typeface="ZapfHumnst BT" pitchFamily="34" charset="0"/>
                <a:ea typeface="宋体" panose="02010600030101010101" pitchFamily="2" charset="-122"/>
              </a:endParaRPr>
            </a:p>
          </p:txBody>
        </p:sp>
      </p:grpSp>
      <p:grpSp>
        <p:nvGrpSpPr>
          <p:cNvPr id="115722" name="Group 27">
            <a:extLst>
              <a:ext uri="{FF2B5EF4-FFF2-40B4-BE49-F238E27FC236}">
                <a16:creationId xmlns:a16="http://schemas.microsoft.com/office/drawing/2014/main" id="{EB715D74-074F-480D-A56C-2B832F763FD1}"/>
              </a:ext>
            </a:extLst>
          </p:cNvPr>
          <p:cNvGrpSpPr>
            <a:grpSpLocks/>
          </p:cNvGrpSpPr>
          <p:nvPr/>
        </p:nvGrpSpPr>
        <p:grpSpPr bwMode="auto">
          <a:xfrm>
            <a:off x="3464719" y="3790951"/>
            <a:ext cx="5194300" cy="1158875"/>
            <a:chOff x="2352" y="2388"/>
            <a:chExt cx="3272" cy="730"/>
          </a:xfrm>
        </p:grpSpPr>
        <p:grpSp>
          <p:nvGrpSpPr>
            <p:cNvPr id="115736" name="Group 28">
              <a:extLst>
                <a:ext uri="{FF2B5EF4-FFF2-40B4-BE49-F238E27FC236}">
                  <a16:creationId xmlns:a16="http://schemas.microsoft.com/office/drawing/2014/main" id="{2EE786FE-E311-442B-96C5-9B0CB1FC3B8C}"/>
                </a:ext>
              </a:extLst>
            </p:cNvPr>
            <p:cNvGrpSpPr>
              <a:grpSpLocks/>
            </p:cNvGrpSpPr>
            <p:nvPr/>
          </p:nvGrpSpPr>
          <p:grpSpPr bwMode="auto">
            <a:xfrm>
              <a:off x="3987" y="2388"/>
              <a:ext cx="1637" cy="728"/>
              <a:chOff x="3696" y="760"/>
              <a:chExt cx="1344" cy="728"/>
            </a:xfrm>
          </p:grpSpPr>
          <p:grpSp>
            <p:nvGrpSpPr>
              <p:cNvPr id="115740" name="Group 29">
                <a:extLst>
                  <a:ext uri="{FF2B5EF4-FFF2-40B4-BE49-F238E27FC236}">
                    <a16:creationId xmlns:a16="http://schemas.microsoft.com/office/drawing/2014/main" id="{DA1FBFCF-375F-4E2A-BE73-803D38F63D74}"/>
                  </a:ext>
                </a:extLst>
              </p:cNvPr>
              <p:cNvGrpSpPr>
                <a:grpSpLocks/>
              </p:cNvGrpSpPr>
              <p:nvPr/>
            </p:nvGrpSpPr>
            <p:grpSpPr bwMode="auto">
              <a:xfrm>
                <a:off x="3696" y="760"/>
                <a:ext cx="1344" cy="728"/>
                <a:chOff x="3696" y="760"/>
                <a:chExt cx="1584" cy="824"/>
              </a:xfrm>
            </p:grpSpPr>
            <p:sp>
              <p:nvSpPr>
                <p:cNvPr id="115744" name="Rectangle 30">
                  <a:extLst>
                    <a:ext uri="{FF2B5EF4-FFF2-40B4-BE49-F238E27FC236}">
                      <a16:creationId xmlns:a16="http://schemas.microsoft.com/office/drawing/2014/main" id="{8B7327E4-6BE9-4426-BF83-DCD67049B889}"/>
                    </a:ext>
                  </a:extLst>
                </p:cNvPr>
                <p:cNvSpPr>
                  <a:spLocks noChangeArrowheads="1"/>
                </p:cNvSpPr>
                <p:nvPr/>
              </p:nvSpPr>
              <p:spPr bwMode="auto">
                <a:xfrm>
                  <a:off x="3696" y="937"/>
                  <a:ext cx="1584" cy="64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5745" name="Rectangle 31">
                  <a:extLst>
                    <a:ext uri="{FF2B5EF4-FFF2-40B4-BE49-F238E27FC236}">
                      <a16:creationId xmlns:a16="http://schemas.microsoft.com/office/drawing/2014/main" id="{7CD524A8-567F-45DF-B163-8B98EE25D95D}"/>
                    </a:ext>
                  </a:extLst>
                </p:cNvPr>
                <p:cNvSpPr>
                  <a:spLocks noChangeArrowheads="1"/>
                </p:cNvSpPr>
                <p:nvPr/>
              </p:nvSpPr>
              <p:spPr bwMode="auto">
                <a:xfrm>
                  <a:off x="3696" y="760"/>
                  <a:ext cx="635" cy="17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grpSp>
          <p:grpSp>
            <p:nvGrpSpPr>
              <p:cNvPr id="115741" name="Group 32">
                <a:extLst>
                  <a:ext uri="{FF2B5EF4-FFF2-40B4-BE49-F238E27FC236}">
                    <a16:creationId xmlns:a16="http://schemas.microsoft.com/office/drawing/2014/main" id="{904A4B79-E782-4936-9AAB-15BA3E260717}"/>
                  </a:ext>
                </a:extLst>
              </p:cNvPr>
              <p:cNvGrpSpPr>
                <a:grpSpLocks/>
              </p:cNvGrpSpPr>
              <p:nvPr/>
            </p:nvGrpSpPr>
            <p:grpSpPr bwMode="auto">
              <a:xfrm>
                <a:off x="3730" y="1008"/>
                <a:ext cx="1264" cy="372"/>
                <a:chOff x="4095" y="1116"/>
                <a:chExt cx="1264" cy="372"/>
              </a:xfrm>
            </p:grpSpPr>
            <p:sp>
              <p:nvSpPr>
                <p:cNvPr id="115742" name="Rectangle 33">
                  <a:extLst>
                    <a:ext uri="{FF2B5EF4-FFF2-40B4-BE49-F238E27FC236}">
                      <a16:creationId xmlns:a16="http://schemas.microsoft.com/office/drawing/2014/main" id="{5F4237E6-1C6C-4750-BDBF-FE1E15FAC1F5}"/>
                    </a:ext>
                  </a:extLst>
                </p:cNvPr>
                <p:cNvSpPr>
                  <a:spLocks noChangeArrowheads="1"/>
                </p:cNvSpPr>
                <p:nvPr/>
              </p:nvSpPr>
              <p:spPr bwMode="auto">
                <a:xfrm>
                  <a:off x="4095" y="1304"/>
                  <a:ext cx="126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900">
                      <a:latin typeface="Arial" panose="020B0604020202020204" pitchFamily="34" charset="0"/>
                      <a:ea typeface="宋体" panose="02010600030101010101" pitchFamily="2" charset="-122"/>
                    </a:rPr>
                    <a:t>CourseCatalogSystem</a:t>
                  </a:r>
                  <a:endParaRPr lang="en-US" altLang="zh-CN">
                    <a:latin typeface="Arial" panose="020B0604020202020204" pitchFamily="34" charset="0"/>
                    <a:ea typeface="宋体" panose="02010600030101010101" pitchFamily="2" charset="-122"/>
                  </a:endParaRPr>
                </a:p>
              </p:txBody>
            </p:sp>
            <p:sp>
              <p:nvSpPr>
                <p:cNvPr id="115743" name="Rectangle 34">
                  <a:extLst>
                    <a:ext uri="{FF2B5EF4-FFF2-40B4-BE49-F238E27FC236}">
                      <a16:creationId xmlns:a16="http://schemas.microsoft.com/office/drawing/2014/main" id="{1BD73534-7F36-4120-BB85-FE97E861577F}"/>
                    </a:ext>
                  </a:extLst>
                </p:cNvPr>
                <p:cNvSpPr>
                  <a:spLocks noChangeArrowheads="1"/>
                </p:cNvSpPr>
                <p:nvPr/>
              </p:nvSpPr>
              <p:spPr bwMode="auto">
                <a:xfrm>
                  <a:off x="4250" y="1116"/>
                  <a:ext cx="899"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900">
                      <a:latin typeface="Arial" panose="020B0604020202020204" pitchFamily="34" charset="0"/>
                      <a:ea typeface="宋体" panose="02010600030101010101" pitchFamily="2" charset="-122"/>
                    </a:rPr>
                    <a:t>&lt;&lt;subsystem&gt;&gt;</a:t>
                  </a:r>
                  <a:endParaRPr lang="en-US" altLang="zh-CN">
                    <a:latin typeface="Arial" panose="020B0604020202020204" pitchFamily="34" charset="0"/>
                    <a:ea typeface="宋体" panose="02010600030101010101" pitchFamily="2" charset="-122"/>
                  </a:endParaRPr>
                </a:p>
              </p:txBody>
            </p:sp>
          </p:grpSp>
        </p:grpSp>
        <p:sp>
          <p:nvSpPr>
            <p:cNvPr id="115737" name="Rectangle 35">
              <a:extLst>
                <a:ext uri="{FF2B5EF4-FFF2-40B4-BE49-F238E27FC236}">
                  <a16:creationId xmlns:a16="http://schemas.microsoft.com/office/drawing/2014/main" id="{9AB248BC-730E-45FB-A05D-6A1073D9FD1C}"/>
                </a:ext>
              </a:extLst>
            </p:cNvPr>
            <p:cNvSpPr>
              <a:spLocks noChangeArrowheads="1"/>
            </p:cNvSpPr>
            <p:nvPr/>
          </p:nvSpPr>
          <p:spPr bwMode="auto">
            <a:xfrm>
              <a:off x="2352" y="2934"/>
              <a:ext cx="158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900">
                  <a:latin typeface="Arial" panose="020B0604020202020204" pitchFamily="34" charset="0"/>
                  <a:ea typeface="宋体" panose="02010600030101010101" pitchFamily="2" charset="-122"/>
                </a:rPr>
                <a:t>ICourseCatalogSystem</a:t>
              </a:r>
              <a:endParaRPr lang="en-US" altLang="zh-CN">
                <a:latin typeface="Arial" panose="020B0604020202020204" pitchFamily="34" charset="0"/>
                <a:ea typeface="宋体" panose="02010600030101010101" pitchFamily="2" charset="-122"/>
              </a:endParaRPr>
            </a:p>
          </p:txBody>
        </p:sp>
        <p:sp>
          <p:nvSpPr>
            <p:cNvPr id="115738" name="Oval 36">
              <a:extLst>
                <a:ext uri="{FF2B5EF4-FFF2-40B4-BE49-F238E27FC236}">
                  <a16:creationId xmlns:a16="http://schemas.microsoft.com/office/drawing/2014/main" id="{A6D60860-D3E3-42B1-954E-6CDAB9904B4D}"/>
                </a:ext>
              </a:extLst>
            </p:cNvPr>
            <p:cNvSpPr>
              <a:spLocks noChangeArrowheads="1"/>
            </p:cNvSpPr>
            <p:nvPr/>
          </p:nvSpPr>
          <p:spPr bwMode="auto">
            <a:xfrm>
              <a:off x="3256" y="2633"/>
              <a:ext cx="211" cy="211"/>
            </a:xfrm>
            <a:prstGeom prst="ellipse">
              <a:avLst/>
            </a:pr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5739" name="Line 37">
              <a:extLst>
                <a:ext uri="{FF2B5EF4-FFF2-40B4-BE49-F238E27FC236}">
                  <a16:creationId xmlns:a16="http://schemas.microsoft.com/office/drawing/2014/main" id="{E5A73589-BA2A-4B37-B6D7-CF67C5C0E42A}"/>
                </a:ext>
              </a:extLst>
            </p:cNvPr>
            <p:cNvSpPr>
              <a:spLocks noChangeShapeType="1"/>
            </p:cNvSpPr>
            <p:nvPr/>
          </p:nvSpPr>
          <p:spPr bwMode="auto">
            <a:xfrm>
              <a:off x="3467" y="2739"/>
              <a:ext cx="528" cy="0"/>
            </a:xfrm>
            <a:prstGeom prst="line">
              <a:avLst/>
            </a:prstGeom>
            <a:noFill/>
            <a:ln w="12700">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5723" name="AutoShape 38">
            <a:extLst>
              <a:ext uri="{FF2B5EF4-FFF2-40B4-BE49-F238E27FC236}">
                <a16:creationId xmlns:a16="http://schemas.microsoft.com/office/drawing/2014/main" id="{27C22239-0B1E-439C-A07C-2243B1D78605}"/>
              </a:ext>
            </a:extLst>
          </p:cNvPr>
          <p:cNvSpPr>
            <a:spLocks noChangeArrowheads="1"/>
          </p:cNvSpPr>
          <p:nvPr/>
        </p:nvSpPr>
        <p:spPr bwMode="auto">
          <a:xfrm>
            <a:off x="3747294" y="3917950"/>
            <a:ext cx="609600" cy="604838"/>
          </a:xfrm>
          <a:prstGeom prst="rightArrow">
            <a:avLst>
              <a:gd name="adj1" fmla="val 50000"/>
              <a:gd name="adj2" fmla="val 25197"/>
            </a:avLst>
          </a:prstGeom>
          <a:solidFill>
            <a:srgbClr val="FF00FF"/>
          </a:solidFill>
          <a:ln>
            <a:noFill/>
          </a:ln>
          <a:effectLst/>
          <a:extLst>
            <a:ext uri="{91240B29-F687-4F45-9708-019B960494DF}">
              <a14:hiddenLine xmlns:a14="http://schemas.microsoft.com/office/drawing/2010/main" w="12700">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5724" name="Text Box 39">
            <a:extLst>
              <a:ext uri="{FF2B5EF4-FFF2-40B4-BE49-F238E27FC236}">
                <a16:creationId xmlns:a16="http://schemas.microsoft.com/office/drawing/2014/main" id="{D3349013-C34A-4A40-99CB-6A0CEED44B2D}"/>
              </a:ext>
            </a:extLst>
          </p:cNvPr>
          <p:cNvSpPr txBox="1">
            <a:spLocks noChangeArrowheads="1"/>
          </p:cNvSpPr>
          <p:nvPr/>
        </p:nvSpPr>
        <p:spPr bwMode="auto">
          <a:xfrm>
            <a:off x="353220" y="5534026"/>
            <a:ext cx="847566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2600">
                <a:solidFill>
                  <a:schemeClr val="tx2"/>
                </a:solidFill>
                <a:latin typeface="Arial" panose="020B0604020202020204" pitchFamily="34" charset="0"/>
                <a:ea typeface="宋体" panose="02010600030101010101" pitchFamily="2" charset="-122"/>
              </a:rPr>
              <a:t>All other analysis classes map directly to design classes</a:t>
            </a:r>
          </a:p>
        </p:txBody>
      </p:sp>
      <p:sp>
        <p:nvSpPr>
          <p:cNvPr id="115725" name="Text Box 40">
            <a:extLst>
              <a:ext uri="{FF2B5EF4-FFF2-40B4-BE49-F238E27FC236}">
                <a16:creationId xmlns:a16="http://schemas.microsoft.com/office/drawing/2014/main" id="{FBF9F0C9-B197-483D-8B1F-D0F3BAC833BA}"/>
              </a:ext>
            </a:extLst>
          </p:cNvPr>
          <p:cNvSpPr txBox="1">
            <a:spLocks noChangeArrowheads="1"/>
          </p:cNvSpPr>
          <p:nvPr/>
        </p:nvSpPr>
        <p:spPr bwMode="auto">
          <a:xfrm>
            <a:off x="542132" y="990601"/>
            <a:ext cx="29210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2600">
                <a:solidFill>
                  <a:schemeClr val="tx2"/>
                </a:solidFill>
                <a:latin typeface="Arial" panose="020B0604020202020204" pitchFamily="34" charset="0"/>
                <a:ea typeface="宋体" panose="02010600030101010101" pitchFamily="2" charset="-122"/>
              </a:rPr>
              <a:t>Analysis</a:t>
            </a:r>
          </a:p>
        </p:txBody>
      </p:sp>
      <p:sp>
        <p:nvSpPr>
          <p:cNvPr id="115726" name="Text Box 41">
            <a:extLst>
              <a:ext uri="{FF2B5EF4-FFF2-40B4-BE49-F238E27FC236}">
                <a16:creationId xmlns:a16="http://schemas.microsoft.com/office/drawing/2014/main" id="{EF405BFE-255D-45CA-B3D0-3570C3345D9D}"/>
              </a:ext>
            </a:extLst>
          </p:cNvPr>
          <p:cNvSpPr txBox="1">
            <a:spLocks noChangeArrowheads="1"/>
          </p:cNvSpPr>
          <p:nvPr/>
        </p:nvSpPr>
        <p:spPr bwMode="auto">
          <a:xfrm>
            <a:off x="5503069" y="990601"/>
            <a:ext cx="29210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2600">
                <a:solidFill>
                  <a:schemeClr val="tx2"/>
                </a:solidFill>
                <a:latin typeface="Arial" panose="020B0604020202020204" pitchFamily="34" charset="0"/>
                <a:ea typeface="宋体" panose="02010600030101010101" pitchFamily="2" charset="-122"/>
              </a:rPr>
              <a:t>Design</a:t>
            </a:r>
          </a:p>
        </p:txBody>
      </p:sp>
      <p:sp>
        <p:nvSpPr>
          <p:cNvPr id="115727" name="Rectangle 42">
            <a:extLst>
              <a:ext uri="{FF2B5EF4-FFF2-40B4-BE49-F238E27FC236}">
                <a16:creationId xmlns:a16="http://schemas.microsoft.com/office/drawing/2014/main" id="{A92C8F79-F1AA-422D-8E21-ECEB164F8914}"/>
              </a:ext>
            </a:extLst>
          </p:cNvPr>
          <p:cNvSpPr>
            <a:spLocks noGrp="1"/>
          </p:cNvSpPr>
          <p:nvPr>
            <p:ph type="title"/>
          </p:nvPr>
        </p:nvSpPr>
        <p:spPr>
          <a:xfrm>
            <a:off x="451644" y="476251"/>
            <a:ext cx="8185150" cy="498475"/>
          </a:xfrm>
        </p:spPr>
        <p:txBody>
          <a:bodyPr/>
          <a:lstStyle/>
          <a:p>
            <a:pPr eaLnBrk="1" hangingPunct="1"/>
            <a:r>
              <a:rPr lang="en-US" altLang="zh-CN" dirty="0"/>
              <a:t>Example: Design Subsystems</a:t>
            </a:r>
          </a:p>
        </p:txBody>
      </p:sp>
      <p:sp>
        <p:nvSpPr>
          <p:cNvPr id="115728" name="Rectangle 43">
            <a:extLst>
              <a:ext uri="{FF2B5EF4-FFF2-40B4-BE49-F238E27FC236}">
                <a16:creationId xmlns:a16="http://schemas.microsoft.com/office/drawing/2014/main" id="{18375687-B476-44AD-AF4D-C57798C3750A}"/>
              </a:ext>
            </a:extLst>
          </p:cNvPr>
          <p:cNvSpPr>
            <a:spLocks noChangeArrowheads="1"/>
          </p:cNvSpPr>
          <p:nvPr/>
        </p:nvSpPr>
        <p:spPr bwMode="auto">
          <a:xfrm>
            <a:off x="3477420" y="5148263"/>
            <a:ext cx="55403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latin typeface="Arial" panose="020B0604020202020204" pitchFamily="34" charset="0"/>
                <a:ea typeface="宋体" panose="02010600030101010101" pitchFamily="2" charset="-122"/>
              </a:rPr>
              <a:t>getCourseOfferings(forSemester : Semester) : CourseOfferingList</a:t>
            </a:r>
          </a:p>
        </p:txBody>
      </p:sp>
      <p:sp>
        <p:nvSpPr>
          <p:cNvPr id="115729" name="Rectangle 44">
            <a:extLst>
              <a:ext uri="{FF2B5EF4-FFF2-40B4-BE49-F238E27FC236}">
                <a16:creationId xmlns:a16="http://schemas.microsoft.com/office/drawing/2014/main" id="{91A4BD04-5A5E-4687-848F-4B14C8A567B5}"/>
              </a:ext>
            </a:extLst>
          </p:cNvPr>
          <p:cNvSpPr>
            <a:spLocks noChangeArrowheads="1"/>
          </p:cNvSpPr>
          <p:nvPr/>
        </p:nvSpPr>
        <p:spPr bwMode="auto">
          <a:xfrm>
            <a:off x="4121945" y="3230563"/>
            <a:ext cx="4302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latin typeface="Arial" panose="020B0604020202020204" pitchFamily="34" charset="0"/>
                <a:ea typeface="宋体" panose="02010600030101010101" pitchFamily="2" charset="-122"/>
              </a:rPr>
              <a:t>submitBill(forTuition : Double, forStudent : Student)</a:t>
            </a:r>
            <a:endParaRPr lang="en-US" altLang="zh-CN" sz="1500">
              <a:latin typeface="ZapfHumnst BT" pitchFamily="34" charset="0"/>
              <a:ea typeface="宋体" panose="02010600030101010101" pitchFamily="2" charset="-122"/>
            </a:endParaRPr>
          </a:p>
        </p:txBody>
      </p:sp>
      <p:grpSp>
        <p:nvGrpSpPr>
          <p:cNvPr id="115730" name="Group 45">
            <a:extLst>
              <a:ext uri="{FF2B5EF4-FFF2-40B4-BE49-F238E27FC236}">
                <a16:creationId xmlns:a16="http://schemas.microsoft.com/office/drawing/2014/main" id="{87715E13-AB99-4A05-89CC-AD4212721582}"/>
              </a:ext>
            </a:extLst>
          </p:cNvPr>
          <p:cNvGrpSpPr>
            <a:grpSpLocks/>
          </p:cNvGrpSpPr>
          <p:nvPr/>
        </p:nvGrpSpPr>
        <p:grpSpPr bwMode="auto">
          <a:xfrm>
            <a:off x="4087019" y="3078163"/>
            <a:ext cx="4337050" cy="152400"/>
            <a:chOff x="384" y="2304"/>
            <a:chExt cx="2928" cy="96"/>
          </a:xfrm>
        </p:grpSpPr>
        <p:sp>
          <p:nvSpPr>
            <p:cNvPr id="115734" name="Line 46">
              <a:extLst>
                <a:ext uri="{FF2B5EF4-FFF2-40B4-BE49-F238E27FC236}">
                  <a16:creationId xmlns:a16="http://schemas.microsoft.com/office/drawing/2014/main" id="{E925BD49-B47B-45E3-82DB-2CE3632F6FC2}"/>
                </a:ext>
              </a:extLst>
            </p:cNvPr>
            <p:cNvSpPr>
              <a:spLocks noChangeShapeType="1"/>
            </p:cNvSpPr>
            <p:nvPr/>
          </p:nvSpPr>
          <p:spPr bwMode="auto">
            <a:xfrm>
              <a:off x="384" y="2304"/>
              <a:ext cx="2928" cy="0"/>
            </a:xfrm>
            <a:prstGeom prst="line">
              <a:avLst/>
            </a:prstGeom>
            <a:noFill/>
            <a:ln w="127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5" name="Line 47">
              <a:extLst>
                <a:ext uri="{FF2B5EF4-FFF2-40B4-BE49-F238E27FC236}">
                  <a16:creationId xmlns:a16="http://schemas.microsoft.com/office/drawing/2014/main" id="{22B801B7-4B71-4EC7-9573-186BA113FDE2}"/>
                </a:ext>
              </a:extLst>
            </p:cNvPr>
            <p:cNvSpPr>
              <a:spLocks noChangeShapeType="1"/>
            </p:cNvSpPr>
            <p:nvPr/>
          </p:nvSpPr>
          <p:spPr bwMode="auto">
            <a:xfrm>
              <a:off x="384" y="2400"/>
              <a:ext cx="2928" cy="0"/>
            </a:xfrm>
            <a:prstGeom prst="line">
              <a:avLst/>
            </a:prstGeom>
            <a:noFill/>
            <a:ln w="127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5731" name="Group 48">
            <a:extLst>
              <a:ext uri="{FF2B5EF4-FFF2-40B4-BE49-F238E27FC236}">
                <a16:creationId xmlns:a16="http://schemas.microsoft.com/office/drawing/2014/main" id="{BC03837A-2323-47DB-9F00-7C5EB3997EC4}"/>
              </a:ext>
            </a:extLst>
          </p:cNvPr>
          <p:cNvGrpSpPr>
            <a:grpSpLocks/>
          </p:cNvGrpSpPr>
          <p:nvPr/>
        </p:nvGrpSpPr>
        <p:grpSpPr bwMode="auto">
          <a:xfrm>
            <a:off x="3505994" y="4995863"/>
            <a:ext cx="5511800" cy="152400"/>
            <a:chOff x="384" y="2304"/>
            <a:chExt cx="2928" cy="96"/>
          </a:xfrm>
        </p:grpSpPr>
        <p:sp>
          <p:nvSpPr>
            <p:cNvPr id="115732" name="Line 49">
              <a:extLst>
                <a:ext uri="{FF2B5EF4-FFF2-40B4-BE49-F238E27FC236}">
                  <a16:creationId xmlns:a16="http://schemas.microsoft.com/office/drawing/2014/main" id="{D033B201-1742-4C0A-9D45-9B0409238261}"/>
                </a:ext>
              </a:extLst>
            </p:cNvPr>
            <p:cNvSpPr>
              <a:spLocks noChangeShapeType="1"/>
            </p:cNvSpPr>
            <p:nvPr/>
          </p:nvSpPr>
          <p:spPr bwMode="auto">
            <a:xfrm>
              <a:off x="384" y="2304"/>
              <a:ext cx="2928" cy="0"/>
            </a:xfrm>
            <a:prstGeom prst="line">
              <a:avLst/>
            </a:prstGeom>
            <a:noFill/>
            <a:ln w="127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3" name="Line 50">
              <a:extLst>
                <a:ext uri="{FF2B5EF4-FFF2-40B4-BE49-F238E27FC236}">
                  <a16:creationId xmlns:a16="http://schemas.microsoft.com/office/drawing/2014/main" id="{06B0FA81-0426-4B0A-A6F4-D2CAD26E18B4}"/>
                </a:ext>
              </a:extLst>
            </p:cNvPr>
            <p:cNvSpPr>
              <a:spLocks noChangeShapeType="1"/>
            </p:cNvSpPr>
            <p:nvPr/>
          </p:nvSpPr>
          <p:spPr bwMode="auto">
            <a:xfrm>
              <a:off x="384" y="2400"/>
              <a:ext cx="2928" cy="0"/>
            </a:xfrm>
            <a:prstGeom prst="line">
              <a:avLst/>
            </a:prstGeom>
            <a:noFill/>
            <a:ln w="127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2" name="Rectangle 26">
            <a:extLst>
              <a:ext uri="{FF2B5EF4-FFF2-40B4-BE49-F238E27FC236}">
                <a16:creationId xmlns:a16="http://schemas.microsoft.com/office/drawing/2014/main" id="{6B8176AD-23C4-4743-A6A3-37FC21DE8E4F}"/>
              </a:ext>
            </a:extLst>
          </p:cNvPr>
          <p:cNvSpPr txBox="1">
            <a:spLocks/>
          </p:cNvSpPr>
          <p:nvPr/>
        </p:nvSpPr>
        <p:spPr bwMode="auto">
          <a:xfrm>
            <a:off x="795369" y="19462"/>
            <a:ext cx="6945777" cy="52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smtClean="0"/>
              <a:t>子系统的</a:t>
            </a:r>
            <a:r>
              <a:rPr lang="en-US" altLang="zh-CN" dirty="0" smtClean="0"/>
              <a:t>UML</a:t>
            </a:r>
            <a:r>
              <a:rPr lang="zh-CN" altLang="en-US" dirty="0" smtClean="0"/>
              <a:t>标识</a:t>
            </a:r>
            <a:endParaRPr lang="en-US" altLang="zh-CN" dirty="0"/>
          </a:p>
        </p:txBody>
      </p:sp>
      <p:cxnSp>
        <p:nvCxnSpPr>
          <p:cNvPr id="53" name="直接连接符 46">
            <a:extLst>
              <a:ext uri="{FF2B5EF4-FFF2-40B4-BE49-F238E27FC236}">
                <a16:creationId xmlns:a16="http://schemas.microsoft.com/office/drawing/2014/main" id="{A6F0AAED-1BE9-46C0-B179-C4526775983B}"/>
              </a:ext>
            </a:extLst>
          </p:cNvPr>
          <p:cNvCxnSpPr>
            <a:cxnSpLocks noChangeShapeType="1"/>
          </p:cNvCxnSpPr>
          <p:nvPr/>
        </p:nvCxnSpPr>
        <p:spPr bwMode="auto">
          <a:xfrm flipH="1">
            <a:off x="679562" y="54868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Freeform 5">
            <a:extLst>
              <a:ext uri="{FF2B5EF4-FFF2-40B4-BE49-F238E27FC236}">
                <a16:creationId xmlns:a16="http://schemas.microsoft.com/office/drawing/2014/main" id="{539E866E-222B-4A26-BA7D-05CABDAB0E2E}"/>
              </a:ext>
            </a:extLst>
          </p:cNvPr>
          <p:cNvSpPr>
            <a:spLocks noChangeAspect="1"/>
          </p:cNvSpPr>
          <p:nvPr/>
        </p:nvSpPr>
        <p:spPr bwMode="auto">
          <a:xfrm>
            <a:off x="82662" y="158155"/>
            <a:ext cx="345094"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400213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300" fill="hold"/>
                                        <p:tgtEl>
                                          <p:spTgt spid="54"/>
                                        </p:tgtEl>
                                        <p:attrNameLst>
                                          <p:attrName>ppt_x</p:attrName>
                                        </p:attrNameLst>
                                      </p:cBhvr>
                                      <p:tavLst>
                                        <p:tav tm="0">
                                          <p:val>
                                            <p:strVal val="0-#ppt_w/2"/>
                                          </p:val>
                                        </p:tav>
                                        <p:tav tm="100000">
                                          <p:val>
                                            <p:strVal val="#ppt_x"/>
                                          </p:val>
                                        </p:tav>
                                      </p:tavLst>
                                    </p:anim>
                                    <p:anim calcmode="lin" valueType="num">
                                      <p:cBhvr additive="base">
                                        <p:cTn id="8" dur="300" fill="hold"/>
                                        <p:tgtEl>
                                          <p:spTgt spid="5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left)">
                                      <p:cBhvr>
                                        <p:cTn id="1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id="{7F0DA537-9EE4-4428-B2F3-845427FE3253}"/>
              </a:ext>
            </a:extLst>
          </p:cNvPr>
          <p:cNvSpPr>
            <a:spLocks noGrp="1"/>
          </p:cNvSpPr>
          <p:nvPr>
            <p:ph type="title"/>
          </p:nvPr>
        </p:nvSpPr>
        <p:spPr>
          <a:xfrm>
            <a:off x="636011" y="133351"/>
            <a:ext cx="4319711" cy="395221"/>
          </a:xfrm>
        </p:spPr>
        <p:txBody>
          <a:bodyPr/>
          <a:lstStyle/>
          <a:p>
            <a:r>
              <a:rPr lang="zh-CN" altLang="en-US" dirty="0"/>
              <a:t>架构基本概念</a:t>
            </a:r>
            <a:r>
              <a:rPr lang="en-US" altLang="zh-CN" dirty="0"/>
              <a:t>-</a:t>
            </a:r>
            <a:r>
              <a:rPr lang="zh-CN" altLang="en-US" dirty="0"/>
              <a:t>配置</a:t>
            </a:r>
          </a:p>
        </p:txBody>
      </p:sp>
      <p:pic>
        <p:nvPicPr>
          <p:cNvPr id="17" name="图片 3">
            <a:extLst>
              <a:ext uri="{FF2B5EF4-FFF2-40B4-BE49-F238E27FC236}">
                <a16:creationId xmlns:a16="http://schemas.microsoft.com/office/drawing/2014/main" id="{834C4655-C599-48EB-A1F2-4DCC3BBD8D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2775" y="965199"/>
            <a:ext cx="3921125"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直接连接符 46">
            <a:extLst>
              <a:ext uri="{FF2B5EF4-FFF2-40B4-BE49-F238E27FC236}">
                <a16:creationId xmlns:a16="http://schemas.microsoft.com/office/drawing/2014/main" id="{5F970A35-CDB5-4C1A-89CC-55F6EEEAD1BB}"/>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Freeform 5">
            <a:extLst>
              <a:ext uri="{FF2B5EF4-FFF2-40B4-BE49-F238E27FC236}">
                <a16:creationId xmlns:a16="http://schemas.microsoft.com/office/drawing/2014/main" id="{66FD5C1E-913D-49D3-9252-94829BE0F41A}"/>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22" name="图片 2">
            <a:extLst>
              <a:ext uri="{FF2B5EF4-FFF2-40B4-BE49-F238E27FC236}">
                <a16:creationId xmlns:a16="http://schemas.microsoft.com/office/drawing/2014/main" id="{1FA8959F-8FD7-4F6C-8664-B64E57FF64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33900" y="965199"/>
            <a:ext cx="4032041" cy="41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400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300" fill="hold"/>
                                        <p:tgtEl>
                                          <p:spTgt spid="20"/>
                                        </p:tgtEl>
                                        <p:attrNameLst>
                                          <p:attrName>ppt_x</p:attrName>
                                        </p:attrNameLst>
                                      </p:cBhvr>
                                      <p:tavLst>
                                        <p:tav tm="0">
                                          <p:val>
                                            <p:strVal val="0-#ppt_w/2"/>
                                          </p:val>
                                        </p:tav>
                                        <p:tav tm="100000">
                                          <p:val>
                                            <p:strVal val="#ppt_x"/>
                                          </p:val>
                                        </p:tav>
                                      </p:tavLst>
                                    </p:anim>
                                    <p:anim calcmode="lin" valueType="num">
                                      <p:cBhvr additive="base">
                                        <p:cTn id="8" dur="3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灯片编号占位符 4">
            <a:extLst>
              <a:ext uri="{FF2B5EF4-FFF2-40B4-BE49-F238E27FC236}">
                <a16:creationId xmlns:a16="http://schemas.microsoft.com/office/drawing/2014/main" id="{F81E6007-002E-400F-9435-B9AA317AB82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fld id="{D9037869-DBCF-416B-B05F-165712E30247}" type="slidenum">
              <a:rPr lang="zh-CN" altLang="en-US" sz="1000">
                <a:latin typeface="Arial" panose="020B0604020202020204" pitchFamily="34" charset="0"/>
                <a:ea typeface="宋体" panose="02010600030101010101" pitchFamily="2" charset="-122"/>
              </a:rPr>
              <a:pPr eaLnBrk="1" hangingPunct="1"/>
              <a:t>130</a:t>
            </a:fld>
            <a:endParaRPr lang="en-US" altLang="zh-CN" sz="1000">
              <a:latin typeface="Arial" panose="020B0604020202020204" pitchFamily="34" charset="0"/>
              <a:ea typeface="宋体" panose="02010600030101010101" pitchFamily="2" charset="-122"/>
            </a:endParaRPr>
          </a:p>
        </p:txBody>
      </p:sp>
      <p:grpSp>
        <p:nvGrpSpPr>
          <p:cNvPr id="117763" name="Group 15">
            <a:extLst>
              <a:ext uri="{FF2B5EF4-FFF2-40B4-BE49-F238E27FC236}">
                <a16:creationId xmlns:a16="http://schemas.microsoft.com/office/drawing/2014/main" id="{45A46391-FCD1-412F-9317-4527D35F850C}"/>
              </a:ext>
            </a:extLst>
          </p:cNvPr>
          <p:cNvGrpSpPr>
            <a:grpSpLocks/>
          </p:cNvGrpSpPr>
          <p:nvPr/>
        </p:nvGrpSpPr>
        <p:grpSpPr bwMode="auto">
          <a:xfrm>
            <a:off x="324644" y="2349500"/>
            <a:ext cx="8534400" cy="2622550"/>
            <a:chOff x="240" y="864"/>
            <a:chExt cx="5376" cy="1652"/>
          </a:xfrm>
        </p:grpSpPr>
        <p:sp>
          <p:nvSpPr>
            <p:cNvPr id="117765" name="Rectangle 2">
              <a:extLst>
                <a:ext uri="{FF2B5EF4-FFF2-40B4-BE49-F238E27FC236}">
                  <a16:creationId xmlns:a16="http://schemas.microsoft.com/office/drawing/2014/main" id="{7C9AC857-1A98-4DF5-B393-B48E6FF454AC}"/>
                </a:ext>
              </a:extLst>
            </p:cNvPr>
            <p:cNvSpPr>
              <a:spLocks noChangeArrowheads="1"/>
            </p:cNvSpPr>
            <p:nvPr/>
          </p:nvSpPr>
          <p:spPr bwMode="auto">
            <a:xfrm>
              <a:off x="240" y="864"/>
              <a:ext cx="5280" cy="165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7766" name="Line 3">
              <a:extLst>
                <a:ext uri="{FF2B5EF4-FFF2-40B4-BE49-F238E27FC236}">
                  <a16:creationId xmlns:a16="http://schemas.microsoft.com/office/drawing/2014/main" id="{B47D364A-93D7-4EB6-AD87-9CDF5C3F4A19}"/>
                </a:ext>
              </a:extLst>
            </p:cNvPr>
            <p:cNvSpPr>
              <a:spLocks noChangeShapeType="1"/>
            </p:cNvSpPr>
            <p:nvPr/>
          </p:nvSpPr>
          <p:spPr bwMode="auto">
            <a:xfrm>
              <a:off x="2880" y="864"/>
              <a:ext cx="0" cy="16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zh-CN" altLang="en-US"/>
            </a:p>
          </p:txBody>
        </p:sp>
        <p:sp>
          <p:nvSpPr>
            <p:cNvPr id="117767" name="Line 4">
              <a:extLst>
                <a:ext uri="{FF2B5EF4-FFF2-40B4-BE49-F238E27FC236}">
                  <a16:creationId xmlns:a16="http://schemas.microsoft.com/office/drawing/2014/main" id="{A4025979-2F62-47F1-8215-96431E426398}"/>
                </a:ext>
              </a:extLst>
            </p:cNvPr>
            <p:cNvSpPr>
              <a:spLocks noChangeShapeType="1"/>
            </p:cNvSpPr>
            <p:nvPr/>
          </p:nvSpPr>
          <p:spPr bwMode="auto">
            <a:xfrm>
              <a:off x="240" y="1248"/>
              <a:ext cx="52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zh-CN" altLang="en-US"/>
            </a:p>
          </p:txBody>
        </p:sp>
        <p:sp>
          <p:nvSpPr>
            <p:cNvPr id="117768" name="Text Box 5">
              <a:extLst>
                <a:ext uri="{FF2B5EF4-FFF2-40B4-BE49-F238E27FC236}">
                  <a16:creationId xmlns:a16="http://schemas.microsoft.com/office/drawing/2014/main" id="{7C5B4891-9B02-43A5-BB58-2AA4BF2B867C}"/>
                </a:ext>
              </a:extLst>
            </p:cNvPr>
            <p:cNvSpPr txBox="1">
              <a:spLocks noChangeArrowheads="1"/>
            </p:cNvSpPr>
            <p:nvPr/>
          </p:nvSpPr>
          <p:spPr bwMode="auto">
            <a:xfrm>
              <a:off x="768" y="864"/>
              <a:ext cx="1536"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b="1">
                  <a:solidFill>
                    <a:schemeClr val="tx2"/>
                  </a:solidFill>
                  <a:latin typeface="Arial" panose="020B0604020202020204" pitchFamily="34" charset="0"/>
                  <a:ea typeface="宋体" panose="02010600030101010101" pitchFamily="2" charset="-122"/>
                </a:rPr>
                <a:t>Analysis Class</a:t>
              </a:r>
            </a:p>
          </p:txBody>
        </p:sp>
        <p:sp>
          <p:nvSpPr>
            <p:cNvPr id="117769" name="Text Box 6">
              <a:extLst>
                <a:ext uri="{FF2B5EF4-FFF2-40B4-BE49-F238E27FC236}">
                  <a16:creationId xmlns:a16="http://schemas.microsoft.com/office/drawing/2014/main" id="{57A59331-0C6E-4956-96EE-A257EE64B74F}"/>
                </a:ext>
              </a:extLst>
            </p:cNvPr>
            <p:cNvSpPr txBox="1">
              <a:spLocks noChangeArrowheads="1"/>
            </p:cNvSpPr>
            <p:nvPr/>
          </p:nvSpPr>
          <p:spPr bwMode="auto">
            <a:xfrm>
              <a:off x="3360" y="864"/>
              <a:ext cx="1776"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b="1">
                  <a:solidFill>
                    <a:schemeClr val="tx2"/>
                  </a:solidFill>
                  <a:latin typeface="Arial" panose="020B0604020202020204" pitchFamily="34" charset="0"/>
                  <a:ea typeface="宋体" panose="02010600030101010101" pitchFamily="2" charset="-122"/>
                </a:rPr>
                <a:t>Design Element</a:t>
              </a:r>
            </a:p>
          </p:txBody>
        </p:sp>
        <p:sp>
          <p:nvSpPr>
            <p:cNvPr id="117770" name="Line 7">
              <a:extLst>
                <a:ext uri="{FF2B5EF4-FFF2-40B4-BE49-F238E27FC236}">
                  <a16:creationId xmlns:a16="http://schemas.microsoft.com/office/drawing/2014/main" id="{B47DF10E-77D9-4D58-B385-5BF83DCB3608}"/>
                </a:ext>
              </a:extLst>
            </p:cNvPr>
            <p:cNvSpPr>
              <a:spLocks noChangeShapeType="1"/>
            </p:cNvSpPr>
            <p:nvPr/>
          </p:nvSpPr>
          <p:spPr bwMode="auto">
            <a:xfrm>
              <a:off x="240" y="1536"/>
              <a:ext cx="52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zh-CN" altLang="en-US"/>
            </a:p>
          </p:txBody>
        </p:sp>
        <p:sp>
          <p:nvSpPr>
            <p:cNvPr id="117771" name="Line 8">
              <a:extLst>
                <a:ext uri="{FF2B5EF4-FFF2-40B4-BE49-F238E27FC236}">
                  <a16:creationId xmlns:a16="http://schemas.microsoft.com/office/drawing/2014/main" id="{DA9E40AD-BC9D-4D0B-858C-CAA606590355}"/>
                </a:ext>
              </a:extLst>
            </p:cNvPr>
            <p:cNvSpPr>
              <a:spLocks noChangeShapeType="1"/>
            </p:cNvSpPr>
            <p:nvPr/>
          </p:nvSpPr>
          <p:spPr bwMode="auto">
            <a:xfrm>
              <a:off x="240" y="1872"/>
              <a:ext cx="52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zh-CN" altLang="en-US"/>
            </a:p>
          </p:txBody>
        </p:sp>
        <p:sp>
          <p:nvSpPr>
            <p:cNvPr id="117772" name="Text Box 9">
              <a:extLst>
                <a:ext uri="{FF2B5EF4-FFF2-40B4-BE49-F238E27FC236}">
                  <a16:creationId xmlns:a16="http://schemas.microsoft.com/office/drawing/2014/main" id="{A53F7BF8-60E3-4DB5-B28D-E224483A30A9}"/>
                </a:ext>
              </a:extLst>
            </p:cNvPr>
            <p:cNvSpPr txBox="1">
              <a:spLocks noChangeArrowheads="1"/>
            </p:cNvSpPr>
            <p:nvPr/>
          </p:nvSpPr>
          <p:spPr bwMode="auto">
            <a:xfrm>
              <a:off x="480" y="1276"/>
              <a:ext cx="1824"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2000">
                  <a:latin typeface="Arial" panose="020B0604020202020204" pitchFamily="34" charset="0"/>
                  <a:ea typeface="宋体" panose="02010600030101010101" pitchFamily="2" charset="-122"/>
                </a:rPr>
                <a:t>CourseCatalogSystem</a:t>
              </a:r>
            </a:p>
          </p:txBody>
        </p:sp>
        <p:sp>
          <p:nvSpPr>
            <p:cNvPr id="117773" name="Text Box 10">
              <a:extLst>
                <a:ext uri="{FF2B5EF4-FFF2-40B4-BE49-F238E27FC236}">
                  <a16:creationId xmlns:a16="http://schemas.microsoft.com/office/drawing/2014/main" id="{76352FB6-FEFB-4A47-9228-A69574CDC3BE}"/>
                </a:ext>
              </a:extLst>
            </p:cNvPr>
            <p:cNvSpPr txBox="1">
              <a:spLocks noChangeArrowheads="1"/>
            </p:cNvSpPr>
            <p:nvPr/>
          </p:nvSpPr>
          <p:spPr bwMode="auto">
            <a:xfrm>
              <a:off x="480" y="1632"/>
              <a:ext cx="1824"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2000">
                  <a:latin typeface="Arial" panose="020B0604020202020204" pitchFamily="34" charset="0"/>
                  <a:ea typeface="宋体" panose="02010600030101010101" pitchFamily="2" charset="-122"/>
                </a:rPr>
                <a:t>BillingSystem</a:t>
              </a:r>
            </a:p>
          </p:txBody>
        </p:sp>
        <p:sp>
          <p:nvSpPr>
            <p:cNvPr id="117774" name="Rectangle 11">
              <a:extLst>
                <a:ext uri="{FF2B5EF4-FFF2-40B4-BE49-F238E27FC236}">
                  <a16:creationId xmlns:a16="http://schemas.microsoft.com/office/drawing/2014/main" id="{FC70E42C-99E1-4885-A5E4-83B0964CB6AF}"/>
                </a:ext>
              </a:extLst>
            </p:cNvPr>
            <p:cNvSpPr>
              <a:spLocks noChangeArrowheads="1"/>
            </p:cNvSpPr>
            <p:nvPr/>
          </p:nvSpPr>
          <p:spPr bwMode="auto">
            <a:xfrm>
              <a:off x="480" y="1872"/>
              <a:ext cx="2160" cy="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2000">
                  <a:latin typeface="Arial" panose="020B0604020202020204" pitchFamily="34" charset="0"/>
                  <a:ea typeface="宋体" panose="02010600030101010101" pitchFamily="2" charset="-122"/>
                </a:rPr>
                <a:t>All other analysis classes map directly to design classes</a:t>
              </a:r>
            </a:p>
          </p:txBody>
        </p:sp>
        <p:sp>
          <p:nvSpPr>
            <p:cNvPr id="117775" name="Text Box 12">
              <a:extLst>
                <a:ext uri="{FF2B5EF4-FFF2-40B4-BE49-F238E27FC236}">
                  <a16:creationId xmlns:a16="http://schemas.microsoft.com/office/drawing/2014/main" id="{F120C4A2-B77B-4F8D-B33B-4646FDEDB97A}"/>
                </a:ext>
              </a:extLst>
            </p:cNvPr>
            <p:cNvSpPr txBox="1">
              <a:spLocks noChangeArrowheads="1"/>
            </p:cNvSpPr>
            <p:nvPr/>
          </p:nvSpPr>
          <p:spPr bwMode="auto">
            <a:xfrm>
              <a:off x="2880" y="1276"/>
              <a:ext cx="273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2000">
                  <a:latin typeface="Arial" panose="020B0604020202020204" pitchFamily="34" charset="0"/>
                  <a:ea typeface="宋体" panose="02010600030101010101" pitchFamily="2" charset="-122"/>
                </a:rPr>
                <a:t>CourseCatalogSystem Subsystem</a:t>
              </a:r>
            </a:p>
          </p:txBody>
        </p:sp>
        <p:sp>
          <p:nvSpPr>
            <p:cNvPr id="117776" name="Text Box 13">
              <a:extLst>
                <a:ext uri="{FF2B5EF4-FFF2-40B4-BE49-F238E27FC236}">
                  <a16:creationId xmlns:a16="http://schemas.microsoft.com/office/drawing/2014/main" id="{27BAC071-623E-44C1-8F97-DDD96F6BAC09}"/>
                </a:ext>
              </a:extLst>
            </p:cNvPr>
            <p:cNvSpPr txBox="1">
              <a:spLocks noChangeArrowheads="1"/>
            </p:cNvSpPr>
            <p:nvPr/>
          </p:nvSpPr>
          <p:spPr bwMode="auto">
            <a:xfrm>
              <a:off x="2880" y="1612"/>
              <a:ext cx="273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2000">
                  <a:latin typeface="Arial" panose="020B0604020202020204" pitchFamily="34" charset="0"/>
                  <a:ea typeface="宋体" panose="02010600030101010101" pitchFamily="2" charset="-122"/>
                </a:rPr>
                <a:t>BillingSystem Subsystem</a:t>
              </a:r>
            </a:p>
          </p:txBody>
        </p:sp>
      </p:grpSp>
      <p:sp>
        <p:nvSpPr>
          <p:cNvPr id="117764" name="Rectangle 14">
            <a:extLst>
              <a:ext uri="{FF2B5EF4-FFF2-40B4-BE49-F238E27FC236}">
                <a16:creationId xmlns:a16="http://schemas.microsoft.com/office/drawing/2014/main" id="{92043EF7-1EE5-4A0C-8E66-D5D723EAE16A}"/>
              </a:ext>
            </a:extLst>
          </p:cNvPr>
          <p:cNvSpPr>
            <a:spLocks noGrp="1"/>
          </p:cNvSpPr>
          <p:nvPr>
            <p:ph type="title"/>
          </p:nvPr>
        </p:nvSpPr>
        <p:spPr>
          <a:xfrm>
            <a:off x="574675" y="0"/>
            <a:ext cx="7881938" cy="635000"/>
          </a:xfrm>
        </p:spPr>
        <p:txBody>
          <a:bodyPr/>
          <a:lstStyle/>
          <a:p>
            <a:pPr eaLnBrk="1" hangingPunct="1"/>
            <a:r>
              <a:rPr lang="en-US" altLang="zh-CN" dirty="0"/>
              <a:t>Example: Analysis-Class-To-Design-Element Map</a:t>
            </a:r>
          </a:p>
        </p:txBody>
      </p:sp>
      <p:sp>
        <p:nvSpPr>
          <p:cNvPr id="17" name="Rectangle 26">
            <a:extLst>
              <a:ext uri="{FF2B5EF4-FFF2-40B4-BE49-F238E27FC236}">
                <a16:creationId xmlns:a16="http://schemas.microsoft.com/office/drawing/2014/main" id="{6B8176AD-23C4-4743-A6A3-37FC21DE8E4F}"/>
              </a:ext>
            </a:extLst>
          </p:cNvPr>
          <p:cNvSpPr txBox="1">
            <a:spLocks/>
          </p:cNvSpPr>
          <p:nvPr/>
        </p:nvSpPr>
        <p:spPr bwMode="auto">
          <a:xfrm>
            <a:off x="679562" y="85586"/>
            <a:ext cx="6945777" cy="52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endParaRPr lang="en-US" altLang="zh-CN" dirty="0"/>
          </a:p>
        </p:txBody>
      </p:sp>
      <p:cxnSp>
        <p:nvCxnSpPr>
          <p:cNvPr id="18" name="直接连接符 46">
            <a:extLst>
              <a:ext uri="{FF2B5EF4-FFF2-40B4-BE49-F238E27FC236}">
                <a16:creationId xmlns:a16="http://schemas.microsoft.com/office/drawing/2014/main" id="{A6F0AAED-1BE9-46C0-B179-C4526775983B}"/>
              </a:ext>
            </a:extLst>
          </p:cNvPr>
          <p:cNvCxnSpPr>
            <a:cxnSpLocks noChangeShapeType="1"/>
          </p:cNvCxnSpPr>
          <p:nvPr/>
        </p:nvCxnSpPr>
        <p:spPr bwMode="auto">
          <a:xfrm flipH="1">
            <a:off x="679562" y="637028"/>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Freeform 5">
            <a:extLst>
              <a:ext uri="{FF2B5EF4-FFF2-40B4-BE49-F238E27FC236}">
                <a16:creationId xmlns:a16="http://schemas.microsoft.com/office/drawing/2014/main" id="{539E866E-222B-4A26-BA7D-05CABDAB0E2E}"/>
              </a:ext>
            </a:extLst>
          </p:cNvPr>
          <p:cNvSpPr>
            <a:spLocks noChangeAspect="1"/>
          </p:cNvSpPr>
          <p:nvPr/>
        </p:nvSpPr>
        <p:spPr bwMode="auto">
          <a:xfrm>
            <a:off x="82662" y="158155"/>
            <a:ext cx="345094"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87718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300" fill="hold"/>
                                        <p:tgtEl>
                                          <p:spTgt spid="19"/>
                                        </p:tgtEl>
                                        <p:attrNameLst>
                                          <p:attrName>ppt_x</p:attrName>
                                        </p:attrNameLst>
                                      </p:cBhvr>
                                      <p:tavLst>
                                        <p:tav tm="0">
                                          <p:val>
                                            <p:strVal val="0-#ppt_w/2"/>
                                          </p:val>
                                        </p:tav>
                                        <p:tav tm="100000">
                                          <p:val>
                                            <p:strVal val="#ppt_x"/>
                                          </p:val>
                                        </p:tav>
                                      </p:tavLst>
                                    </p:anim>
                                    <p:anim calcmode="lin" valueType="num">
                                      <p:cBhvr additive="base">
                                        <p:cTn id="8" dur="3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4">
            <a:extLst>
              <a:ext uri="{FF2B5EF4-FFF2-40B4-BE49-F238E27FC236}">
                <a16:creationId xmlns:a16="http://schemas.microsoft.com/office/drawing/2014/main" id="{DDFEE8B5-254F-4E2F-B717-3A97912678B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fld id="{F0CBE943-B5A6-4BB3-82C6-F8C1B841FC24}" type="slidenum">
              <a:rPr lang="zh-CN" altLang="en-US" sz="1000">
                <a:latin typeface="Arial" panose="020B0604020202020204" pitchFamily="34" charset="0"/>
                <a:ea typeface="宋体" panose="02010600030101010101" pitchFamily="2" charset="-122"/>
              </a:rPr>
              <a:pPr eaLnBrk="1" hangingPunct="1"/>
              <a:t>131</a:t>
            </a:fld>
            <a:endParaRPr lang="en-US" altLang="zh-CN" sz="1000">
              <a:latin typeface="Arial" panose="020B0604020202020204" pitchFamily="34" charset="0"/>
              <a:ea typeface="宋体" panose="02010600030101010101" pitchFamily="2" charset="-122"/>
            </a:endParaRPr>
          </a:p>
        </p:txBody>
      </p:sp>
      <p:sp>
        <p:nvSpPr>
          <p:cNvPr id="119811" name="Rectangle 2">
            <a:extLst>
              <a:ext uri="{FF2B5EF4-FFF2-40B4-BE49-F238E27FC236}">
                <a16:creationId xmlns:a16="http://schemas.microsoft.com/office/drawing/2014/main" id="{920C9019-B51C-413A-ABAD-C34C54EB10CC}"/>
              </a:ext>
            </a:extLst>
          </p:cNvPr>
          <p:cNvSpPr>
            <a:spLocks noChangeArrowheads="1"/>
          </p:cNvSpPr>
          <p:nvPr/>
        </p:nvSpPr>
        <p:spPr bwMode="auto">
          <a:xfrm>
            <a:off x="2409032" y="3719513"/>
            <a:ext cx="98745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courseCatalog</a:t>
            </a:r>
            <a:endParaRPr lang="en-US" altLang="zh-CN" sz="1000">
              <a:latin typeface="ZapfHumnst BT" pitchFamily="34" charset="0"/>
              <a:ea typeface="宋体" panose="02010600030101010101" pitchFamily="2" charset="-122"/>
            </a:endParaRPr>
          </a:p>
        </p:txBody>
      </p:sp>
      <p:grpSp>
        <p:nvGrpSpPr>
          <p:cNvPr id="119812" name="Group 3">
            <a:extLst>
              <a:ext uri="{FF2B5EF4-FFF2-40B4-BE49-F238E27FC236}">
                <a16:creationId xmlns:a16="http://schemas.microsoft.com/office/drawing/2014/main" id="{11BBE706-0910-4151-AB1B-5F70225E3402}"/>
              </a:ext>
            </a:extLst>
          </p:cNvPr>
          <p:cNvGrpSpPr>
            <a:grpSpLocks/>
          </p:cNvGrpSpPr>
          <p:nvPr/>
        </p:nvGrpSpPr>
        <p:grpSpPr bwMode="auto">
          <a:xfrm>
            <a:off x="6682583" y="4219575"/>
            <a:ext cx="1444625" cy="477838"/>
            <a:chOff x="4143" y="3106"/>
            <a:chExt cx="910" cy="301"/>
          </a:xfrm>
        </p:grpSpPr>
        <p:sp>
          <p:nvSpPr>
            <p:cNvPr id="119861" name="Rectangle 4">
              <a:extLst>
                <a:ext uri="{FF2B5EF4-FFF2-40B4-BE49-F238E27FC236}">
                  <a16:creationId xmlns:a16="http://schemas.microsoft.com/office/drawing/2014/main" id="{7CCDB504-5F9B-4EBC-A23F-3CC5FE256716}"/>
                </a:ext>
              </a:extLst>
            </p:cNvPr>
            <p:cNvSpPr>
              <a:spLocks noChangeArrowheads="1"/>
            </p:cNvSpPr>
            <p:nvPr/>
          </p:nvSpPr>
          <p:spPr bwMode="auto">
            <a:xfrm>
              <a:off x="4143" y="3106"/>
              <a:ext cx="910" cy="30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9862" name="Rectangle 5">
              <a:extLst>
                <a:ext uri="{FF2B5EF4-FFF2-40B4-BE49-F238E27FC236}">
                  <a16:creationId xmlns:a16="http://schemas.microsoft.com/office/drawing/2014/main" id="{775D4D10-326C-4151-8A30-15C5FEA0CB4C}"/>
                </a:ext>
              </a:extLst>
            </p:cNvPr>
            <p:cNvSpPr>
              <a:spLocks noChangeArrowheads="1"/>
            </p:cNvSpPr>
            <p:nvPr/>
          </p:nvSpPr>
          <p:spPr bwMode="auto">
            <a:xfrm>
              <a:off x="4209" y="3135"/>
              <a:ext cx="80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CourseOfferingList</a:t>
              </a:r>
              <a:endParaRPr lang="en-US" altLang="zh-CN" sz="1000">
                <a:latin typeface="ZapfHumnst BT" pitchFamily="34" charset="0"/>
                <a:ea typeface="宋体" panose="02010600030101010101" pitchFamily="2" charset="-122"/>
              </a:endParaRPr>
            </a:p>
          </p:txBody>
        </p:sp>
        <p:sp>
          <p:nvSpPr>
            <p:cNvPr id="119863" name="Rectangle 6">
              <a:extLst>
                <a:ext uri="{FF2B5EF4-FFF2-40B4-BE49-F238E27FC236}">
                  <a16:creationId xmlns:a16="http://schemas.microsoft.com/office/drawing/2014/main" id="{503A43B2-1944-4F7F-ACAE-A9BD2F221E9E}"/>
                </a:ext>
              </a:extLst>
            </p:cNvPr>
            <p:cNvSpPr>
              <a:spLocks noChangeArrowheads="1"/>
            </p:cNvSpPr>
            <p:nvPr/>
          </p:nvSpPr>
          <p:spPr bwMode="auto">
            <a:xfrm>
              <a:off x="4143" y="3260"/>
              <a:ext cx="910" cy="14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9864" name="Rectangle 7">
              <a:extLst>
                <a:ext uri="{FF2B5EF4-FFF2-40B4-BE49-F238E27FC236}">
                  <a16:creationId xmlns:a16="http://schemas.microsoft.com/office/drawing/2014/main" id="{11D7BCE1-A313-4EB7-9B4E-7B0241E89F4C}"/>
                </a:ext>
              </a:extLst>
            </p:cNvPr>
            <p:cNvSpPr>
              <a:spLocks noChangeArrowheads="1"/>
            </p:cNvSpPr>
            <p:nvPr/>
          </p:nvSpPr>
          <p:spPr bwMode="auto">
            <a:xfrm>
              <a:off x="4143" y="3318"/>
              <a:ext cx="910" cy="89"/>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grpSp>
      <p:sp>
        <p:nvSpPr>
          <p:cNvPr id="119813" name="Rectangle 8">
            <a:extLst>
              <a:ext uri="{FF2B5EF4-FFF2-40B4-BE49-F238E27FC236}">
                <a16:creationId xmlns:a16="http://schemas.microsoft.com/office/drawing/2014/main" id="{CCBDAE65-6294-479B-A458-545C8A55143A}"/>
              </a:ext>
            </a:extLst>
          </p:cNvPr>
          <p:cNvSpPr>
            <a:spLocks noChangeArrowheads="1"/>
          </p:cNvSpPr>
          <p:nvPr/>
        </p:nvSpPr>
        <p:spPr bwMode="auto">
          <a:xfrm>
            <a:off x="1570832" y="5489575"/>
            <a:ext cx="4424362" cy="896938"/>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9814" name="Rectangle 9">
            <a:extLst>
              <a:ext uri="{FF2B5EF4-FFF2-40B4-BE49-F238E27FC236}">
                <a16:creationId xmlns:a16="http://schemas.microsoft.com/office/drawing/2014/main" id="{2F4DA229-E2A5-4DE6-8CCB-518818E7B65D}"/>
              </a:ext>
            </a:extLst>
          </p:cNvPr>
          <p:cNvSpPr>
            <a:spLocks noChangeArrowheads="1"/>
          </p:cNvSpPr>
          <p:nvPr/>
        </p:nvSpPr>
        <p:spPr bwMode="auto">
          <a:xfrm>
            <a:off x="3026569" y="5722938"/>
            <a:ext cx="153407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CourseCatalogSystem</a:t>
            </a:r>
            <a:endParaRPr lang="en-US" altLang="zh-CN" sz="1000">
              <a:latin typeface="ZapfHumnst BT" pitchFamily="34" charset="0"/>
              <a:ea typeface="宋体" panose="02010600030101010101" pitchFamily="2" charset="-122"/>
            </a:endParaRPr>
          </a:p>
        </p:txBody>
      </p:sp>
      <p:sp>
        <p:nvSpPr>
          <p:cNvPr id="119815" name="Rectangle 10">
            <a:extLst>
              <a:ext uri="{FF2B5EF4-FFF2-40B4-BE49-F238E27FC236}">
                <a16:creationId xmlns:a16="http://schemas.microsoft.com/office/drawing/2014/main" id="{0758FB6F-D718-41E3-A5F7-7728262B7D92}"/>
              </a:ext>
            </a:extLst>
          </p:cNvPr>
          <p:cNvSpPr>
            <a:spLocks noChangeArrowheads="1"/>
          </p:cNvSpPr>
          <p:nvPr/>
        </p:nvSpPr>
        <p:spPr bwMode="auto">
          <a:xfrm>
            <a:off x="1570832" y="5919789"/>
            <a:ext cx="4424362" cy="466725"/>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9816" name="Rectangle 11">
            <a:extLst>
              <a:ext uri="{FF2B5EF4-FFF2-40B4-BE49-F238E27FC236}">
                <a16:creationId xmlns:a16="http://schemas.microsoft.com/office/drawing/2014/main" id="{AD202C28-F643-462B-A958-0B58A9BB56FE}"/>
              </a:ext>
            </a:extLst>
          </p:cNvPr>
          <p:cNvSpPr>
            <a:spLocks noChangeArrowheads="1"/>
          </p:cNvSpPr>
          <p:nvPr/>
        </p:nvSpPr>
        <p:spPr bwMode="auto">
          <a:xfrm>
            <a:off x="1570832" y="6013451"/>
            <a:ext cx="4424362" cy="37306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9817" name="Rectangle 12">
            <a:extLst>
              <a:ext uri="{FF2B5EF4-FFF2-40B4-BE49-F238E27FC236}">
                <a16:creationId xmlns:a16="http://schemas.microsoft.com/office/drawing/2014/main" id="{835BEF0A-57D3-4CB2-B6C9-028D8F95575F}"/>
              </a:ext>
            </a:extLst>
          </p:cNvPr>
          <p:cNvSpPr>
            <a:spLocks noChangeArrowheads="1"/>
          </p:cNvSpPr>
          <p:nvPr/>
        </p:nvSpPr>
        <p:spPr bwMode="auto">
          <a:xfrm>
            <a:off x="1605757" y="6129338"/>
            <a:ext cx="446045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getCourseOfferings(forSemester : Semester) : CourseOfferingList</a:t>
            </a:r>
            <a:endParaRPr lang="en-US" altLang="zh-CN" sz="1000">
              <a:latin typeface="ZapfHumnst BT" pitchFamily="34" charset="0"/>
              <a:ea typeface="宋体" panose="02010600030101010101" pitchFamily="2" charset="-122"/>
            </a:endParaRPr>
          </a:p>
        </p:txBody>
      </p:sp>
      <p:sp>
        <p:nvSpPr>
          <p:cNvPr id="119818" name="Rectangle 13">
            <a:extLst>
              <a:ext uri="{FF2B5EF4-FFF2-40B4-BE49-F238E27FC236}">
                <a16:creationId xmlns:a16="http://schemas.microsoft.com/office/drawing/2014/main" id="{31F24D44-B981-4390-B485-5EEFBA5CBC7E}"/>
              </a:ext>
            </a:extLst>
          </p:cNvPr>
          <p:cNvSpPr>
            <a:spLocks noChangeArrowheads="1"/>
          </p:cNvSpPr>
          <p:nvPr/>
        </p:nvSpPr>
        <p:spPr bwMode="auto">
          <a:xfrm>
            <a:off x="3015457" y="5535613"/>
            <a:ext cx="151163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&lt;&lt;subsystem proxy&gt;&gt;</a:t>
            </a:r>
            <a:endParaRPr lang="en-US" altLang="zh-CN" sz="1000">
              <a:latin typeface="ZapfHumnst BT" pitchFamily="34" charset="0"/>
              <a:ea typeface="宋体" panose="02010600030101010101" pitchFamily="2" charset="-122"/>
            </a:endParaRPr>
          </a:p>
        </p:txBody>
      </p:sp>
      <p:sp>
        <p:nvSpPr>
          <p:cNvPr id="119819" name="Rectangle 14">
            <a:extLst>
              <a:ext uri="{FF2B5EF4-FFF2-40B4-BE49-F238E27FC236}">
                <a16:creationId xmlns:a16="http://schemas.microsoft.com/office/drawing/2014/main" id="{D29B7FB0-62B1-46DD-8507-DCB5042F9B1C}"/>
              </a:ext>
            </a:extLst>
          </p:cNvPr>
          <p:cNvSpPr>
            <a:spLocks noChangeArrowheads="1"/>
          </p:cNvSpPr>
          <p:nvPr/>
        </p:nvSpPr>
        <p:spPr bwMode="auto">
          <a:xfrm>
            <a:off x="1024733" y="900113"/>
            <a:ext cx="2782887" cy="2201862"/>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9820" name="Rectangle 15">
            <a:extLst>
              <a:ext uri="{FF2B5EF4-FFF2-40B4-BE49-F238E27FC236}">
                <a16:creationId xmlns:a16="http://schemas.microsoft.com/office/drawing/2014/main" id="{65D0F511-1160-492E-B700-FB0E14605CF6}"/>
              </a:ext>
            </a:extLst>
          </p:cNvPr>
          <p:cNvSpPr>
            <a:spLocks noChangeArrowheads="1"/>
          </p:cNvSpPr>
          <p:nvPr/>
        </p:nvSpPr>
        <p:spPr bwMode="auto">
          <a:xfrm>
            <a:off x="1699420" y="1133475"/>
            <a:ext cx="14811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RegistrationController</a:t>
            </a:r>
            <a:endParaRPr lang="en-US" altLang="zh-CN" sz="1000">
              <a:latin typeface="ZapfHumnst BT" pitchFamily="34" charset="0"/>
              <a:ea typeface="宋体" panose="02010600030101010101" pitchFamily="2" charset="-122"/>
            </a:endParaRPr>
          </a:p>
        </p:txBody>
      </p:sp>
      <p:sp>
        <p:nvSpPr>
          <p:cNvPr id="119821" name="Rectangle 16">
            <a:extLst>
              <a:ext uri="{FF2B5EF4-FFF2-40B4-BE49-F238E27FC236}">
                <a16:creationId xmlns:a16="http://schemas.microsoft.com/office/drawing/2014/main" id="{28C4E0FD-4A84-44D8-9B64-E2C064559DEC}"/>
              </a:ext>
            </a:extLst>
          </p:cNvPr>
          <p:cNvSpPr>
            <a:spLocks noChangeArrowheads="1"/>
          </p:cNvSpPr>
          <p:nvPr/>
        </p:nvSpPr>
        <p:spPr bwMode="auto">
          <a:xfrm>
            <a:off x="1024733" y="1330325"/>
            <a:ext cx="2782887" cy="1771650"/>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9822" name="Rectangle 17">
            <a:extLst>
              <a:ext uri="{FF2B5EF4-FFF2-40B4-BE49-F238E27FC236}">
                <a16:creationId xmlns:a16="http://schemas.microsoft.com/office/drawing/2014/main" id="{1807FD27-51DE-473F-8857-D71E58CE602F}"/>
              </a:ext>
            </a:extLst>
          </p:cNvPr>
          <p:cNvSpPr>
            <a:spLocks noChangeArrowheads="1"/>
          </p:cNvSpPr>
          <p:nvPr/>
        </p:nvSpPr>
        <p:spPr bwMode="auto">
          <a:xfrm>
            <a:off x="1024733" y="1423989"/>
            <a:ext cx="2782887" cy="167798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9823" name="Rectangle 18">
            <a:extLst>
              <a:ext uri="{FF2B5EF4-FFF2-40B4-BE49-F238E27FC236}">
                <a16:creationId xmlns:a16="http://schemas.microsoft.com/office/drawing/2014/main" id="{8F7669A7-CC49-4980-9AFA-4171A37A37A5}"/>
              </a:ext>
            </a:extLst>
          </p:cNvPr>
          <p:cNvSpPr>
            <a:spLocks noChangeArrowheads="1"/>
          </p:cNvSpPr>
          <p:nvPr/>
        </p:nvSpPr>
        <p:spPr bwMode="auto">
          <a:xfrm>
            <a:off x="1070769" y="1539875"/>
            <a:ext cx="15778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 get course offerings()</a:t>
            </a:r>
            <a:endParaRPr lang="en-US" altLang="zh-CN" sz="1000">
              <a:latin typeface="ZapfHumnst BT" pitchFamily="34" charset="0"/>
              <a:ea typeface="宋体" panose="02010600030101010101" pitchFamily="2" charset="-122"/>
            </a:endParaRPr>
          </a:p>
        </p:txBody>
      </p:sp>
      <p:sp>
        <p:nvSpPr>
          <p:cNvPr id="119824" name="Rectangle 19">
            <a:extLst>
              <a:ext uri="{FF2B5EF4-FFF2-40B4-BE49-F238E27FC236}">
                <a16:creationId xmlns:a16="http://schemas.microsoft.com/office/drawing/2014/main" id="{A9160E3B-B986-46A9-BCAD-1ADE2D6F1CE3}"/>
              </a:ext>
            </a:extLst>
          </p:cNvPr>
          <p:cNvSpPr>
            <a:spLocks noChangeArrowheads="1"/>
          </p:cNvSpPr>
          <p:nvPr/>
        </p:nvSpPr>
        <p:spPr bwMode="auto">
          <a:xfrm>
            <a:off x="1070770" y="1727200"/>
            <a:ext cx="162223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 get current schedule()</a:t>
            </a:r>
            <a:endParaRPr lang="en-US" altLang="zh-CN" sz="1000">
              <a:latin typeface="ZapfHumnst BT" pitchFamily="34" charset="0"/>
              <a:ea typeface="宋体" panose="02010600030101010101" pitchFamily="2" charset="-122"/>
            </a:endParaRPr>
          </a:p>
        </p:txBody>
      </p:sp>
      <p:sp>
        <p:nvSpPr>
          <p:cNvPr id="119825" name="Rectangle 20">
            <a:extLst>
              <a:ext uri="{FF2B5EF4-FFF2-40B4-BE49-F238E27FC236}">
                <a16:creationId xmlns:a16="http://schemas.microsoft.com/office/drawing/2014/main" id="{74719C25-FE50-4DB4-BAE8-84ABA83CA76E}"/>
              </a:ext>
            </a:extLst>
          </p:cNvPr>
          <p:cNvSpPr>
            <a:spLocks noChangeArrowheads="1"/>
          </p:cNvSpPr>
          <p:nvPr/>
        </p:nvSpPr>
        <p:spPr bwMode="auto">
          <a:xfrm>
            <a:off x="1070770" y="1912938"/>
            <a:ext cx="182582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 delete current schedule()</a:t>
            </a:r>
            <a:endParaRPr lang="en-US" altLang="zh-CN" sz="1000">
              <a:latin typeface="ZapfHumnst BT" pitchFamily="34" charset="0"/>
              <a:ea typeface="宋体" panose="02010600030101010101" pitchFamily="2" charset="-122"/>
            </a:endParaRPr>
          </a:p>
        </p:txBody>
      </p:sp>
      <p:sp>
        <p:nvSpPr>
          <p:cNvPr id="119826" name="Rectangle 21">
            <a:extLst>
              <a:ext uri="{FF2B5EF4-FFF2-40B4-BE49-F238E27FC236}">
                <a16:creationId xmlns:a16="http://schemas.microsoft.com/office/drawing/2014/main" id="{1DBC1426-A679-4FEF-A44D-C0F192E5ED0C}"/>
              </a:ext>
            </a:extLst>
          </p:cNvPr>
          <p:cNvSpPr>
            <a:spLocks noChangeArrowheads="1"/>
          </p:cNvSpPr>
          <p:nvPr/>
        </p:nvSpPr>
        <p:spPr bwMode="auto">
          <a:xfrm>
            <a:off x="1070769" y="2100263"/>
            <a:ext cx="13401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 submit schedule()</a:t>
            </a:r>
            <a:endParaRPr lang="en-US" altLang="zh-CN" sz="1000">
              <a:latin typeface="ZapfHumnst BT" pitchFamily="34" charset="0"/>
              <a:ea typeface="宋体" panose="02010600030101010101" pitchFamily="2" charset="-122"/>
            </a:endParaRPr>
          </a:p>
        </p:txBody>
      </p:sp>
      <p:sp>
        <p:nvSpPr>
          <p:cNvPr id="119827" name="Rectangle 22">
            <a:extLst>
              <a:ext uri="{FF2B5EF4-FFF2-40B4-BE49-F238E27FC236}">
                <a16:creationId xmlns:a16="http://schemas.microsoft.com/office/drawing/2014/main" id="{A883AE3C-63D5-4D20-AC4A-DB5F4DF94DDA}"/>
              </a:ext>
            </a:extLst>
          </p:cNvPr>
          <p:cNvSpPr>
            <a:spLocks noChangeArrowheads="1"/>
          </p:cNvSpPr>
          <p:nvPr/>
        </p:nvSpPr>
        <p:spPr bwMode="auto">
          <a:xfrm>
            <a:off x="1070770" y="2286000"/>
            <a:ext cx="161262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 is registration open?()</a:t>
            </a:r>
            <a:endParaRPr lang="en-US" altLang="zh-CN" sz="1000">
              <a:latin typeface="ZapfHumnst BT" pitchFamily="34" charset="0"/>
              <a:ea typeface="宋体" panose="02010600030101010101" pitchFamily="2" charset="-122"/>
            </a:endParaRPr>
          </a:p>
        </p:txBody>
      </p:sp>
      <p:sp>
        <p:nvSpPr>
          <p:cNvPr id="119828" name="Rectangle 23">
            <a:extLst>
              <a:ext uri="{FF2B5EF4-FFF2-40B4-BE49-F238E27FC236}">
                <a16:creationId xmlns:a16="http://schemas.microsoft.com/office/drawing/2014/main" id="{43CE88E6-1BE6-4D86-8B38-42A21D8485D3}"/>
              </a:ext>
            </a:extLst>
          </p:cNvPr>
          <p:cNvSpPr>
            <a:spLocks noChangeArrowheads="1"/>
          </p:cNvSpPr>
          <p:nvPr/>
        </p:nvSpPr>
        <p:spPr bwMode="auto">
          <a:xfrm>
            <a:off x="1070769" y="2471738"/>
            <a:ext cx="121187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 save schedule()</a:t>
            </a:r>
            <a:endParaRPr lang="en-US" altLang="zh-CN" sz="1000">
              <a:latin typeface="ZapfHumnst BT" pitchFamily="34" charset="0"/>
              <a:ea typeface="宋体" panose="02010600030101010101" pitchFamily="2" charset="-122"/>
            </a:endParaRPr>
          </a:p>
        </p:txBody>
      </p:sp>
      <p:sp>
        <p:nvSpPr>
          <p:cNvPr id="119829" name="Rectangle 24">
            <a:extLst>
              <a:ext uri="{FF2B5EF4-FFF2-40B4-BE49-F238E27FC236}">
                <a16:creationId xmlns:a16="http://schemas.microsoft.com/office/drawing/2014/main" id="{C25A0C45-33D1-45BE-9B3C-25C0BED262F1}"/>
              </a:ext>
            </a:extLst>
          </p:cNvPr>
          <p:cNvSpPr>
            <a:spLocks noChangeArrowheads="1"/>
          </p:cNvSpPr>
          <p:nvPr/>
        </p:nvSpPr>
        <p:spPr bwMode="auto">
          <a:xfrm>
            <a:off x="1070769" y="2659063"/>
            <a:ext cx="22590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 create schedule with offerings()</a:t>
            </a:r>
            <a:endParaRPr lang="en-US" altLang="zh-CN" sz="1000">
              <a:latin typeface="ZapfHumnst BT" pitchFamily="34" charset="0"/>
              <a:ea typeface="宋体" panose="02010600030101010101" pitchFamily="2" charset="-122"/>
            </a:endParaRPr>
          </a:p>
        </p:txBody>
      </p:sp>
      <p:sp>
        <p:nvSpPr>
          <p:cNvPr id="119830" name="Rectangle 25">
            <a:extLst>
              <a:ext uri="{FF2B5EF4-FFF2-40B4-BE49-F238E27FC236}">
                <a16:creationId xmlns:a16="http://schemas.microsoft.com/office/drawing/2014/main" id="{58899C49-EF21-4A15-A371-8DA6EDBEA090}"/>
              </a:ext>
            </a:extLst>
          </p:cNvPr>
          <p:cNvSpPr>
            <a:spLocks noChangeArrowheads="1"/>
          </p:cNvSpPr>
          <p:nvPr/>
        </p:nvSpPr>
        <p:spPr bwMode="auto">
          <a:xfrm>
            <a:off x="1070769" y="2844800"/>
            <a:ext cx="27202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 update schedule with new selections()</a:t>
            </a:r>
            <a:endParaRPr lang="en-US" altLang="zh-CN" sz="1000">
              <a:latin typeface="ZapfHumnst BT" pitchFamily="34" charset="0"/>
              <a:ea typeface="宋体" panose="02010600030101010101" pitchFamily="2" charset="-122"/>
            </a:endParaRPr>
          </a:p>
        </p:txBody>
      </p:sp>
      <p:sp>
        <p:nvSpPr>
          <p:cNvPr id="119831" name="Rectangle 26">
            <a:extLst>
              <a:ext uri="{FF2B5EF4-FFF2-40B4-BE49-F238E27FC236}">
                <a16:creationId xmlns:a16="http://schemas.microsoft.com/office/drawing/2014/main" id="{5108372F-AF4D-4CA9-91C2-70C30AD5F9BF}"/>
              </a:ext>
            </a:extLst>
          </p:cNvPr>
          <p:cNvSpPr>
            <a:spLocks noChangeArrowheads="1"/>
          </p:cNvSpPr>
          <p:nvPr/>
        </p:nvSpPr>
        <p:spPr bwMode="auto">
          <a:xfrm>
            <a:off x="2002633" y="946150"/>
            <a:ext cx="81913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&lt;&lt;control&gt;&gt;</a:t>
            </a:r>
            <a:endParaRPr lang="en-US" altLang="zh-CN" sz="1000">
              <a:latin typeface="ZapfHumnst BT" pitchFamily="34" charset="0"/>
              <a:ea typeface="宋体" panose="02010600030101010101" pitchFamily="2" charset="-122"/>
            </a:endParaRPr>
          </a:p>
        </p:txBody>
      </p:sp>
      <p:sp>
        <p:nvSpPr>
          <p:cNvPr id="119832" name="Rectangle 27">
            <a:extLst>
              <a:ext uri="{FF2B5EF4-FFF2-40B4-BE49-F238E27FC236}">
                <a16:creationId xmlns:a16="http://schemas.microsoft.com/office/drawing/2014/main" id="{3F775D1E-8F04-484E-A6DB-6ED465A4E33C}"/>
              </a:ext>
            </a:extLst>
          </p:cNvPr>
          <p:cNvSpPr>
            <a:spLocks noChangeArrowheads="1"/>
          </p:cNvSpPr>
          <p:nvPr/>
        </p:nvSpPr>
        <p:spPr bwMode="auto">
          <a:xfrm>
            <a:off x="4436269" y="1284289"/>
            <a:ext cx="2025650" cy="1082675"/>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9833" name="Rectangle 28">
            <a:extLst>
              <a:ext uri="{FF2B5EF4-FFF2-40B4-BE49-F238E27FC236}">
                <a16:creationId xmlns:a16="http://schemas.microsoft.com/office/drawing/2014/main" id="{CD155DF4-6C54-4AF0-A9AF-FEC09BB6772C}"/>
              </a:ext>
            </a:extLst>
          </p:cNvPr>
          <p:cNvSpPr>
            <a:spLocks noChangeArrowheads="1"/>
          </p:cNvSpPr>
          <p:nvPr/>
        </p:nvSpPr>
        <p:spPr bwMode="auto">
          <a:xfrm>
            <a:off x="4541045" y="1517650"/>
            <a:ext cx="1872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CloseRegistrationController</a:t>
            </a:r>
            <a:endParaRPr lang="en-US" altLang="zh-CN" sz="1000">
              <a:latin typeface="ZapfHumnst BT" pitchFamily="34" charset="0"/>
              <a:ea typeface="宋体" panose="02010600030101010101" pitchFamily="2" charset="-122"/>
            </a:endParaRPr>
          </a:p>
        </p:txBody>
      </p:sp>
      <p:sp>
        <p:nvSpPr>
          <p:cNvPr id="119834" name="Rectangle 29">
            <a:extLst>
              <a:ext uri="{FF2B5EF4-FFF2-40B4-BE49-F238E27FC236}">
                <a16:creationId xmlns:a16="http://schemas.microsoft.com/office/drawing/2014/main" id="{231B25F4-977E-4E25-9B53-5EBFBA864AFB}"/>
              </a:ext>
            </a:extLst>
          </p:cNvPr>
          <p:cNvSpPr>
            <a:spLocks noChangeArrowheads="1"/>
          </p:cNvSpPr>
          <p:nvPr/>
        </p:nvSpPr>
        <p:spPr bwMode="auto">
          <a:xfrm>
            <a:off x="4436269" y="1714501"/>
            <a:ext cx="2025650" cy="65246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9835" name="Rectangle 30">
            <a:extLst>
              <a:ext uri="{FF2B5EF4-FFF2-40B4-BE49-F238E27FC236}">
                <a16:creationId xmlns:a16="http://schemas.microsoft.com/office/drawing/2014/main" id="{29D53E40-3664-40C8-8898-358151C9F2BB}"/>
              </a:ext>
            </a:extLst>
          </p:cNvPr>
          <p:cNvSpPr>
            <a:spLocks noChangeArrowheads="1"/>
          </p:cNvSpPr>
          <p:nvPr/>
        </p:nvSpPr>
        <p:spPr bwMode="auto">
          <a:xfrm>
            <a:off x="4436269" y="1808163"/>
            <a:ext cx="2025650" cy="558800"/>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9836" name="Rectangle 31">
            <a:extLst>
              <a:ext uri="{FF2B5EF4-FFF2-40B4-BE49-F238E27FC236}">
                <a16:creationId xmlns:a16="http://schemas.microsoft.com/office/drawing/2014/main" id="{5247CF1B-13F0-4C54-94B7-6BE2EEC0E990}"/>
              </a:ext>
            </a:extLst>
          </p:cNvPr>
          <p:cNvSpPr>
            <a:spLocks noChangeArrowheads="1"/>
          </p:cNvSpPr>
          <p:nvPr/>
        </p:nvSpPr>
        <p:spPr bwMode="auto">
          <a:xfrm>
            <a:off x="4482308" y="1925638"/>
            <a:ext cx="161262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 is registration open?()</a:t>
            </a:r>
            <a:endParaRPr lang="en-US" altLang="zh-CN" sz="1000">
              <a:latin typeface="ZapfHumnst BT" pitchFamily="34" charset="0"/>
              <a:ea typeface="宋体" panose="02010600030101010101" pitchFamily="2" charset="-122"/>
            </a:endParaRPr>
          </a:p>
        </p:txBody>
      </p:sp>
      <p:sp>
        <p:nvSpPr>
          <p:cNvPr id="119837" name="Rectangle 32">
            <a:extLst>
              <a:ext uri="{FF2B5EF4-FFF2-40B4-BE49-F238E27FC236}">
                <a16:creationId xmlns:a16="http://schemas.microsoft.com/office/drawing/2014/main" id="{04DFDA1A-D4D5-473A-9195-F443A22E01A7}"/>
              </a:ext>
            </a:extLst>
          </p:cNvPr>
          <p:cNvSpPr>
            <a:spLocks noChangeArrowheads="1"/>
          </p:cNvSpPr>
          <p:nvPr/>
        </p:nvSpPr>
        <p:spPr bwMode="auto">
          <a:xfrm>
            <a:off x="4482308" y="2111375"/>
            <a:ext cx="13914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 close registration()</a:t>
            </a:r>
            <a:endParaRPr lang="en-US" altLang="zh-CN" sz="1000">
              <a:latin typeface="ZapfHumnst BT" pitchFamily="34" charset="0"/>
              <a:ea typeface="宋体" panose="02010600030101010101" pitchFamily="2" charset="-122"/>
            </a:endParaRPr>
          </a:p>
        </p:txBody>
      </p:sp>
      <p:sp>
        <p:nvSpPr>
          <p:cNvPr id="119838" name="Rectangle 33">
            <a:extLst>
              <a:ext uri="{FF2B5EF4-FFF2-40B4-BE49-F238E27FC236}">
                <a16:creationId xmlns:a16="http://schemas.microsoft.com/office/drawing/2014/main" id="{1F05D4EA-79EA-4553-9654-A0448A52E734}"/>
              </a:ext>
            </a:extLst>
          </p:cNvPr>
          <p:cNvSpPr>
            <a:spLocks noChangeArrowheads="1"/>
          </p:cNvSpPr>
          <p:nvPr/>
        </p:nvSpPr>
        <p:spPr bwMode="auto">
          <a:xfrm>
            <a:off x="5041108" y="1330325"/>
            <a:ext cx="81913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&lt;&lt;control&gt;&gt;</a:t>
            </a:r>
            <a:endParaRPr lang="en-US" altLang="zh-CN" sz="1000">
              <a:latin typeface="ZapfHumnst BT" pitchFamily="34" charset="0"/>
              <a:ea typeface="宋体" panose="02010600030101010101" pitchFamily="2" charset="-122"/>
            </a:endParaRPr>
          </a:p>
        </p:txBody>
      </p:sp>
      <p:sp>
        <p:nvSpPr>
          <p:cNvPr id="119839" name="Rectangle 34">
            <a:extLst>
              <a:ext uri="{FF2B5EF4-FFF2-40B4-BE49-F238E27FC236}">
                <a16:creationId xmlns:a16="http://schemas.microsoft.com/office/drawing/2014/main" id="{0A284A63-ED6C-4BA6-83E0-3A26D9AC6D05}"/>
              </a:ext>
            </a:extLst>
          </p:cNvPr>
          <p:cNvSpPr>
            <a:spLocks noChangeArrowheads="1"/>
          </p:cNvSpPr>
          <p:nvPr/>
        </p:nvSpPr>
        <p:spPr bwMode="auto">
          <a:xfrm>
            <a:off x="1513682" y="4056064"/>
            <a:ext cx="4424362" cy="90963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9840" name="Rectangle 35">
            <a:extLst>
              <a:ext uri="{FF2B5EF4-FFF2-40B4-BE49-F238E27FC236}">
                <a16:creationId xmlns:a16="http://schemas.microsoft.com/office/drawing/2014/main" id="{8E03DD4E-45C8-4BC6-A3CD-BFAE7192B2B2}"/>
              </a:ext>
            </a:extLst>
          </p:cNvPr>
          <p:cNvSpPr>
            <a:spLocks noChangeArrowheads="1"/>
          </p:cNvSpPr>
          <p:nvPr/>
        </p:nvSpPr>
        <p:spPr bwMode="auto">
          <a:xfrm>
            <a:off x="2956720" y="4289425"/>
            <a:ext cx="15773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ICourseCatalogSystem</a:t>
            </a:r>
            <a:endParaRPr lang="en-US" altLang="zh-CN" sz="1000">
              <a:latin typeface="ZapfHumnst BT" pitchFamily="34" charset="0"/>
              <a:ea typeface="宋体" panose="02010600030101010101" pitchFamily="2" charset="-122"/>
            </a:endParaRPr>
          </a:p>
        </p:txBody>
      </p:sp>
      <p:sp>
        <p:nvSpPr>
          <p:cNvPr id="119841" name="Rectangle 36">
            <a:extLst>
              <a:ext uri="{FF2B5EF4-FFF2-40B4-BE49-F238E27FC236}">
                <a16:creationId xmlns:a16="http://schemas.microsoft.com/office/drawing/2014/main" id="{271BB547-585B-4B87-A036-877CD62EEDEA}"/>
              </a:ext>
            </a:extLst>
          </p:cNvPr>
          <p:cNvSpPr>
            <a:spLocks noChangeArrowheads="1"/>
          </p:cNvSpPr>
          <p:nvPr/>
        </p:nvSpPr>
        <p:spPr bwMode="auto">
          <a:xfrm>
            <a:off x="1513682" y="4487864"/>
            <a:ext cx="4424362" cy="47783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9842" name="Rectangle 37">
            <a:extLst>
              <a:ext uri="{FF2B5EF4-FFF2-40B4-BE49-F238E27FC236}">
                <a16:creationId xmlns:a16="http://schemas.microsoft.com/office/drawing/2014/main" id="{0ECDD424-A981-4144-8447-A2D0C2A7C7CA}"/>
              </a:ext>
            </a:extLst>
          </p:cNvPr>
          <p:cNvSpPr>
            <a:spLocks noChangeArrowheads="1"/>
          </p:cNvSpPr>
          <p:nvPr/>
        </p:nvSpPr>
        <p:spPr bwMode="auto">
          <a:xfrm>
            <a:off x="1513682" y="4581526"/>
            <a:ext cx="4424362" cy="384175"/>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9843" name="Rectangle 38">
            <a:extLst>
              <a:ext uri="{FF2B5EF4-FFF2-40B4-BE49-F238E27FC236}">
                <a16:creationId xmlns:a16="http://schemas.microsoft.com/office/drawing/2014/main" id="{0FAFDD6A-3AB1-480C-8898-BE73F6F358E5}"/>
              </a:ext>
            </a:extLst>
          </p:cNvPr>
          <p:cNvSpPr>
            <a:spLocks noChangeArrowheads="1"/>
          </p:cNvSpPr>
          <p:nvPr/>
        </p:nvSpPr>
        <p:spPr bwMode="auto">
          <a:xfrm>
            <a:off x="1548607" y="4697413"/>
            <a:ext cx="446045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getCourseOfferings(forSemester : Semester) : CourseOfferingList</a:t>
            </a:r>
            <a:endParaRPr lang="en-US" altLang="zh-CN" sz="1000">
              <a:latin typeface="ZapfHumnst BT" pitchFamily="34" charset="0"/>
              <a:ea typeface="宋体" panose="02010600030101010101" pitchFamily="2" charset="-122"/>
            </a:endParaRPr>
          </a:p>
        </p:txBody>
      </p:sp>
      <p:sp>
        <p:nvSpPr>
          <p:cNvPr id="119844" name="Rectangle 39">
            <a:extLst>
              <a:ext uri="{FF2B5EF4-FFF2-40B4-BE49-F238E27FC236}">
                <a16:creationId xmlns:a16="http://schemas.microsoft.com/office/drawing/2014/main" id="{42A1B7BA-1EB6-4C1C-BDB5-7688E6571467}"/>
              </a:ext>
            </a:extLst>
          </p:cNvPr>
          <p:cNvSpPr>
            <a:spLocks noChangeArrowheads="1"/>
          </p:cNvSpPr>
          <p:nvPr/>
        </p:nvSpPr>
        <p:spPr bwMode="auto">
          <a:xfrm>
            <a:off x="3259933" y="4103688"/>
            <a:ext cx="9569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&lt;&lt;Interface&gt;&gt;</a:t>
            </a:r>
            <a:endParaRPr lang="en-US" altLang="zh-CN" sz="1000">
              <a:latin typeface="ZapfHumnst BT" pitchFamily="34" charset="0"/>
              <a:ea typeface="宋体" panose="02010600030101010101" pitchFamily="2" charset="-122"/>
            </a:endParaRPr>
          </a:p>
        </p:txBody>
      </p:sp>
      <p:sp>
        <p:nvSpPr>
          <p:cNvPr id="119845" name="Freeform 40">
            <a:extLst>
              <a:ext uri="{FF2B5EF4-FFF2-40B4-BE49-F238E27FC236}">
                <a16:creationId xmlns:a16="http://schemas.microsoft.com/office/drawing/2014/main" id="{7EC909A3-D67E-4B87-83B8-47D81E7DAA83}"/>
              </a:ext>
            </a:extLst>
          </p:cNvPr>
          <p:cNvSpPr>
            <a:spLocks/>
          </p:cNvSpPr>
          <p:nvPr/>
        </p:nvSpPr>
        <p:spPr bwMode="auto">
          <a:xfrm>
            <a:off x="3679032" y="4965701"/>
            <a:ext cx="163512" cy="220663"/>
          </a:xfrm>
          <a:custGeom>
            <a:avLst/>
            <a:gdLst>
              <a:gd name="T0" fmla="*/ 2147483646 w 103"/>
              <a:gd name="T1" fmla="*/ 0 h 139"/>
              <a:gd name="T2" fmla="*/ 2147483646 w 103"/>
              <a:gd name="T3" fmla="*/ 2147483646 h 139"/>
              <a:gd name="T4" fmla="*/ 0 w 103"/>
              <a:gd name="T5" fmla="*/ 2147483646 h 139"/>
              <a:gd name="T6" fmla="*/ 2147483646 w 103"/>
              <a:gd name="T7" fmla="*/ 0 h 1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3" h="139">
                <a:moveTo>
                  <a:pt x="44" y="0"/>
                </a:moveTo>
                <a:lnTo>
                  <a:pt x="103" y="139"/>
                </a:lnTo>
                <a:lnTo>
                  <a:pt x="0" y="139"/>
                </a:lnTo>
                <a:lnTo>
                  <a:pt x="44" y="0"/>
                </a:lnTo>
                <a:close/>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846" name="Line 41">
            <a:extLst>
              <a:ext uri="{FF2B5EF4-FFF2-40B4-BE49-F238E27FC236}">
                <a16:creationId xmlns:a16="http://schemas.microsoft.com/office/drawing/2014/main" id="{E9734FD7-3808-43FF-925B-E45BA0394C8A}"/>
              </a:ext>
            </a:extLst>
          </p:cNvPr>
          <p:cNvSpPr>
            <a:spLocks noChangeShapeType="1"/>
          </p:cNvSpPr>
          <p:nvPr/>
        </p:nvSpPr>
        <p:spPr bwMode="auto">
          <a:xfrm>
            <a:off x="3248820" y="3578225"/>
            <a:ext cx="244475" cy="47783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19847" name="Rectangle 42">
            <a:extLst>
              <a:ext uri="{FF2B5EF4-FFF2-40B4-BE49-F238E27FC236}">
                <a16:creationId xmlns:a16="http://schemas.microsoft.com/office/drawing/2014/main" id="{DBB1BF59-FDBC-494F-9E4F-A498FA6B4A16}"/>
              </a:ext>
            </a:extLst>
          </p:cNvPr>
          <p:cNvSpPr>
            <a:spLocks noChangeArrowheads="1"/>
          </p:cNvSpPr>
          <p:nvPr/>
        </p:nvSpPr>
        <p:spPr bwMode="auto">
          <a:xfrm>
            <a:off x="3598069" y="382428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1</a:t>
            </a:r>
            <a:endParaRPr lang="en-US" altLang="zh-CN" sz="1000">
              <a:latin typeface="ZapfHumnst BT" pitchFamily="34" charset="0"/>
              <a:ea typeface="宋体" panose="02010600030101010101" pitchFamily="2" charset="-122"/>
            </a:endParaRPr>
          </a:p>
        </p:txBody>
      </p:sp>
      <p:sp>
        <p:nvSpPr>
          <p:cNvPr id="119848" name="Line 43">
            <a:extLst>
              <a:ext uri="{FF2B5EF4-FFF2-40B4-BE49-F238E27FC236}">
                <a16:creationId xmlns:a16="http://schemas.microsoft.com/office/drawing/2014/main" id="{FC665E3B-52C3-49A7-AADE-560CBD6B4361}"/>
              </a:ext>
            </a:extLst>
          </p:cNvPr>
          <p:cNvSpPr>
            <a:spLocks noChangeShapeType="1"/>
          </p:cNvSpPr>
          <p:nvPr/>
        </p:nvSpPr>
        <p:spPr bwMode="auto">
          <a:xfrm flipH="1" flipV="1">
            <a:off x="2991645" y="3113089"/>
            <a:ext cx="257175" cy="4651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49" name="Rectangle 44">
            <a:extLst>
              <a:ext uri="{FF2B5EF4-FFF2-40B4-BE49-F238E27FC236}">
                <a16:creationId xmlns:a16="http://schemas.microsoft.com/office/drawing/2014/main" id="{024FD7FB-8C3B-484B-BD9E-C1402D2A154A}"/>
              </a:ext>
            </a:extLst>
          </p:cNvPr>
          <p:cNvSpPr>
            <a:spLocks noChangeArrowheads="1"/>
          </p:cNvSpPr>
          <p:nvPr/>
        </p:nvSpPr>
        <p:spPr bwMode="auto">
          <a:xfrm>
            <a:off x="3225007" y="3228975"/>
            <a:ext cx="23083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0..*</a:t>
            </a:r>
            <a:endParaRPr lang="en-US" altLang="zh-CN" sz="1000">
              <a:latin typeface="ZapfHumnst BT" pitchFamily="34" charset="0"/>
              <a:ea typeface="宋体" panose="02010600030101010101" pitchFamily="2" charset="-122"/>
            </a:endParaRPr>
          </a:p>
        </p:txBody>
      </p:sp>
      <p:sp>
        <p:nvSpPr>
          <p:cNvPr id="119850" name="Line 45">
            <a:extLst>
              <a:ext uri="{FF2B5EF4-FFF2-40B4-BE49-F238E27FC236}">
                <a16:creationId xmlns:a16="http://schemas.microsoft.com/office/drawing/2014/main" id="{50394ABE-8281-473B-BFB0-D81FE9360421}"/>
              </a:ext>
            </a:extLst>
          </p:cNvPr>
          <p:cNvSpPr>
            <a:spLocks noChangeShapeType="1"/>
          </p:cNvSpPr>
          <p:nvPr/>
        </p:nvSpPr>
        <p:spPr bwMode="auto">
          <a:xfrm flipH="1">
            <a:off x="4017169" y="3217863"/>
            <a:ext cx="546100" cy="8382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19851" name="Rectangle 46">
            <a:extLst>
              <a:ext uri="{FF2B5EF4-FFF2-40B4-BE49-F238E27FC236}">
                <a16:creationId xmlns:a16="http://schemas.microsoft.com/office/drawing/2014/main" id="{2EFEA1FD-DBA2-46A3-9A62-2FF421A3501E}"/>
              </a:ext>
            </a:extLst>
          </p:cNvPr>
          <p:cNvSpPr>
            <a:spLocks noChangeArrowheads="1"/>
          </p:cNvSpPr>
          <p:nvPr/>
        </p:nvSpPr>
        <p:spPr bwMode="auto">
          <a:xfrm>
            <a:off x="4191794" y="3881438"/>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1</a:t>
            </a:r>
            <a:endParaRPr lang="en-US" altLang="zh-CN" sz="1000">
              <a:latin typeface="ZapfHumnst BT" pitchFamily="34" charset="0"/>
              <a:ea typeface="宋体" panose="02010600030101010101" pitchFamily="2" charset="-122"/>
            </a:endParaRPr>
          </a:p>
        </p:txBody>
      </p:sp>
      <p:sp>
        <p:nvSpPr>
          <p:cNvPr id="119852" name="Line 47">
            <a:extLst>
              <a:ext uri="{FF2B5EF4-FFF2-40B4-BE49-F238E27FC236}">
                <a16:creationId xmlns:a16="http://schemas.microsoft.com/office/drawing/2014/main" id="{D964C4CF-B99E-49AD-95CE-EB500E9D55BA}"/>
              </a:ext>
            </a:extLst>
          </p:cNvPr>
          <p:cNvSpPr>
            <a:spLocks noChangeShapeType="1"/>
          </p:cNvSpPr>
          <p:nvPr/>
        </p:nvSpPr>
        <p:spPr bwMode="auto">
          <a:xfrm flipV="1">
            <a:off x="4563270" y="2366963"/>
            <a:ext cx="536575" cy="850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53" name="Rectangle 48">
            <a:extLst>
              <a:ext uri="{FF2B5EF4-FFF2-40B4-BE49-F238E27FC236}">
                <a16:creationId xmlns:a16="http://schemas.microsoft.com/office/drawing/2014/main" id="{E8A13281-668E-40A8-A92E-54776B386C89}"/>
              </a:ext>
            </a:extLst>
          </p:cNvPr>
          <p:cNvSpPr>
            <a:spLocks noChangeArrowheads="1"/>
          </p:cNvSpPr>
          <p:nvPr/>
        </p:nvSpPr>
        <p:spPr bwMode="auto">
          <a:xfrm>
            <a:off x="5087144" y="2471738"/>
            <a:ext cx="2564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0..1</a:t>
            </a:r>
            <a:endParaRPr lang="en-US" altLang="zh-CN" sz="1000">
              <a:latin typeface="ZapfHumnst BT" pitchFamily="34" charset="0"/>
              <a:ea typeface="宋体" panose="02010600030101010101" pitchFamily="2" charset="-122"/>
            </a:endParaRPr>
          </a:p>
        </p:txBody>
      </p:sp>
      <p:sp>
        <p:nvSpPr>
          <p:cNvPr id="119854" name="Rectangle 49">
            <a:extLst>
              <a:ext uri="{FF2B5EF4-FFF2-40B4-BE49-F238E27FC236}">
                <a16:creationId xmlns:a16="http://schemas.microsoft.com/office/drawing/2014/main" id="{B1193A31-1E74-45F3-99FD-08CA622E6F08}"/>
              </a:ext>
            </a:extLst>
          </p:cNvPr>
          <p:cNvSpPr>
            <a:spLocks noChangeArrowheads="1"/>
          </p:cNvSpPr>
          <p:nvPr/>
        </p:nvSpPr>
        <p:spPr bwMode="auto">
          <a:xfrm>
            <a:off x="4121944" y="3671888"/>
            <a:ext cx="98745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courseCatalog</a:t>
            </a:r>
            <a:endParaRPr lang="en-US" altLang="zh-CN" sz="1000">
              <a:latin typeface="ZapfHumnst BT" pitchFamily="34" charset="0"/>
              <a:ea typeface="宋体" panose="02010600030101010101" pitchFamily="2" charset="-122"/>
            </a:endParaRPr>
          </a:p>
        </p:txBody>
      </p:sp>
      <p:sp>
        <p:nvSpPr>
          <p:cNvPr id="119855" name="Line 50">
            <a:extLst>
              <a:ext uri="{FF2B5EF4-FFF2-40B4-BE49-F238E27FC236}">
                <a16:creationId xmlns:a16="http://schemas.microsoft.com/office/drawing/2014/main" id="{51B74EF8-8296-4AF5-99EB-5043A2EF3412}"/>
              </a:ext>
            </a:extLst>
          </p:cNvPr>
          <p:cNvSpPr>
            <a:spLocks noChangeShapeType="1"/>
          </p:cNvSpPr>
          <p:nvPr/>
        </p:nvSpPr>
        <p:spPr bwMode="auto">
          <a:xfrm>
            <a:off x="3759994" y="5181600"/>
            <a:ext cx="0" cy="304800"/>
          </a:xfrm>
          <a:prstGeom prst="line">
            <a:avLst/>
          </a:prstGeom>
          <a:noFill/>
          <a:ln w="2857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zh-CN" altLang="en-US"/>
          </a:p>
        </p:txBody>
      </p:sp>
      <p:sp>
        <p:nvSpPr>
          <p:cNvPr id="119856" name="Line 51">
            <a:extLst>
              <a:ext uri="{FF2B5EF4-FFF2-40B4-BE49-F238E27FC236}">
                <a16:creationId xmlns:a16="http://schemas.microsoft.com/office/drawing/2014/main" id="{8BB57868-AFC0-4BC7-919C-D729DDB0D77C}"/>
              </a:ext>
            </a:extLst>
          </p:cNvPr>
          <p:cNvSpPr>
            <a:spLocks noChangeShapeType="1"/>
          </p:cNvSpPr>
          <p:nvPr/>
        </p:nvSpPr>
        <p:spPr bwMode="auto">
          <a:xfrm>
            <a:off x="5938044" y="4556125"/>
            <a:ext cx="744538" cy="0"/>
          </a:xfrm>
          <a:prstGeom prst="line">
            <a:avLst/>
          </a:prstGeom>
          <a:noFill/>
          <a:ln w="28575">
            <a:solidFill>
              <a:schemeClr val="tx1"/>
            </a:solidFill>
            <a:prstDash val="lg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zh-CN" altLang="en-US"/>
          </a:p>
        </p:txBody>
      </p:sp>
      <p:sp>
        <p:nvSpPr>
          <p:cNvPr id="119858" name="Text Box 53">
            <a:extLst>
              <a:ext uri="{FF2B5EF4-FFF2-40B4-BE49-F238E27FC236}">
                <a16:creationId xmlns:a16="http://schemas.microsoft.com/office/drawing/2014/main" id="{D285DB0B-7D5D-4836-88FB-074E9E0366B2}"/>
              </a:ext>
            </a:extLst>
          </p:cNvPr>
          <p:cNvSpPr txBox="1">
            <a:spLocks noChangeArrowheads="1"/>
          </p:cNvSpPr>
          <p:nvPr/>
        </p:nvSpPr>
        <p:spPr bwMode="auto">
          <a:xfrm>
            <a:off x="153194" y="3352800"/>
            <a:ext cx="2743200" cy="478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a:solidFill>
                  <a:schemeClr val="accent2"/>
                </a:solidFill>
                <a:latin typeface="Arial" panose="020B0604020202020204" pitchFamily="34" charset="0"/>
                <a:ea typeface="宋体" panose="02010600030101010101" pitchFamily="2" charset="-122"/>
              </a:rPr>
              <a:t>Interface defined</a:t>
            </a:r>
          </a:p>
        </p:txBody>
      </p:sp>
      <p:sp>
        <p:nvSpPr>
          <p:cNvPr id="119859" name="Line 54">
            <a:extLst>
              <a:ext uri="{FF2B5EF4-FFF2-40B4-BE49-F238E27FC236}">
                <a16:creationId xmlns:a16="http://schemas.microsoft.com/office/drawing/2014/main" id="{42316096-C219-40A7-A325-4C57CAF7DA44}"/>
              </a:ext>
            </a:extLst>
          </p:cNvPr>
          <p:cNvSpPr>
            <a:spLocks noChangeShapeType="1"/>
          </p:cNvSpPr>
          <p:nvPr/>
        </p:nvSpPr>
        <p:spPr bwMode="auto">
          <a:xfrm>
            <a:off x="991394" y="3733800"/>
            <a:ext cx="381000" cy="4572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zh-CN" altLang="en-US"/>
          </a:p>
        </p:txBody>
      </p:sp>
      <p:sp>
        <p:nvSpPr>
          <p:cNvPr id="119860" name="Line 55">
            <a:extLst>
              <a:ext uri="{FF2B5EF4-FFF2-40B4-BE49-F238E27FC236}">
                <a16:creationId xmlns:a16="http://schemas.microsoft.com/office/drawing/2014/main" id="{D0029BD4-1BD0-48B8-99EE-F253949668BD}"/>
              </a:ext>
            </a:extLst>
          </p:cNvPr>
          <p:cNvSpPr>
            <a:spLocks noChangeShapeType="1"/>
          </p:cNvSpPr>
          <p:nvPr/>
        </p:nvSpPr>
        <p:spPr bwMode="auto">
          <a:xfrm flipV="1">
            <a:off x="6028532" y="4697413"/>
            <a:ext cx="654050" cy="1287462"/>
          </a:xfrm>
          <a:prstGeom prst="line">
            <a:avLst/>
          </a:prstGeom>
          <a:noFill/>
          <a:ln w="28575">
            <a:solidFill>
              <a:schemeClr val="tx1"/>
            </a:solidFill>
            <a:prstDash val="lg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endParaRPr lang="zh-CN" altLang="en-US"/>
          </a:p>
        </p:txBody>
      </p:sp>
      <p:sp>
        <p:nvSpPr>
          <p:cNvPr id="58" name="Rectangle 26">
            <a:extLst>
              <a:ext uri="{FF2B5EF4-FFF2-40B4-BE49-F238E27FC236}">
                <a16:creationId xmlns:a16="http://schemas.microsoft.com/office/drawing/2014/main" id="{6B8176AD-23C4-4743-A6A3-37FC21DE8E4F}"/>
              </a:ext>
            </a:extLst>
          </p:cNvPr>
          <p:cNvSpPr txBox="1">
            <a:spLocks/>
          </p:cNvSpPr>
          <p:nvPr/>
        </p:nvSpPr>
        <p:spPr bwMode="auto">
          <a:xfrm>
            <a:off x="679562" y="85586"/>
            <a:ext cx="6945777" cy="52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smtClean="0"/>
              <a:t>示例：设计部分的类图</a:t>
            </a:r>
            <a:endParaRPr lang="en-US" altLang="zh-CN" dirty="0"/>
          </a:p>
        </p:txBody>
      </p:sp>
      <p:cxnSp>
        <p:nvCxnSpPr>
          <p:cNvPr id="59" name="直接连接符 46">
            <a:extLst>
              <a:ext uri="{FF2B5EF4-FFF2-40B4-BE49-F238E27FC236}">
                <a16:creationId xmlns:a16="http://schemas.microsoft.com/office/drawing/2014/main" id="{A6F0AAED-1BE9-46C0-B179-C4526775983B}"/>
              </a:ext>
            </a:extLst>
          </p:cNvPr>
          <p:cNvCxnSpPr>
            <a:cxnSpLocks noChangeShapeType="1"/>
          </p:cNvCxnSpPr>
          <p:nvPr/>
        </p:nvCxnSpPr>
        <p:spPr bwMode="auto">
          <a:xfrm flipH="1">
            <a:off x="679562" y="637028"/>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Freeform 5">
            <a:extLst>
              <a:ext uri="{FF2B5EF4-FFF2-40B4-BE49-F238E27FC236}">
                <a16:creationId xmlns:a16="http://schemas.microsoft.com/office/drawing/2014/main" id="{539E866E-222B-4A26-BA7D-05CABDAB0E2E}"/>
              </a:ext>
            </a:extLst>
          </p:cNvPr>
          <p:cNvSpPr>
            <a:spLocks noChangeAspect="1"/>
          </p:cNvSpPr>
          <p:nvPr/>
        </p:nvSpPr>
        <p:spPr bwMode="auto">
          <a:xfrm>
            <a:off x="82662" y="158155"/>
            <a:ext cx="345094"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8595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300" fill="hold"/>
                                        <p:tgtEl>
                                          <p:spTgt spid="60"/>
                                        </p:tgtEl>
                                        <p:attrNameLst>
                                          <p:attrName>ppt_x</p:attrName>
                                        </p:attrNameLst>
                                      </p:cBhvr>
                                      <p:tavLst>
                                        <p:tav tm="0">
                                          <p:val>
                                            <p:strVal val="0-#ppt_w/2"/>
                                          </p:val>
                                        </p:tav>
                                        <p:tav tm="100000">
                                          <p:val>
                                            <p:strVal val="#ppt_x"/>
                                          </p:val>
                                        </p:tav>
                                      </p:tavLst>
                                    </p:anim>
                                    <p:anim calcmode="lin" valueType="num">
                                      <p:cBhvr additive="base">
                                        <p:cTn id="8" dur="300" fill="hold"/>
                                        <p:tgtEl>
                                          <p:spTgt spid="60"/>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left)">
                                      <p:cBhvr>
                                        <p:cTn id="1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灯片编号占位符 4">
            <a:extLst>
              <a:ext uri="{FF2B5EF4-FFF2-40B4-BE49-F238E27FC236}">
                <a16:creationId xmlns:a16="http://schemas.microsoft.com/office/drawing/2014/main" id="{A3A35C67-A463-4F31-9581-0B5B4EC02D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fld id="{5E76D996-4029-4CCF-AE60-404E334BD9D2}" type="slidenum">
              <a:rPr lang="zh-CN" altLang="en-US" sz="1000">
                <a:latin typeface="Arial" panose="020B0604020202020204" pitchFamily="34" charset="0"/>
                <a:ea typeface="宋体" panose="02010600030101010101" pitchFamily="2" charset="-122"/>
              </a:rPr>
              <a:pPr eaLnBrk="1" hangingPunct="1"/>
              <a:t>132</a:t>
            </a:fld>
            <a:endParaRPr lang="en-US" altLang="zh-CN" sz="1000">
              <a:latin typeface="Arial" panose="020B0604020202020204" pitchFamily="34" charset="0"/>
              <a:ea typeface="宋体" panose="02010600030101010101" pitchFamily="2" charset="-122"/>
            </a:endParaRPr>
          </a:p>
        </p:txBody>
      </p:sp>
      <p:sp>
        <p:nvSpPr>
          <p:cNvPr id="121859" name="Rectangle 2">
            <a:extLst>
              <a:ext uri="{FF2B5EF4-FFF2-40B4-BE49-F238E27FC236}">
                <a16:creationId xmlns:a16="http://schemas.microsoft.com/office/drawing/2014/main" id="{D8663401-D3D0-4D26-B114-B39CE1D87C46}"/>
              </a:ext>
            </a:extLst>
          </p:cNvPr>
          <p:cNvSpPr>
            <a:spLocks noChangeArrowheads="1"/>
          </p:cNvSpPr>
          <p:nvPr/>
        </p:nvSpPr>
        <p:spPr bwMode="auto">
          <a:xfrm>
            <a:off x="1234282" y="5216525"/>
            <a:ext cx="4210050" cy="1093788"/>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21860" name="Rectangle 3">
            <a:extLst>
              <a:ext uri="{FF2B5EF4-FFF2-40B4-BE49-F238E27FC236}">
                <a16:creationId xmlns:a16="http://schemas.microsoft.com/office/drawing/2014/main" id="{AB8526B8-EF9A-4FEC-8AFD-79940601004B}"/>
              </a:ext>
            </a:extLst>
          </p:cNvPr>
          <p:cNvSpPr>
            <a:spLocks noChangeArrowheads="1"/>
          </p:cNvSpPr>
          <p:nvPr/>
        </p:nvSpPr>
        <p:spPr bwMode="auto">
          <a:xfrm>
            <a:off x="2778920" y="5500688"/>
            <a:ext cx="11461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latin typeface="Arial" panose="020B0604020202020204" pitchFamily="34" charset="0"/>
                <a:ea typeface="宋体" panose="02010600030101010101" pitchFamily="2" charset="-122"/>
              </a:rPr>
              <a:t>BillingSystem</a:t>
            </a:r>
            <a:endParaRPr lang="en-US" altLang="zh-CN" sz="1000">
              <a:latin typeface="ZapfHumnst BT" pitchFamily="34" charset="0"/>
              <a:ea typeface="宋体" panose="02010600030101010101" pitchFamily="2" charset="-122"/>
            </a:endParaRPr>
          </a:p>
        </p:txBody>
      </p:sp>
      <p:sp>
        <p:nvSpPr>
          <p:cNvPr id="121861" name="Rectangle 4">
            <a:extLst>
              <a:ext uri="{FF2B5EF4-FFF2-40B4-BE49-F238E27FC236}">
                <a16:creationId xmlns:a16="http://schemas.microsoft.com/office/drawing/2014/main" id="{C9C68B1D-E75E-492E-A52C-9C928AF86B29}"/>
              </a:ext>
            </a:extLst>
          </p:cNvPr>
          <p:cNvSpPr>
            <a:spLocks noChangeArrowheads="1"/>
          </p:cNvSpPr>
          <p:nvPr/>
        </p:nvSpPr>
        <p:spPr bwMode="auto">
          <a:xfrm>
            <a:off x="1234282" y="5741989"/>
            <a:ext cx="4210050" cy="568325"/>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21862" name="Rectangle 5">
            <a:extLst>
              <a:ext uri="{FF2B5EF4-FFF2-40B4-BE49-F238E27FC236}">
                <a16:creationId xmlns:a16="http://schemas.microsoft.com/office/drawing/2014/main" id="{B6AF4713-5550-4EC2-8410-7195D4E89221}"/>
              </a:ext>
            </a:extLst>
          </p:cNvPr>
          <p:cNvSpPr>
            <a:spLocks noChangeArrowheads="1"/>
          </p:cNvSpPr>
          <p:nvPr/>
        </p:nvSpPr>
        <p:spPr bwMode="auto">
          <a:xfrm>
            <a:off x="1234282" y="5856289"/>
            <a:ext cx="4210050" cy="454025"/>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21863" name="Rectangle 6">
            <a:extLst>
              <a:ext uri="{FF2B5EF4-FFF2-40B4-BE49-F238E27FC236}">
                <a16:creationId xmlns:a16="http://schemas.microsoft.com/office/drawing/2014/main" id="{CC9229D4-3EE5-4E2B-98B3-D83B382E0A8E}"/>
              </a:ext>
            </a:extLst>
          </p:cNvPr>
          <p:cNvSpPr>
            <a:spLocks noChangeArrowheads="1"/>
          </p:cNvSpPr>
          <p:nvPr/>
        </p:nvSpPr>
        <p:spPr bwMode="auto">
          <a:xfrm>
            <a:off x="1277145" y="5997575"/>
            <a:ext cx="42703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latin typeface="Arial" panose="020B0604020202020204" pitchFamily="34" charset="0"/>
                <a:ea typeface="宋体" panose="02010600030101010101" pitchFamily="2" charset="-122"/>
              </a:rPr>
              <a:t>submitBill(forStudent : Student, forTuition : double)</a:t>
            </a:r>
            <a:endParaRPr lang="en-US" altLang="zh-CN" sz="1000">
              <a:latin typeface="ZapfHumnst BT" pitchFamily="34" charset="0"/>
              <a:ea typeface="宋体" panose="02010600030101010101" pitchFamily="2" charset="-122"/>
            </a:endParaRPr>
          </a:p>
        </p:txBody>
      </p:sp>
      <p:sp>
        <p:nvSpPr>
          <p:cNvPr id="121864" name="Rectangle 7">
            <a:extLst>
              <a:ext uri="{FF2B5EF4-FFF2-40B4-BE49-F238E27FC236}">
                <a16:creationId xmlns:a16="http://schemas.microsoft.com/office/drawing/2014/main" id="{7CEB4EA1-3140-454E-B760-B5174F63CEDB}"/>
              </a:ext>
            </a:extLst>
          </p:cNvPr>
          <p:cNvSpPr>
            <a:spLocks noChangeArrowheads="1"/>
          </p:cNvSpPr>
          <p:nvPr/>
        </p:nvSpPr>
        <p:spPr bwMode="auto">
          <a:xfrm>
            <a:off x="2396333" y="5273675"/>
            <a:ext cx="18931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latin typeface="Arial" panose="020B0604020202020204" pitchFamily="34" charset="0"/>
                <a:ea typeface="宋体" panose="02010600030101010101" pitchFamily="2" charset="-122"/>
              </a:rPr>
              <a:t>&lt;&lt;subsystem proxy&gt;&gt;</a:t>
            </a:r>
            <a:endParaRPr lang="en-US" altLang="zh-CN" sz="1000">
              <a:latin typeface="ZapfHumnst BT" pitchFamily="34" charset="0"/>
              <a:ea typeface="宋体" panose="02010600030101010101" pitchFamily="2" charset="-122"/>
            </a:endParaRPr>
          </a:p>
        </p:txBody>
      </p:sp>
      <p:sp>
        <p:nvSpPr>
          <p:cNvPr id="121865" name="Rectangle 8">
            <a:extLst>
              <a:ext uri="{FF2B5EF4-FFF2-40B4-BE49-F238E27FC236}">
                <a16:creationId xmlns:a16="http://schemas.microsoft.com/office/drawing/2014/main" id="{DCE90A01-6B0D-4ED2-BAF6-2FC35C4BD0F9}"/>
              </a:ext>
            </a:extLst>
          </p:cNvPr>
          <p:cNvSpPr>
            <a:spLocks noChangeArrowheads="1"/>
          </p:cNvSpPr>
          <p:nvPr/>
        </p:nvSpPr>
        <p:spPr bwMode="auto">
          <a:xfrm>
            <a:off x="1219995" y="3116264"/>
            <a:ext cx="4238625" cy="109378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21866" name="Rectangle 9">
            <a:extLst>
              <a:ext uri="{FF2B5EF4-FFF2-40B4-BE49-F238E27FC236}">
                <a16:creationId xmlns:a16="http://schemas.microsoft.com/office/drawing/2014/main" id="{DD93009F-63E9-4245-9D4A-ABFDEAE3EA1C}"/>
              </a:ext>
            </a:extLst>
          </p:cNvPr>
          <p:cNvSpPr>
            <a:spLocks noChangeArrowheads="1"/>
          </p:cNvSpPr>
          <p:nvPr/>
        </p:nvSpPr>
        <p:spPr bwMode="auto">
          <a:xfrm>
            <a:off x="2750345" y="3400425"/>
            <a:ext cx="11985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latin typeface="Arial" panose="020B0604020202020204" pitchFamily="34" charset="0"/>
                <a:ea typeface="宋体" panose="02010600030101010101" pitchFamily="2" charset="-122"/>
              </a:rPr>
              <a:t>IBillingSystem</a:t>
            </a:r>
            <a:endParaRPr lang="en-US" altLang="zh-CN" sz="1000">
              <a:latin typeface="ZapfHumnst BT" pitchFamily="34" charset="0"/>
              <a:ea typeface="宋体" panose="02010600030101010101" pitchFamily="2" charset="-122"/>
            </a:endParaRPr>
          </a:p>
        </p:txBody>
      </p:sp>
      <p:sp>
        <p:nvSpPr>
          <p:cNvPr id="121867" name="Rectangle 10">
            <a:extLst>
              <a:ext uri="{FF2B5EF4-FFF2-40B4-BE49-F238E27FC236}">
                <a16:creationId xmlns:a16="http://schemas.microsoft.com/office/drawing/2014/main" id="{9D5AEC6A-D174-4373-9C28-7FEE6C5CA72A}"/>
              </a:ext>
            </a:extLst>
          </p:cNvPr>
          <p:cNvSpPr>
            <a:spLocks noChangeArrowheads="1"/>
          </p:cNvSpPr>
          <p:nvPr/>
        </p:nvSpPr>
        <p:spPr bwMode="auto">
          <a:xfrm>
            <a:off x="1219995" y="3641726"/>
            <a:ext cx="4238625" cy="568325"/>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21868" name="Rectangle 11">
            <a:extLst>
              <a:ext uri="{FF2B5EF4-FFF2-40B4-BE49-F238E27FC236}">
                <a16:creationId xmlns:a16="http://schemas.microsoft.com/office/drawing/2014/main" id="{6EE6E78A-EC02-4D14-92E4-AE6CC7C246C0}"/>
              </a:ext>
            </a:extLst>
          </p:cNvPr>
          <p:cNvSpPr>
            <a:spLocks noChangeArrowheads="1"/>
          </p:cNvSpPr>
          <p:nvPr/>
        </p:nvSpPr>
        <p:spPr bwMode="auto">
          <a:xfrm>
            <a:off x="1219995" y="3756026"/>
            <a:ext cx="4238625" cy="454025"/>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21869" name="Rectangle 12">
            <a:extLst>
              <a:ext uri="{FF2B5EF4-FFF2-40B4-BE49-F238E27FC236}">
                <a16:creationId xmlns:a16="http://schemas.microsoft.com/office/drawing/2014/main" id="{687D6917-A528-4AEC-8E51-A9D3E5FF504C}"/>
              </a:ext>
            </a:extLst>
          </p:cNvPr>
          <p:cNvSpPr>
            <a:spLocks noChangeArrowheads="1"/>
          </p:cNvSpPr>
          <p:nvPr/>
        </p:nvSpPr>
        <p:spPr bwMode="auto">
          <a:xfrm>
            <a:off x="1262858" y="3897313"/>
            <a:ext cx="4302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latin typeface="Arial" panose="020B0604020202020204" pitchFamily="34" charset="0"/>
                <a:ea typeface="宋体" panose="02010600030101010101" pitchFamily="2" charset="-122"/>
              </a:rPr>
              <a:t>submitBill(forTuition : Double, forStudent : Student)</a:t>
            </a:r>
            <a:endParaRPr lang="en-US" altLang="zh-CN" sz="1000">
              <a:latin typeface="ZapfHumnst BT" pitchFamily="34" charset="0"/>
              <a:ea typeface="宋体" panose="02010600030101010101" pitchFamily="2" charset="-122"/>
            </a:endParaRPr>
          </a:p>
        </p:txBody>
      </p:sp>
      <p:sp>
        <p:nvSpPr>
          <p:cNvPr id="121870" name="Rectangle 13">
            <a:extLst>
              <a:ext uri="{FF2B5EF4-FFF2-40B4-BE49-F238E27FC236}">
                <a16:creationId xmlns:a16="http://schemas.microsoft.com/office/drawing/2014/main" id="{F2970370-A06F-407B-AC4B-39EDC08B9002}"/>
              </a:ext>
            </a:extLst>
          </p:cNvPr>
          <p:cNvSpPr>
            <a:spLocks noChangeArrowheads="1"/>
          </p:cNvSpPr>
          <p:nvPr/>
        </p:nvSpPr>
        <p:spPr bwMode="auto">
          <a:xfrm>
            <a:off x="2764632" y="3173413"/>
            <a:ext cx="119744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latin typeface="Arial" panose="020B0604020202020204" pitchFamily="34" charset="0"/>
                <a:ea typeface="宋体" panose="02010600030101010101" pitchFamily="2" charset="-122"/>
              </a:rPr>
              <a:t>&lt;&lt;Interface&gt;&gt;</a:t>
            </a:r>
            <a:endParaRPr lang="en-US" altLang="zh-CN" sz="1000">
              <a:latin typeface="ZapfHumnst BT" pitchFamily="34" charset="0"/>
              <a:ea typeface="宋体" panose="02010600030101010101" pitchFamily="2" charset="-122"/>
            </a:endParaRPr>
          </a:p>
        </p:txBody>
      </p:sp>
      <p:sp>
        <p:nvSpPr>
          <p:cNvPr id="121871" name="Line 14">
            <a:extLst>
              <a:ext uri="{FF2B5EF4-FFF2-40B4-BE49-F238E27FC236}">
                <a16:creationId xmlns:a16="http://schemas.microsoft.com/office/drawing/2014/main" id="{48A70185-622E-4AD5-BE5F-E238A1E36E8D}"/>
              </a:ext>
            </a:extLst>
          </p:cNvPr>
          <p:cNvSpPr>
            <a:spLocks noChangeShapeType="1"/>
          </p:cNvSpPr>
          <p:nvPr/>
        </p:nvSpPr>
        <p:spPr bwMode="auto">
          <a:xfrm flipV="1">
            <a:off x="3345657" y="4492625"/>
            <a:ext cx="0" cy="723900"/>
          </a:xfrm>
          <a:prstGeom prst="line">
            <a:avLst/>
          </a:prstGeom>
          <a:noFill/>
          <a:ln w="2857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72" name="Freeform 15">
            <a:extLst>
              <a:ext uri="{FF2B5EF4-FFF2-40B4-BE49-F238E27FC236}">
                <a16:creationId xmlns:a16="http://schemas.microsoft.com/office/drawing/2014/main" id="{11FD477B-CB1E-4BC3-8CDE-D498E1A7930D}"/>
              </a:ext>
            </a:extLst>
          </p:cNvPr>
          <p:cNvSpPr>
            <a:spLocks/>
          </p:cNvSpPr>
          <p:nvPr/>
        </p:nvSpPr>
        <p:spPr bwMode="auto">
          <a:xfrm>
            <a:off x="3247233" y="4224339"/>
            <a:ext cx="198437" cy="268287"/>
          </a:xfrm>
          <a:custGeom>
            <a:avLst/>
            <a:gdLst>
              <a:gd name="T0" fmla="*/ 2147483646 w 125"/>
              <a:gd name="T1" fmla="*/ 0 h 169"/>
              <a:gd name="T2" fmla="*/ 2147483646 w 125"/>
              <a:gd name="T3" fmla="*/ 2147483646 h 169"/>
              <a:gd name="T4" fmla="*/ 0 w 125"/>
              <a:gd name="T5" fmla="*/ 2147483646 h 169"/>
              <a:gd name="T6" fmla="*/ 2147483646 w 125"/>
              <a:gd name="T7" fmla="*/ 0 h 1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5" h="169">
                <a:moveTo>
                  <a:pt x="62" y="0"/>
                </a:moveTo>
                <a:lnTo>
                  <a:pt x="125" y="169"/>
                </a:lnTo>
                <a:lnTo>
                  <a:pt x="0" y="169"/>
                </a:lnTo>
                <a:lnTo>
                  <a:pt x="62" y="0"/>
                </a:lnTo>
                <a:close/>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873" name="Rectangle 16">
            <a:extLst>
              <a:ext uri="{FF2B5EF4-FFF2-40B4-BE49-F238E27FC236}">
                <a16:creationId xmlns:a16="http://schemas.microsoft.com/office/drawing/2014/main" id="{627769CA-EEC4-4115-B99C-0EF918EEEA0C}"/>
              </a:ext>
            </a:extLst>
          </p:cNvPr>
          <p:cNvSpPr>
            <a:spLocks noChangeArrowheads="1"/>
          </p:cNvSpPr>
          <p:nvPr/>
        </p:nvSpPr>
        <p:spPr bwMode="auto">
          <a:xfrm>
            <a:off x="7187408" y="3314701"/>
            <a:ext cx="1006475" cy="70961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21874" name="Rectangle 17">
            <a:extLst>
              <a:ext uri="{FF2B5EF4-FFF2-40B4-BE49-F238E27FC236}">
                <a16:creationId xmlns:a16="http://schemas.microsoft.com/office/drawing/2014/main" id="{F6F8714F-E8E8-4D9A-A1D8-DD19259A51D9}"/>
              </a:ext>
            </a:extLst>
          </p:cNvPr>
          <p:cNvSpPr>
            <a:spLocks noChangeArrowheads="1"/>
          </p:cNvSpPr>
          <p:nvPr/>
        </p:nvSpPr>
        <p:spPr bwMode="auto">
          <a:xfrm>
            <a:off x="7371558" y="3598863"/>
            <a:ext cx="6572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latin typeface="Arial" panose="020B0604020202020204" pitchFamily="34" charset="0"/>
                <a:ea typeface="宋体" panose="02010600030101010101" pitchFamily="2" charset="-122"/>
              </a:rPr>
              <a:t>Student</a:t>
            </a:r>
            <a:endParaRPr lang="en-US" altLang="zh-CN" sz="1000">
              <a:latin typeface="ZapfHumnst BT" pitchFamily="34" charset="0"/>
              <a:ea typeface="宋体" panose="02010600030101010101" pitchFamily="2" charset="-122"/>
            </a:endParaRPr>
          </a:p>
        </p:txBody>
      </p:sp>
      <p:sp>
        <p:nvSpPr>
          <p:cNvPr id="121875" name="Rectangle 18">
            <a:extLst>
              <a:ext uri="{FF2B5EF4-FFF2-40B4-BE49-F238E27FC236}">
                <a16:creationId xmlns:a16="http://schemas.microsoft.com/office/drawing/2014/main" id="{B490E31C-B86C-4C09-9726-2435E6022247}"/>
              </a:ext>
            </a:extLst>
          </p:cNvPr>
          <p:cNvSpPr>
            <a:spLocks noChangeArrowheads="1"/>
          </p:cNvSpPr>
          <p:nvPr/>
        </p:nvSpPr>
        <p:spPr bwMode="auto">
          <a:xfrm>
            <a:off x="7244558" y="3371850"/>
            <a:ext cx="90890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latin typeface="Arial" panose="020B0604020202020204" pitchFamily="34" charset="0"/>
                <a:ea typeface="宋体" panose="02010600030101010101" pitchFamily="2" charset="-122"/>
              </a:rPr>
              <a:t>&lt;&lt;entity&gt;&gt;</a:t>
            </a:r>
            <a:endParaRPr lang="en-US" altLang="zh-CN" sz="1000">
              <a:latin typeface="ZapfHumnst BT" pitchFamily="34" charset="0"/>
              <a:ea typeface="宋体" panose="02010600030101010101" pitchFamily="2" charset="-122"/>
            </a:endParaRPr>
          </a:p>
        </p:txBody>
      </p:sp>
      <p:sp>
        <p:nvSpPr>
          <p:cNvPr id="121876" name="Line 19">
            <a:extLst>
              <a:ext uri="{FF2B5EF4-FFF2-40B4-BE49-F238E27FC236}">
                <a16:creationId xmlns:a16="http://schemas.microsoft.com/office/drawing/2014/main" id="{46ED1E03-B941-412B-8BF4-366D6F884ACC}"/>
              </a:ext>
            </a:extLst>
          </p:cNvPr>
          <p:cNvSpPr>
            <a:spLocks noChangeShapeType="1"/>
          </p:cNvSpPr>
          <p:nvPr/>
        </p:nvSpPr>
        <p:spPr bwMode="auto">
          <a:xfrm>
            <a:off x="5458619" y="3670300"/>
            <a:ext cx="1728788" cy="1588"/>
          </a:xfrm>
          <a:prstGeom prst="line">
            <a:avLst/>
          </a:prstGeom>
          <a:noFill/>
          <a:ln w="28575">
            <a:solidFill>
              <a:schemeClr val="tx1"/>
            </a:solidFill>
            <a:prstDash val="lgDash"/>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1877" name="Rectangle 20">
            <a:extLst>
              <a:ext uri="{FF2B5EF4-FFF2-40B4-BE49-F238E27FC236}">
                <a16:creationId xmlns:a16="http://schemas.microsoft.com/office/drawing/2014/main" id="{DE905F7C-6541-4327-BED4-CB47B66664B4}"/>
              </a:ext>
            </a:extLst>
          </p:cNvPr>
          <p:cNvSpPr>
            <a:spLocks noChangeArrowheads="1"/>
          </p:cNvSpPr>
          <p:nvPr/>
        </p:nvSpPr>
        <p:spPr bwMode="auto">
          <a:xfrm>
            <a:off x="3631407" y="2328863"/>
            <a:ext cx="317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latin typeface="Arial" panose="020B0604020202020204" pitchFamily="34" charset="0"/>
                <a:ea typeface="宋体" panose="02010600030101010101" pitchFamily="2" charset="-122"/>
              </a:rPr>
              <a:t>0..1</a:t>
            </a:r>
            <a:endParaRPr lang="en-US" altLang="zh-CN" sz="1000">
              <a:latin typeface="ZapfHumnst BT" pitchFamily="34" charset="0"/>
              <a:ea typeface="宋体" panose="02010600030101010101" pitchFamily="2" charset="-122"/>
            </a:endParaRPr>
          </a:p>
        </p:txBody>
      </p:sp>
      <p:sp>
        <p:nvSpPr>
          <p:cNvPr id="121878" name="Line 21">
            <a:extLst>
              <a:ext uri="{FF2B5EF4-FFF2-40B4-BE49-F238E27FC236}">
                <a16:creationId xmlns:a16="http://schemas.microsoft.com/office/drawing/2014/main" id="{753CD844-D035-4FED-9A72-4C6E900F53B5}"/>
              </a:ext>
            </a:extLst>
          </p:cNvPr>
          <p:cNvSpPr>
            <a:spLocks noChangeShapeType="1"/>
          </p:cNvSpPr>
          <p:nvPr/>
        </p:nvSpPr>
        <p:spPr bwMode="auto">
          <a:xfrm>
            <a:off x="3429794" y="2328863"/>
            <a:ext cx="1588" cy="787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79" name="Rectangle 22">
            <a:extLst>
              <a:ext uri="{FF2B5EF4-FFF2-40B4-BE49-F238E27FC236}">
                <a16:creationId xmlns:a16="http://schemas.microsoft.com/office/drawing/2014/main" id="{09C2107B-D23F-44CF-999D-BBCB148F3B23}"/>
              </a:ext>
            </a:extLst>
          </p:cNvPr>
          <p:cNvSpPr>
            <a:spLocks noChangeArrowheads="1"/>
          </p:cNvSpPr>
          <p:nvPr/>
        </p:nvSpPr>
        <p:spPr bwMode="auto">
          <a:xfrm>
            <a:off x="3637757" y="2849563"/>
            <a:ext cx="10740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latin typeface="Arial" panose="020B0604020202020204" pitchFamily="34" charset="0"/>
                <a:ea typeface="宋体" panose="02010600030101010101" pitchFamily="2" charset="-122"/>
              </a:rPr>
              <a:t>1</a:t>
            </a:r>
            <a:endParaRPr lang="en-US" altLang="zh-CN" sz="1000">
              <a:latin typeface="ZapfHumnst BT" pitchFamily="34" charset="0"/>
              <a:ea typeface="宋体" panose="02010600030101010101" pitchFamily="2" charset="-122"/>
            </a:endParaRPr>
          </a:p>
        </p:txBody>
      </p:sp>
      <p:sp>
        <p:nvSpPr>
          <p:cNvPr id="121880" name="Line 23">
            <a:extLst>
              <a:ext uri="{FF2B5EF4-FFF2-40B4-BE49-F238E27FC236}">
                <a16:creationId xmlns:a16="http://schemas.microsoft.com/office/drawing/2014/main" id="{3EB7816F-AB27-4A07-A6D8-D62C7A51A967}"/>
              </a:ext>
            </a:extLst>
          </p:cNvPr>
          <p:cNvSpPr>
            <a:spLocks noChangeShapeType="1"/>
          </p:cNvSpPr>
          <p:nvPr/>
        </p:nvSpPr>
        <p:spPr bwMode="auto">
          <a:xfrm flipV="1">
            <a:off x="3429795" y="2952751"/>
            <a:ext cx="74613" cy="1635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81" name="Line 24">
            <a:extLst>
              <a:ext uri="{FF2B5EF4-FFF2-40B4-BE49-F238E27FC236}">
                <a16:creationId xmlns:a16="http://schemas.microsoft.com/office/drawing/2014/main" id="{4DBF9B13-28C2-485A-8AF3-D23C7D95295F}"/>
              </a:ext>
            </a:extLst>
          </p:cNvPr>
          <p:cNvSpPr>
            <a:spLocks noChangeShapeType="1"/>
          </p:cNvSpPr>
          <p:nvPr/>
        </p:nvSpPr>
        <p:spPr bwMode="auto">
          <a:xfrm flipH="1" flipV="1">
            <a:off x="3369470" y="2952751"/>
            <a:ext cx="60325" cy="1635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82" name="Rectangle 25">
            <a:extLst>
              <a:ext uri="{FF2B5EF4-FFF2-40B4-BE49-F238E27FC236}">
                <a16:creationId xmlns:a16="http://schemas.microsoft.com/office/drawing/2014/main" id="{9BF3CFDA-24EE-4D22-B191-EAF59DEEBE3E}"/>
              </a:ext>
            </a:extLst>
          </p:cNvPr>
          <p:cNvSpPr>
            <a:spLocks noChangeArrowheads="1"/>
          </p:cNvSpPr>
          <p:nvPr/>
        </p:nvSpPr>
        <p:spPr bwMode="auto">
          <a:xfrm>
            <a:off x="2967833" y="2625725"/>
            <a:ext cx="5365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latin typeface="Arial" panose="020B0604020202020204" pitchFamily="34" charset="0"/>
                <a:ea typeface="宋体" panose="02010600030101010101" pitchFamily="2" charset="-122"/>
              </a:rPr>
              <a:t>+Biller</a:t>
            </a:r>
            <a:endParaRPr lang="en-US" altLang="zh-CN" sz="1000">
              <a:latin typeface="ZapfHumnst BT" pitchFamily="34" charset="0"/>
              <a:ea typeface="宋体" panose="02010600030101010101" pitchFamily="2" charset="-122"/>
            </a:endParaRPr>
          </a:p>
        </p:txBody>
      </p:sp>
      <p:grpSp>
        <p:nvGrpSpPr>
          <p:cNvPr id="121883" name="Group 26">
            <a:extLst>
              <a:ext uri="{FF2B5EF4-FFF2-40B4-BE49-F238E27FC236}">
                <a16:creationId xmlns:a16="http://schemas.microsoft.com/office/drawing/2014/main" id="{70BE1ABF-BE3B-4661-9B08-1CD56FAB923A}"/>
              </a:ext>
            </a:extLst>
          </p:cNvPr>
          <p:cNvGrpSpPr>
            <a:grpSpLocks/>
          </p:cNvGrpSpPr>
          <p:nvPr/>
        </p:nvGrpSpPr>
        <p:grpSpPr bwMode="auto">
          <a:xfrm>
            <a:off x="3272632" y="927101"/>
            <a:ext cx="2506662" cy="1344613"/>
            <a:chOff x="1321" y="450"/>
            <a:chExt cx="1579" cy="847"/>
          </a:xfrm>
        </p:grpSpPr>
        <p:sp>
          <p:nvSpPr>
            <p:cNvPr id="121886" name="Rectangle 27">
              <a:extLst>
                <a:ext uri="{FF2B5EF4-FFF2-40B4-BE49-F238E27FC236}">
                  <a16:creationId xmlns:a16="http://schemas.microsoft.com/office/drawing/2014/main" id="{C5AA233B-B49A-41D5-9C0B-919662C9DEC4}"/>
                </a:ext>
              </a:extLst>
            </p:cNvPr>
            <p:cNvSpPr>
              <a:spLocks noChangeArrowheads="1"/>
            </p:cNvSpPr>
            <p:nvPr/>
          </p:nvSpPr>
          <p:spPr bwMode="auto">
            <a:xfrm>
              <a:off x="1321" y="450"/>
              <a:ext cx="1579" cy="84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21887" name="Rectangle 28">
              <a:extLst>
                <a:ext uri="{FF2B5EF4-FFF2-40B4-BE49-F238E27FC236}">
                  <a16:creationId xmlns:a16="http://schemas.microsoft.com/office/drawing/2014/main" id="{F896A6C5-294C-46E2-B61F-5B3721A90091}"/>
                </a:ext>
              </a:extLst>
            </p:cNvPr>
            <p:cNvSpPr>
              <a:spLocks noChangeArrowheads="1"/>
            </p:cNvSpPr>
            <p:nvPr/>
          </p:nvSpPr>
          <p:spPr bwMode="auto">
            <a:xfrm>
              <a:off x="1402" y="632"/>
              <a:ext cx="147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latin typeface="Arial" panose="020B0604020202020204" pitchFamily="34" charset="0"/>
                  <a:ea typeface="宋体" panose="02010600030101010101" pitchFamily="2" charset="-122"/>
                </a:rPr>
                <a:t>CloseRegistrationController</a:t>
              </a:r>
              <a:endParaRPr lang="en-US" altLang="zh-CN" sz="1000">
                <a:latin typeface="ZapfHumnst BT" pitchFamily="34" charset="0"/>
                <a:ea typeface="宋体" panose="02010600030101010101" pitchFamily="2" charset="-122"/>
              </a:endParaRPr>
            </a:p>
          </p:txBody>
        </p:sp>
        <p:sp>
          <p:nvSpPr>
            <p:cNvPr id="121888" name="Rectangle 29">
              <a:extLst>
                <a:ext uri="{FF2B5EF4-FFF2-40B4-BE49-F238E27FC236}">
                  <a16:creationId xmlns:a16="http://schemas.microsoft.com/office/drawing/2014/main" id="{A1B62286-0C8E-4A29-894C-1A4F79643DB7}"/>
                </a:ext>
              </a:extLst>
            </p:cNvPr>
            <p:cNvSpPr>
              <a:spLocks noChangeArrowheads="1"/>
            </p:cNvSpPr>
            <p:nvPr/>
          </p:nvSpPr>
          <p:spPr bwMode="auto">
            <a:xfrm>
              <a:off x="1321" y="787"/>
              <a:ext cx="1579" cy="510"/>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21889" name="Rectangle 30">
              <a:extLst>
                <a:ext uri="{FF2B5EF4-FFF2-40B4-BE49-F238E27FC236}">
                  <a16:creationId xmlns:a16="http://schemas.microsoft.com/office/drawing/2014/main" id="{CDC04892-8141-490C-90E9-5DEEE0B0CB94}"/>
                </a:ext>
              </a:extLst>
            </p:cNvPr>
            <p:cNvSpPr>
              <a:spLocks noChangeArrowheads="1"/>
            </p:cNvSpPr>
            <p:nvPr/>
          </p:nvSpPr>
          <p:spPr bwMode="auto">
            <a:xfrm>
              <a:off x="1321" y="860"/>
              <a:ext cx="1579" cy="43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21890" name="Rectangle 31">
              <a:extLst>
                <a:ext uri="{FF2B5EF4-FFF2-40B4-BE49-F238E27FC236}">
                  <a16:creationId xmlns:a16="http://schemas.microsoft.com/office/drawing/2014/main" id="{90C6BC63-A10C-4C03-B4D1-9EADD8A58329}"/>
                </a:ext>
              </a:extLst>
            </p:cNvPr>
            <p:cNvSpPr>
              <a:spLocks noChangeArrowheads="1"/>
            </p:cNvSpPr>
            <p:nvPr/>
          </p:nvSpPr>
          <p:spPr bwMode="auto">
            <a:xfrm>
              <a:off x="1348" y="951"/>
              <a:ext cx="126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latin typeface="Arial" panose="020B0604020202020204" pitchFamily="34" charset="0"/>
                  <a:ea typeface="宋体" panose="02010600030101010101" pitchFamily="2" charset="-122"/>
                </a:rPr>
                <a:t>// is registration open?()</a:t>
              </a:r>
              <a:endParaRPr lang="en-US" altLang="zh-CN" sz="1000">
                <a:latin typeface="ZapfHumnst BT" pitchFamily="34" charset="0"/>
                <a:ea typeface="宋体" panose="02010600030101010101" pitchFamily="2" charset="-122"/>
              </a:endParaRPr>
            </a:p>
          </p:txBody>
        </p:sp>
        <p:sp>
          <p:nvSpPr>
            <p:cNvPr id="121891" name="Rectangle 32">
              <a:extLst>
                <a:ext uri="{FF2B5EF4-FFF2-40B4-BE49-F238E27FC236}">
                  <a16:creationId xmlns:a16="http://schemas.microsoft.com/office/drawing/2014/main" id="{1516C557-BA1B-4B4E-A526-1511B688C07E}"/>
                </a:ext>
              </a:extLst>
            </p:cNvPr>
            <p:cNvSpPr>
              <a:spLocks noChangeArrowheads="1"/>
            </p:cNvSpPr>
            <p:nvPr/>
          </p:nvSpPr>
          <p:spPr bwMode="auto">
            <a:xfrm>
              <a:off x="1348" y="1096"/>
              <a:ext cx="108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latin typeface="Arial" panose="020B0604020202020204" pitchFamily="34" charset="0"/>
                  <a:ea typeface="宋体" panose="02010600030101010101" pitchFamily="2" charset="-122"/>
                </a:rPr>
                <a:t>// close registration()</a:t>
              </a:r>
              <a:endParaRPr lang="en-US" altLang="zh-CN" sz="1000">
                <a:latin typeface="ZapfHumnst BT" pitchFamily="34" charset="0"/>
                <a:ea typeface="宋体" panose="02010600030101010101" pitchFamily="2" charset="-122"/>
              </a:endParaRPr>
            </a:p>
          </p:txBody>
        </p:sp>
        <p:sp>
          <p:nvSpPr>
            <p:cNvPr id="121892" name="Rectangle 33">
              <a:extLst>
                <a:ext uri="{FF2B5EF4-FFF2-40B4-BE49-F238E27FC236}">
                  <a16:creationId xmlns:a16="http://schemas.microsoft.com/office/drawing/2014/main" id="{071E7DF4-A812-4310-8021-B4AC4D9E3F27}"/>
                </a:ext>
              </a:extLst>
            </p:cNvPr>
            <p:cNvSpPr>
              <a:spLocks noChangeArrowheads="1"/>
            </p:cNvSpPr>
            <p:nvPr/>
          </p:nvSpPr>
          <p:spPr bwMode="auto">
            <a:xfrm>
              <a:off x="1793" y="487"/>
              <a:ext cx="647"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latin typeface="Arial" panose="020B0604020202020204" pitchFamily="34" charset="0"/>
                  <a:ea typeface="宋体" panose="02010600030101010101" pitchFamily="2" charset="-122"/>
                </a:rPr>
                <a:t>&lt;&lt;control&gt;&gt;</a:t>
              </a:r>
              <a:endParaRPr lang="en-US" altLang="zh-CN" sz="1000">
                <a:latin typeface="ZapfHumnst BT" pitchFamily="34" charset="0"/>
                <a:ea typeface="宋体" panose="02010600030101010101" pitchFamily="2" charset="-122"/>
              </a:endParaRPr>
            </a:p>
          </p:txBody>
        </p:sp>
      </p:grpSp>
      <p:sp>
        <p:nvSpPr>
          <p:cNvPr id="121885" name="Line 35">
            <a:extLst>
              <a:ext uri="{FF2B5EF4-FFF2-40B4-BE49-F238E27FC236}">
                <a16:creationId xmlns:a16="http://schemas.microsoft.com/office/drawing/2014/main" id="{6A017878-BF67-4DFD-8B77-7BF7FA56F105}"/>
              </a:ext>
            </a:extLst>
          </p:cNvPr>
          <p:cNvSpPr>
            <a:spLocks noChangeShapeType="1"/>
          </p:cNvSpPr>
          <p:nvPr/>
        </p:nvSpPr>
        <p:spPr bwMode="auto">
          <a:xfrm flipV="1">
            <a:off x="5458619" y="3897314"/>
            <a:ext cx="1728788" cy="1958975"/>
          </a:xfrm>
          <a:prstGeom prst="line">
            <a:avLst/>
          </a:prstGeom>
          <a:noFill/>
          <a:ln w="28575">
            <a:solidFill>
              <a:schemeClr val="tx1"/>
            </a:solidFill>
            <a:prstDash val="lgDash"/>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8" name="Rectangle 26">
            <a:extLst>
              <a:ext uri="{FF2B5EF4-FFF2-40B4-BE49-F238E27FC236}">
                <a16:creationId xmlns:a16="http://schemas.microsoft.com/office/drawing/2014/main" id="{6B8176AD-23C4-4743-A6A3-37FC21DE8E4F}"/>
              </a:ext>
            </a:extLst>
          </p:cNvPr>
          <p:cNvSpPr txBox="1">
            <a:spLocks/>
          </p:cNvSpPr>
          <p:nvPr/>
        </p:nvSpPr>
        <p:spPr bwMode="auto">
          <a:xfrm>
            <a:off x="679562" y="85586"/>
            <a:ext cx="6945777" cy="52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smtClean="0"/>
              <a:t>示例：设计部分的类图</a:t>
            </a:r>
            <a:endParaRPr lang="en-US" altLang="zh-CN" dirty="0"/>
          </a:p>
        </p:txBody>
      </p:sp>
      <p:cxnSp>
        <p:nvCxnSpPr>
          <p:cNvPr id="39" name="直接连接符 46">
            <a:extLst>
              <a:ext uri="{FF2B5EF4-FFF2-40B4-BE49-F238E27FC236}">
                <a16:creationId xmlns:a16="http://schemas.microsoft.com/office/drawing/2014/main" id="{A6F0AAED-1BE9-46C0-B179-C4526775983B}"/>
              </a:ext>
            </a:extLst>
          </p:cNvPr>
          <p:cNvCxnSpPr>
            <a:cxnSpLocks noChangeShapeType="1"/>
          </p:cNvCxnSpPr>
          <p:nvPr/>
        </p:nvCxnSpPr>
        <p:spPr bwMode="auto">
          <a:xfrm flipH="1">
            <a:off x="679562" y="637028"/>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Freeform 5">
            <a:extLst>
              <a:ext uri="{FF2B5EF4-FFF2-40B4-BE49-F238E27FC236}">
                <a16:creationId xmlns:a16="http://schemas.microsoft.com/office/drawing/2014/main" id="{539E866E-222B-4A26-BA7D-05CABDAB0E2E}"/>
              </a:ext>
            </a:extLst>
          </p:cNvPr>
          <p:cNvSpPr>
            <a:spLocks noChangeAspect="1"/>
          </p:cNvSpPr>
          <p:nvPr/>
        </p:nvSpPr>
        <p:spPr bwMode="auto">
          <a:xfrm>
            <a:off x="82662" y="158155"/>
            <a:ext cx="345094"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78016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300" fill="hold"/>
                                        <p:tgtEl>
                                          <p:spTgt spid="40"/>
                                        </p:tgtEl>
                                        <p:attrNameLst>
                                          <p:attrName>ppt_x</p:attrName>
                                        </p:attrNameLst>
                                      </p:cBhvr>
                                      <p:tavLst>
                                        <p:tav tm="0">
                                          <p:val>
                                            <p:strVal val="0-#ppt_w/2"/>
                                          </p:val>
                                        </p:tav>
                                        <p:tav tm="100000">
                                          <p:val>
                                            <p:strVal val="#ppt_x"/>
                                          </p:val>
                                        </p:tav>
                                      </p:tavLst>
                                    </p:anim>
                                    <p:anim calcmode="lin" valueType="num">
                                      <p:cBhvr additive="base">
                                        <p:cTn id="8" dur="3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灯片编号占位符 4">
            <a:extLst>
              <a:ext uri="{FF2B5EF4-FFF2-40B4-BE49-F238E27FC236}">
                <a16:creationId xmlns:a16="http://schemas.microsoft.com/office/drawing/2014/main" id="{CD0A016E-639C-48A9-A514-1F333D89D49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fld id="{2974C617-FF71-423E-BBBF-1DAC51E10304}" type="slidenum">
              <a:rPr lang="zh-CN" altLang="en-US" sz="1000">
                <a:latin typeface="Arial" panose="020B0604020202020204" pitchFamily="34" charset="0"/>
                <a:ea typeface="宋体" panose="02010600030101010101" pitchFamily="2" charset="-122"/>
              </a:rPr>
              <a:pPr eaLnBrk="1" hangingPunct="1"/>
              <a:t>133</a:t>
            </a:fld>
            <a:endParaRPr lang="en-US" altLang="zh-CN" sz="1000">
              <a:latin typeface="Arial" panose="020B0604020202020204" pitchFamily="34" charset="0"/>
              <a:ea typeface="宋体" panose="02010600030101010101" pitchFamily="2" charset="-122"/>
            </a:endParaRPr>
          </a:p>
        </p:txBody>
      </p:sp>
      <p:grpSp>
        <p:nvGrpSpPr>
          <p:cNvPr id="132099" name="Group 2">
            <a:extLst>
              <a:ext uri="{FF2B5EF4-FFF2-40B4-BE49-F238E27FC236}">
                <a16:creationId xmlns:a16="http://schemas.microsoft.com/office/drawing/2014/main" id="{4C3E656A-6DC0-42B9-8C36-548750EA2C94}"/>
              </a:ext>
            </a:extLst>
          </p:cNvPr>
          <p:cNvGrpSpPr>
            <a:grpSpLocks/>
          </p:cNvGrpSpPr>
          <p:nvPr/>
        </p:nvGrpSpPr>
        <p:grpSpPr bwMode="auto">
          <a:xfrm>
            <a:off x="439721" y="1939062"/>
            <a:ext cx="3886200" cy="2201863"/>
            <a:chOff x="144" y="2309"/>
            <a:chExt cx="2448" cy="1387"/>
          </a:xfrm>
        </p:grpSpPr>
        <p:grpSp>
          <p:nvGrpSpPr>
            <p:cNvPr id="132122" name="Group 3">
              <a:extLst>
                <a:ext uri="{FF2B5EF4-FFF2-40B4-BE49-F238E27FC236}">
                  <a16:creationId xmlns:a16="http://schemas.microsoft.com/office/drawing/2014/main" id="{AE62E53F-AFB4-4B9A-B169-D1EAF205D915}"/>
                </a:ext>
              </a:extLst>
            </p:cNvPr>
            <p:cNvGrpSpPr>
              <a:grpSpLocks/>
            </p:cNvGrpSpPr>
            <p:nvPr/>
          </p:nvGrpSpPr>
          <p:grpSpPr bwMode="auto">
            <a:xfrm>
              <a:off x="144" y="2309"/>
              <a:ext cx="2448" cy="1387"/>
              <a:chOff x="144" y="2309"/>
              <a:chExt cx="2448" cy="1387"/>
            </a:xfrm>
          </p:grpSpPr>
          <p:sp>
            <p:nvSpPr>
              <p:cNvPr id="132140" name="Rectangle 4">
                <a:extLst>
                  <a:ext uri="{FF2B5EF4-FFF2-40B4-BE49-F238E27FC236}">
                    <a16:creationId xmlns:a16="http://schemas.microsoft.com/office/drawing/2014/main" id="{846C2EF0-3170-432C-9338-9FA183B31438}"/>
                  </a:ext>
                </a:extLst>
              </p:cNvPr>
              <p:cNvSpPr>
                <a:spLocks noChangeArrowheads="1"/>
              </p:cNvSpPr>
              <p:nvPr/>
            </p:nvSpPr>
            <p:spPr bwMode="auto">
              <a:xfrm>
                <a:off x="144" y="2477"/>
                <a:ext cx="2448" cy="1219"/>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32141" name="Rectangle 5">
                <a:extLst>
                  <a:ext uri="{FF2B5EF4-FFF2-40B4-BE49-F238E27FC236}">
                    <a16:creationId xmlns:a16="http://schemas.microsoft.com/office/drawing/2014/main" id="{6B320822-3451-4656-96AD-FFF76B4A66B1}"/>
                  </a:ext>
                </a:extLst>
              </p:cNvPr>
              <p:cNvSpPr>
                <a:spLocks noChangeArrowheads="1"/>
              </p:cNvSpPr>
              <p:nvPr/>
            </p:nvSpPr>
            <p:spPr bwMode="auto">
              <a:xfrm>
                <a:off x="144" y="2309"/>
                <a:ext cx="406" cy="1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grpSp>
        <p:sp>
          <p:nvSpPr>
            <p:cNvPr id="132123" name="Rectangle 6">
              <a:extLst>
                <a:ext uri="{FF2B5EF4-FFF2-40B4-BE49-F238E27FC236}">
                  <a16:creationId xmlns:a16="http://schemas.microsoft.com/office/drawing/2014/main" id="{5D0F8B72-82FB-4F29-8FE0-90EAF916F1F9}"/>
                </a:ext>
              </a:extLst>
            </p:cNvPr>
            <p:cNvSpPr>
              <a:spLocks noChangeArrowheads="1"/>
            </p:cNvSpPr>
            <p:nvPr/>
          </p:nvSpPr>
          <p:spPr bwMode="auto">
            <a:xfrm>
              <a:off x="1104" y="2496"/>
              <a:ext cx="6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a:latin typeface="Arial" panose="020B0604020202020204" pitchFamily="34" charset="0"/>
                  <a:ea typeface="宋体" panose="02010600030101010101" pitchFamily="2" charset="-122"/>
                </a:rPr>
                <a:t>com.odi</a:t>
              </a:r>
              <a:endParaRPr lang="en-US" altLang="zh-CN">
                <a:latin typeface="ZapfHumnst BT" pitchFamily="34" charset="0"/>
                <a:ea typeface="宋体" panose="02010600030101010101" pitchFamily="2" charset="-122"/>
              </a:endParaRPr>
            </a:p>
          </p:txBody>
        </p:sp>
        <p:grpSp>
          <p:nvGrpSpPr>
            <p:cNvPr id="132124" name="Group 7">
              <a:extLst>
                <a:ext uri="{FF2B5EF4-FFF2-40B4-BE49-F238E27FC236}">
                  <a16:creationId xmlns:a16="http://schemas.microsoft.com/office/drawing/2014/main" id="{5874F05D-69DC-49FE-96BA-2C89A8CB4D91}"/>
                </a:ext>
              </a:extLst>
            </p:cNvPr>
            <p:cNvGrpSpPr>
              <a:grpSpLocks/>
            </p:cNvGrpSpPr>
            <p:nvPr/>
          </p:nvGrpSpPr>
          <p:grpSpPr bwMode="auto">
            <a:xfrm>
              <a:off x="1776" y="3264"/>
              <a:ext cx="592" cy="333"/>
              <a:chOff x="2774" y="3193"/>
              <a:chExt cx="592" cy="333"/>
            </a:xfrm>
          </p:grpSpPr>
          <p:sp>
            <p:nvSpPr>
              <p:cNvPr id="132137" name="Rectangle 8">
                <a:extLst>
                  <a:ext uri="{FF2B5EF4-FFF2-40B4-BE49-F238E27FC236}">
                    <a16:creationId xmlns:a16="http://schemas.microsoft.com/office/drawing/2014/main" id="{2A6B5235-A2DE-4E91-8705-4FBCC53EAC1B}"/>
                  </a:ext>
                </a:extLst>
              </p:cNvPr>
              <p:cNvSpPr>
                <a:spLocks noChangeArrowheads="1"/>
              </p:cNvSpPr>
              <p:nvPr/>
            </p:nvSpPr>
            <p:spPr bwMode="auto">
              <a:xfrm>
                <a:off x="2774" y="3193"/>
                <a:ext cx="592" cy="33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32138" name="Rectangle 9">
                <a:extLst>
                  <a:ext uri="{FF2B5EF4-FFF2-40B4-BE49-F238E27FC236}">
                    <a16:creationId xmlns:a16="http://schemas.microsoft.com/office/drawing/2014/main" id="{E7B0454C-BE5B-4573-8CB4-47FA03BFC2BC}"/>
                  </a:ext>
                </a:extLst>
              </p:cNvPr>
              <p:cNvSpPr>
                <a:spLocks noChangeArrowheads="1"/>
              </p:cNvSpPr>
              <p:nvPr/>
            </p:nvSpPr>
            <p:spPr bwMode="auto">
              <a:xfrm>
                <a:off x="2831" y="3226"/>
                <a:ext cx="48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a:latin typeface="Arial" panose="020B0604020202020204" pitchFamily="34" charset="0"/>
                    <a:ea typeface="宋体" panose="02010600030101010101" pitchFamily="2" charset="-122"/>
                  </a:rPr>
                  <a:t>Database</a:t>
                </a:r>
                <a:endParaRPr lang="en-US" altLang="zh-CN" sz="1000">
                  <a:latin typeface="ZapfHumnst BT" pitchFamily="34" charset="0"/>
                  <a:ea typeface="宋体" panose="02010600030101010101" pitchFamily="2" charset="-122"/>
                </a:endParaRPr>
              </a:p>
            </p:txBody>
          </p:sp>
          <p:sp>
            <p:nvSpPr>
              <p:cNvPr id="132139" name="Rectangle 10">
                <a:extLst>
                  <a:ext uri="{FF2B5EF4-FFF2-40B4-BE49-F238E27FC236}">
                    <a16:creationId xmlns:a16="http://schemas.microsoft.com/office/drawing/2014/main" id="{917BA0FA-36D5-4C98-AF26-0A950ED415D6}"/>
                  </a:ext>
                </a:extLst>
              </p:cNvPr>
              <p:cNvSpPr>
                <a:spLocks noChangeArrowheads="1"/>
              </p:cNvSpPr>
              <p:nvPr/>
            </p:nvSpPr>
            <p:spPr bwMode="auto">
              <a:xfrm>
                <a:off x="2813" y="3368"/>
                <a:ext cx="515"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latin typeface="Arial" panose="020B0604020202020204" pitchFamily="34" charset="0"/>
                    <a:ea typeface="宋体" panose="02010600030101010101" pitchFamily="2" charset="-122"/>
                  </a:rPr>
                  <a:t>(from com.odi)</a:t>
                </a:r>
                <a:endParaRPr lang="en-US" altLang="zh-CN" sz="1000">
                  <a:latin typeface="ZapfHumnst BT" pitchFamily="34" charset="0"/>
                  <a:ea typeface="宋体" panose="02010600030101010101" pitchFamily="2" charset="-122"/>
                </a:endParaRPr>
              </a:p>
            </p:txBody>
          </p:sp>
        </p:grpSp>
        <p:grpSp>
          <p:nvGrpSpPr>
            <p:cNvPr id="132125" name="Group 11">
              <a:extLst>
                <a:ext uri="{FF2B5EF4-FFF2-40B4-BE49-F238E27FC236}">
                  <a16:creationId xmlns:a16="http://schemas.microsoft.com/office/drawing/2014/main" id="{B2BD1136-49B9-4814-922B-EF2B252236CD}"/>
                </a:ext>
              </a:extLst>
            </p:cNvPr>
            <p:cNvGrpSpPr>
              <a:grpSpLocks/>
            </p:cNvGrpSpPr>
            <p:nvPr/>
          </p:nvGrpSpPr>
          <p:grpSpPr bwMode="auto">
            <a:xfrm>
              <a:off x="1392" y="2784"/>
              <a:ext cx="525" cy="333"/>
              <a:chOff x="1969" y="3193"/>
              <a:chExt cx="525" cy="333"/>
            </a:xfrm>
          </p:grpSpPr>
          <p:sp>
            <p:nvSpPr>
              <p:cNvPr id="132134" name="Rectangle 12">
                <a:extLst>
                  <a:ext uri="{FF2B5EF4-FFF2-40B4-BE49-F238E27FC236}">
                    <a16:creationId xmlns:a16="http://schemas.microsoft.com/office/drawing/2014/main" id="{D562CB87-E0B7-466D-9783-F8A47F3449C2}"/>
                  </a:ext>
                </a:extLst>
              </p:cNvPr>
              <p:cNvSpPr>
                <a:spLocks noChangeArrowheads="1"/>
              </p:cNvSpPr>
              <p:nvPr/>
            </p:nvSpPr>
            <p:spPr bwMode="auto">
              <a:xfrm>
                <a:off x="1969" y="3193"/>
                <a:ext cx="525" cy="33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32135" name="Rectangle 13">
                <a:extLst>
                  <a:ext uri="{FF2B5EF4-FFF2-40B4-BE49-F238E27FC236}">
                    <a16:creationId xmlns:a16="http://schemas.microsoft.com/office/drawing/2014/main" id="{100F6A41-D4D8-40CF-9DED-8206877E57EC}"/>
                  </a:ext>
                </a:extLst>
              </p:cNvPr>
              <p:cNvSpPr>
                <a:spLocks noChangeArrowheads="1"/>
              </p:cNvSpPr>
              <p:nvPr/>
            </p:nvSpPr>
            <p:spPr bwMode="auto">
              <a:xfrm>
                <a:off x="2033" y="3226"/>
                <a:ext cx="40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a:latin typeface="Arial" panose="020B0604020202020204" pitchFamily="34" charset="0"/>
                    <a:ea typeface="宋体" panose="02010600030101010101" pitchFamily="2" charset="-122"/>
                  </a:rPr>
                  <a:t>Session</a:t>
                </a:r>
                <a:endParaRPr lang="en-US" altLang="zh-CN" sz="1000">
                  <a:latin typeface="ZapfHumnst BT" pitchFamily="34" charset="0"/>
                  <a:ea typeface="宋体" panose="02010600030101010101" pitchFamily="2" charset="-122"/>
                </a:endParaRPr>
              </a:p>
            </p:txBody>
          </p:sp>
          <p:sp>
            <p:nvSpPr>
              <p:cNvPr id="132136" name="Rectangle 14">
                <a:extLst>
                  <a:ext uri="{FF2B5EF4-FFF2-40B4-BE49-F238E27FC236}">
                    <a16:creationId xmlns:a16="http://schemas.microsoft.com/office/drawing/2014/main" id="{93EA6FA6-82B3-4F81-BCDD-FFA629C05292}"/>
                  </a:ext>
                </a:extLst>
              </p:cNvPr>
              <p:cNvSpPr>
                <a:spLocks noChangeArrowheads="1"/>
              </p:cNvSpPr>
              <p:nvPr/>
            </p:nvSpPr>
            <p:spPr bwMode="auto">
              <a:xfrm>
                <a:off x="1975" y="3368"/>
                <a:ext cx="515"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latin typeface="Arial" panose="020B0604020202020204" pitchFamily="34" charset="0"/>
                    <a:ea typeface="宋体" panose="02010600030101010101" pitchFamily="2" charset="-122"/>
                  </a:rPr>
                  <a:t>(from com.odi)</a:t>
                </a:r>
                <a:endParaRPr lang="en-US" altLang="zh-CN" sz="1000">
                  <a:latin typeface="ZapfHumnst BT" pitchFamily="34" charset="0"/>
                  <a:ea typeface="宋体" panose="02010600030101010101" pitchFamily="2" charset="-122"/>
                </a:endParaRPr>
              </a:p>
            </p:txBody>
          </p:sp>
        </p:grpSp>
        <p:grpSp>
          <p:nvGrpSpPr>
            <p:cNvPr id="132126" name="Group 15">
              <a:extLst>
                <a:ext uri="{FF2B5EF4-FFF2-40B4-BE49-F238E27FC236}">
                  <a16:creationId xmlns:a16="http://schemas.microsoft.com/office/drawing/2014/main" id="{CC51A975-D426-49F9-80E1-31B5D3BD743A}"/>
                </a:ext>
              </a:extLst>
            </p:cNvPr>
            <p:cNvGrpSpPr>
              <a:grpSpLocks/>
            </p:cNvGrpSpPr>
            <p:nvPr/>
          </p:nvGrpSpPr>
          <p:grpSpPr bwMode="auto">
            <a:xfrm>
              <a:off x="768" y="3264"/>
              <a:ext cx="725" cy="333"/>
              <a:chOff x="1029" y="3151"/>
              <a:chExt cx="725" cy="333"/>
            </a:xfrm>
          </p:grpSpPr>
          <p:sp>
            <p:nvSpPr>
              <p:cNvPr id="132131" name="Rectangle 16">
                <a:extLst>
                  <a:ext uri="{FF2B5EF4-FFF2-40B4-BE49-F238E27FC236}">
                    <a16:creationId xmlns:a16="http://schemas.microsoft.com/office/drawing/2014/main" id="{C577E4EE-CD91-4AE4-B2A6-188FD1B47A88}"/>
                  </a:ext>
                </a:extLst>
              </p:cNvPr>
              <p:cNvSpPr>
                <a:spLocks noChangeArrowheads="1"/>
              </p:cNvSpPr>
              <p:nvPr/>
            </p:nvSpPr>
            <p:spPr bwMode="auto">
              <a:xfrm>
                <a:off x="1029" y="3151"/>
                <a:ext cx="725" cy="33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32132" name="Rectangle 17">
                <a:extLst>
                  <a:ext uri="{FF2B5EF4-FFF2-40B4-BE49-F238E27FC236}">
                    <a16:creationId xmlns:a16="http://schemas.microsoft.com/office/drawing/2014/main" id="{C8A2BAC5-D4E1-4F1A-A3CD-EC84E497C413}"/>
                  </a:ext>
                </a:extLst>
              </p:cNvPr>
              <p:cNvSpPr>
                <a:spLocks noChangeArrowheads="1"/>
              </p:cNvSpPr>
              <p:nvPr/>
            </p:nvSpPr>
            <p:spPr bwMode="auto">
              <a:xfrm>
                <a:off x="1100" y="3184"/>
                <a:ext cx="58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a:latin typeface="Arial" panose="020B0604020202020204" pitchFamily="34" charset="0"/>
                    <a:ea typeface="宋体" panose="02010600030101010101" pitchFamily="2" charset="-122"/>
                  </a:rPr>
                  <a:t>Transaction</a:t>
                </a:r>
                <a:endParaRPr lang="en-US" altLang="zh-CN" sz="1000">
                  <a:latin typeface="ZapfHumnst BT" pitchFamily="34" charset="0"/>
                  <a:ea typeface="宋体" panose="02010600030101010101" pitchFamily="2" charset="-122"/>
                </a:endParaRPr>
              </a:p>
            </p:txBody>
          </p:sp>
          <p:sp>
            <p:nvSpPr>
              <p:cNvPr id="132133" name="Rectangle 18">
                <a:extLst>
                  <a:ext uri="{FF2B5EF4-FFF2-40B4-BE49-F238E27FC236}">
                    <a16:creationId xmlns:a16="http://schemas.microsoft.com/office/drawing/2014/main" id="{E62FFD16-317C-4DA6-ACFB-0F0431851EC1}"/>
                  </a:ext>
                </a:extLst>
              </p:cNvPr>
              <p:cNvSpPr>
                <a:spLocks noChangeArrowheads="1"/>
              </p:cNvSpPr>
              <p:nvPr/>
            </p:nvSpPr>
            <p:spPr bwMode="auto">
              <a:xfrm>
                <a:off x="1134" y="3326"/>
                <a:ext cx="515"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latin typeface="Arial" panose="020B0604020202020204" pitchFamily="34" charset="0"/>
                    <a:ea typeface="宋体" panose="02010600030101010101" pitchFamily="2" charset="-122"/>
                  </a:rPr>
                  <a:t>(from com.odi)</a:t>
                </a:r>
                <a:endParaRPr lang="en-US" altLang="zh-CN" sz="1000">
                  <a:latin typeface="ZapfHumnst BT" pitchFamily="34" charset="0"/>
                  <a:ea typeface="宋体" panose="02010600030101010101" pitchFamily="2" charset="-122"/>
                </a:endParaRPr>
              </a:p>
            </p:txBody>
          </p:sp>
        </p:grpSp>
        <p:grpSp>
          <p:nvGrpSpPr>
            <p:cNvPr id="132127" name="Group 19">
              <a:extLst>
                <a:ext uri="{FF2B5EF4-FFF2-40B4-BE49-F238E27FC236}">
                  <a16:creationId xmlns:a16="http://schemas.microsoft.com/office/drawing/2014/main" id="{569BA188-C0BA-4F91-BC7D-D5B8B67B2F92}"/>
                </a:ext>
              </a:extLst>
            </p:cNvPr>
            <p:cNvGrpSpPr>
              <a:grpSpLocks/>
            </p:cNvGrpSpPr>
            <p:nvPr/>
          </p:nvGrpSpPr>
          <p:grpSpPr bwMode="auto">
            <a:xfrm>
              <a:off x="240" y="2784"/>
              <a:ext cx="725" cy="333"/>
              <a:chOff x="192" y="3168"/>
              <a:chExt cx="725" cy="333"/>
            </a:xfrm>
          </p:grpSpPr>
          <p:sp>
            <p:nvSpPr>
              <p:cNvPr id="132128" name="Rectangle 20">
                <a:extLst>
                  <a:ext uri="{FF2B5EF4-FFF2-40B4-BE49-F238E27FC236}">
                    <a16:creationId xmlns:a16="http://schemas.microsoft.com/office/drawing/2014/main" id="{1A4B28E5-6C75-42AB-9D15-67505F7C25E0}"/>
                  </a:ext>
                </a:extLst>
              </p:cNvPr>
              <p:cNvSpPr>
                <a:spLocks noChangeArrowheads="1"/>
              </p:cNvSpPr>
              <p:nvPr/>
            </p:nvSpPr>
            <p:spPr bwMode="auto">
              <a:xfrm>
                <a:off x="192" y="3168"/>
                <a:ext cx="725" cy="33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32129" name="Rectangle 21">
                <a:extLst>
                  <a:ext uri="{FF2B5EF4-FFF2-40B4-BE49-F238E27FC236}">
                    <a16:creationId xmlns:a16="http://schemas.microsoft.com/office/drawing/2014/main" id="{C3006534-2567-4704-B09F-058D3831B525}"/>
                  </a:ext>
                </a:extLst>
              </p:cNvPr>
              <p:cNvSpPr>
                <a:spLocks noChangeArrowheads="1"/>
              </p:cNvSpPr>
              <p:nvPr/>
            </p:nvSpPr>
            <p:spPr bwMode="auto">
              <a:xfrm>
                <a:off x="446" y="3201"/>
                <a:ext cx="21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a:latin typeface="Arial" panose="020B0604020202020204" pitchFamily="34" charset="0"/>
                    <a:ea typeface="宋体" panose="02010600030101010101" pitchFamily="2" charset="-122"/>
                  </a:rPr>
                  <a:t>Map</a:t>
                </a:r>
                <a:endParaRPr lang="en-US" altLang="zh-CN" sz="1000">
                  <a:latin typeface="ZapfHumnst BT" pitchFamily="34" charset="0"/>
                  <a:ea typeface="宋体" panose="02010600030101010101" pitchFamily="2" charset="-122"/>
                </a:endParaRPr>
              </a:p>
            </p:txBody>
          </p:sp>
          <p:sp>
            <p:nvSpPr>
              <p:cNvPr id="132130" name="Rectangle 22">
                <a:extLst>
                  <a:ext uri="{FF2B5EF4-FFF2-40B4-BE49-F238E27FC236}">
                    <a16:creationId xmlns:a16="http://schemas.microsoft.com/office/drawing/2014/main" id="{44F6519B-2FB4-4AC3-BC7A-BFE9A00C5CAA}"/>
                  </a:ext>
                </a:extLst>
              </p:cNvPr>
              <p:cNvSpPr>
                <a:spLocks noChangeArrowheads="1"/>
              </p:cNvSpPr>
              <p:nvPr/>
            </p:nvSpPr>
            <p:spPr bwMode="auto">
              <a:xfrm>
                <a:off x="297" y="3343"/>
                <a:ext cx="515"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latin typeface="Arial" panose="020B0604020202020204" pitchFamily="34" charset="0"/>
                    <a:ea typeface="宋体" panose="02010600030101010101" pitchFamily="2" charset="-122"/>
                  </a:rPr>
                  <a:t>(from com.odi)</a:t>
                </a:r>
                <a:endParaRPr lang="en-US" altLang="zh-CN" sz="1000">
                  <a:latin typeface="ZapfHumnst BT" pitchFamily="34" charset="0"/>
                  <a:ea typeface="宋体" panose="02010600030101010101" pitchFamily="2" charset="-122"/>
                </a:endParaRPr>
              </a:p>
            </p:txBody>
          </p:sp>
        </p:grpSp>
      </p:grpSp>
      <p:grpSp>
        <p:nvGrpSpPr>
          <p:cNvPr id="132100" name="Group 23">
            <a:extLst>
              <a:ext uri="{FF2B5EF4-FFF2-40B4-BE49-F238E27FC236}">
                <a16:creationId xmlns:a16="http://schemas.microsoft.com/office/drawing/2014/main" id="{713B5C3B-0F63-446B-A3DF-2F070D8A67B8}"/>
              </a:ext>
            </a:extLst>
          </p:cNvPr>
          <p:cNvGrpSpPr>
            <a:grpSpLocks/>
          </p:cNvGrpSpPr>
          <p:nvPr/>
        </p:nvGrpSpPr>
        <p:grpSpPr bwMode="auto">
          <a:xfrm>
            <a:off x="4630721" y="1939062"/>
            <a:ext cx="3886200" cy="2201863"/>
            <a:chOff x="2976" y="2357"/>
            <a:chExt cx="2448" cy="1387"/>
          </a:xfrm>
        </p:grpSpPr>
        <p:grpSp>
          <p:nvGrpSpPr>
            <p:cNvPr id="132102" name="Group 24">
              <a:extLst>
                <a:ext uri="{FF2B5EF4-FFF2-40B4-BE49-F238E27FC236}">
                  <a16:creationId xmlns:a16="http://schemas.microsoft.com/office/drawing/2014/main" id="{80923CEB-38C9-4B52-A507-F3A1DCB6698A}"/>
                </a:ext>
              </a:extLst>
            </p:cNvPr>
            <p:cNvGrpSpPr>
              <a:grpSpLocks/>
            </p:cNvGrpSpPr>
            <p:nvPr/>
          </p:nvGrpSpPr>
          <p:grpSpPr bwMode="auto">
            <a:xfrm>
              <a:off x="2976" y="2357"/>
              <a:ext cx="2448" cy="1387"/>
              <a:chOff x="144" y="2309"/>
              <a:chExt cx="2448" cy="1387"/>
            </a:xfrm>
          </p:grpSpPr>
          <p:sp>
            <p:nvSpPr>
              <p:cNvPr id="132120" name="Rectangle 25">
                <a:extLst>
                  <a:ext uri="{FF2B5EF4-FFF2-40B4-BE49-F238E27FC236}">
                    <a16:creationId xmlns:a16="http://schemas.microsoft.com/office/drawing/2014/main" id="{7F9E839B-A789-43E8-BE39-1D10B3B5FD86}"/>
                  </a:ext>
                </a:extLst>
              </p:cNvPr>
              <p:cNvSpPr>
                <a:spLocks noChangeArrowheads="1"/>
              </p:cNvSpPr>
              <p:nvPr/>
            </p:nvSpPr>
            <p:spPr bwMode="auto">
              <a:xfrm>
                <a:off x="144" y="2477"/>
                <a:ext cx="2448" cy="1219"/>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32121" name="Rectangle 26">
                <a:extLst>
                  <a:ext uri="{FF2B5EF4-FFF2-40B4-BE49-F238E27FC236}">
                    <a16:creationId xmlns:a16="http://schemas.microsoft.com/office/drawing/2014/main" id="{23F1CDBE-642D-4139-839E-3C553CB3EB4B}"/>
                  </a:ext>
                </a:extLst>
              </p:cNvPr>
              <p:cNvSpPr>
                <a:spLocks noChangeArrowheads="1"/>
              </p:cNvSpPr>
              <p:nvPr/>
            </p:nvSpPr>
            <p:spPr bwMode="auto">
              <a:xfrm>
                <a:off x="144" y="2309"/>
                <a:ext cx="406" cy="1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grpSp>
        <p:sp>
          <p:nvSpPr>
            <p:cNvPr id="132103" name="Rectangle 27">
              <a:extLst>
                <a:ext uri="{FF2B5EF4-FFF2-40B4-BE49-F238E27FC236}">
                  <a16:creationId xmlns:a16="http://schemas.microsoft.com/office/drawing/2014/main" id="{C38EB49A-5C0F-44DB-8C3E-A7F9BA054BF2}"/>
                </a:ext>
              </a:extLst>
            </p:cNvPr>
            <p:cNvSpPr>
              <a:spLocks noChangeArrowheads="1"/>
            </p:cNvSpPr>
            <p:nvPr/>
          </p:nvSpPr>
          <p:spPr bwMode="auto">
            <a:xfrm>
              <a:off x="3936" y="2544"/>
              <a:ext cx="65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a:latin typeface="Arial" panose="020B0604020202020204" pitchFamily="34" charset="0"/>
                  <a:ea typeface="宋体" panose="02010600030101010101" pitchFamily="2" charset="-122"/>
                </a:rPr>
                <a:t>java.sql</a:t>
              </a:r>
              <a:endParaRPr lang="en-US" altLang="zh-CN">
                <a:latin typeface="ZapfHumnst BT" pitchFamily="34" charset="0"/>
                <a:ea typeface="宋体" panose="02010600030101010101" pitchFamily="2" charset="-122"/>
              </a:endParaRPr>
            </a:p>
          </p:txBody>
        </p:sp>
        <p:grpSp>
          <p:nvGrpSpPr>
            <p:cNvPr id="132104" name="Group 28">
              <a:extLst>
                <a:ext uri="{FF2B5EF4-FFF2-40B4-BE49-F238E27FC236}">
                  <a16:creationId xmlns:a16="http://schemas.microsoft.com/office/drawing/2014/main" id="{7D146FEF-69FF-4607-A9E6-011F5B4AA425}"/>
                </a:ext>
              </a:extLst>
            </p:cNvPr>
            <p:cNvGrpSpPr>
              <a:grpSpLocks/>
            </p:cNvGrpSpPr>
            <p:nvPr/>
          </p:nvGrpSpPr>
          <p:grpSpPr bwMode="auto">
            <a:xfrm>
              <a:off x="4464" y="3312"/>
              <a:ext cx="592" cy="333"/>
              <a:chOff x="2774" y="3193"/>
              <a:chExt cx="592" cy="333"/>
            </a:xfrm>
          </p:grpSpPr>
          <p:sp>
            <p:nvSpPr>
              <p:cNvPr id="132117" name="Rectangle 29">
                <a:extLst>
                  <a:ext uri="{FF2B5EF4-FFF2-40B4-BE49-F238E27FC236}">
                    <a16:creationId xmlns:a16="http://schemas.microsoft.com/office/drawing/2014/main" id="{4D33CAB5-DEBD-46A4-AC9B-CC794879A335}"/>
                  </a:ext>
                </a:extLst>
              </p:cNvPr>
              <p:cNvSpPr>
                <a:spLocks noChangeArrowheads="1"/>
              </p:cNvSpPr>
              <p:nvPr/>
            </p:nvSpPr>
            <p:spPr bwMode="auto">
              <a:xfrm>
                <a:off x="2774" y="3193"/>
                <a:ext cx="592" cy="33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32118" name="Rectangle 30">
                <a:extLst>
                  <a:ext uri="{FF2B5EF4-FFF2-40B4-BE49-F238E27FC236}">
                    <a16:creationId xmlns:a16="http://schemas.microsoft.com/office/drawing/2014/main" id="{D8108068-740F-4A2A-A05B-46F8DCAA1535}"/>
                  </a:ext>
                </a:extLst>
              </p:cNvPr>
              <p:cNvSpPr>
                <a:spLocks noChangeArrowheads="1"/>
              </p:cNvSpPr>
              <p:nvPr/>
            </p:nvSpPr>
            <p:spPr bwMode="auto">
              <a:xfrm>
                <a:off x="2831" y="3226"/>
                <a:ext cx="49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a:latin typeface="Arial" panose="020B0604020202020204" pitchFamily="34" charset="0"/>
                    <a:ea typeface="宋体" panose="02010600030101010101" pitchFamily="2" charset="-122"/>
                  </a:rPr>
                  <a:t>ResultSet</a:t>
                </a:r>
                <a:endParaRPr lang="en-US" altLang="zh-CN" sz="1000">
                  <a:latin typeface="ZapfHumnst BT" pitchFamily="34" charset="0"/>
                  <a:ea typeface="宋体" panose="02010600030101010101" pitchFamily="2" charset="-122"/>
                </a:endParaRPr>
              </a:p>
            </p:txBody>
          </p:sp>
          <p:sp>
            <p:nvSpPr>
              <p:cNvPr id="132119" name="Rectangle 31">
                <a:extLst>
                  <a:ext uri="{FF2B5EF4-FFF2-40B4-BE49-F238E27FC236}">
                    <a16:creationId xmlns:a16="http://schemas.microsoft.com/office/drawing/2014/main" id="{196D6A6A-D650-488E-A6B6-1F59FA6EDFD4}"/>
                  </a:ext>
                </a:extLst>
              </p:cNvPr>
              <p:cNvSpPr>
                <a:spLocks noChangeArrowheads="1"/>
              </p:cNvSpPr>
              <p:nvPr/>
            </p:nvSpPr>
            <p:spPr bwMode="auto">
              <a:xfrm>
                <a:off x="2813" y="3368"/>
                <a:ext cx="515"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latin typeface="Arial" panose="020B0604020202020204" pitchFamily="34" charset="0"/>
                    <a:ea typeface="宋体" panose="02010600030101010101" pitchFamily="2" charset="-122"/>
                  </a:rPr>
                  <a:t>(from com.odi)</a:t>
                </a:r>
                <a:endParaRPr lang="en-US" altLang="zh-CN" sz="1000">
                  <a:latin typeface="ZapfHumnst BT" pitchFamily="34" charset="0"/>
                  <a:ea typeface="宋体" panose="02010600030101010101" pitchFamily="2" charset="-122"/>
                </a:endParaRPr>
              </a:p>
            </p:txBody>
          </p:sp>
        </p:grpSp>
        <p:grpSp>
          <p:nvGrpSpPr>
            <p:cNvPr id="132105" name="Group 32">
              <a:extLst>
                <a:ext uri="{FF2B5EF4-FFF2-40B4-BE49-F238E27FC236}">
                  <a16:creationId xmlns:a16="http://schemas.microsoft.com/office/drawing/2014/main" id="{717E7809-FF1A-4E97-B4A8-FA1DF050290D}"/>
                </a:ext>
              </a:extLst>
            </p:cNvPr>
            <p:cNvGrpSpPr>
              <a:grpSpLocks/>
            </p:cNvGrpSpPr>
            <p:nvPr/>
          </p:nvGrpSpPr>
          <p:grpSpPr bwMode="auto">
            <a:xfrm>
              <a:off x="4368" y="2832"/>
              <a:ext cx="768" cy="333"/>
              <a:chOff x="4224" y="2832"/>
              <a:chExt cx="768" cy="333"/>
            </a:xfrm>
          </p:grpSpPr>
          <p:sp>
            <p:nvSpPr>
              <p:cNvPr id="132114" name="Rectangle 33">
                <a:extLst>
                  <a:ext uri="{FF2B5EF4-FFF2-40B4-BE49-F238E27FC236}">
                    <a16:creationId xmlns:a16="http://schemas.microsoft.com/office/drawing/2014/main" id="{70F7DA51-3922-4AD9-BFA7-6CEA5868732E}"/>
                  </a:ext>
                </a:extLst>
              </p:cNvPr>
              <p:cNvSpPr>
                <a:spLocks noChangeArrowheads="1"/>
              </p:cNvSpPr>
              <p:nvPr/>
            </p:nvSpPr>
            <p:spPr bwMode="auto">
              <a:xfrm>
                <a:off x="4224" y="2832"/>
                <a:ext cx="768" cy="33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32115" name="Rectangle 34">
                <a:extLst>
                  <a:ext uri="{FF2B5EF4-FFF2-40B4-BE49-F238E27FC236}">
                    <a16:creationId xmlns:a16="http://schemas.microsoft.com/office/drawing/2014/main" id="{4F91BDDD-E6D4-41FC-AA74-86CAB4354DA7}"/>
                  </a:ext>
                </a:extLst>
              </p:cNvPr>
              <p:cNvSpPr>
                <a:spLocks noChangeArrowheads="1"/>
              </p:cNvSpPr>
              <p:nvPr/>
            </p:nvSpPr>
            <p:spPr bwMode="auto">
              <a:xfrm>
                <a:off x="4325" y="2865"/>
                <a:ext cx="5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a:latin typeface="Arial" panose="020B0604020202020204" pitchFamily="34" charset="0"/>
                    <a:ea typeface="宋体" panose="02010600030101010101" pitchFamily="2" charset="-122"/>
                  </a:rPr>
                  <a:t>Connection</a:t>
                </a:r>
                <a:endParaRPr lang="en-US" altLang="zh-CN" sz="1000">
                  <a:latin typeface="ZapfHumnst BT" pitchFamily="34" charset="0"/>
                  <a:ea typeface="宋体" panose="02010600030101010101" pitchFamily="2" charset="-122"/>
                </a:endParaRPr>
              </a:p>
            </p:txBody>
          </p:sp>
          <p:sp>
            <p:nvSpPr>
              <p:cNvPr id="132116" name="Rectangle 35">
                <a:extLst>
                  <a:ext uri="{FF2B5EF4-FFF2-40B4-BE49-F238E27FC236}">
                    <a16:creationId xmlns:a16="http://schemas.microsoft.com/office/drawing/2014/main" id="{37009D2B-E863-4245-8876-68C6846DFC1A}"/>
                  </a:ext>
                </a:extLst>
              </p:cNvPr>
              <p:cNvSpPr>
                <a:spLocks noChangeArrowheads="1"/>
              </p:cNvSpPr>
              <p:nvPr/>
            </p:nvSpPr>
            <p:spPr bwMode="auto">
              <a:xfrm>
                <a:off x="4350" y="3007"/>
                <a:ext cx="515"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latin typeface="Arial" panose="020B0604020202020204" pitchFamily="34" charset="0"/>
                    <a:ea typeface="宋体" panose="02010600030101010101" pitchFamily="2" charset="-122"/>
                  </a:rPr>
                  <a:t>(from com.odi)</a:t>
                </a:r>
                <a:endParaRPr lang="en-US" altLang="zh-CN" sz="1000">
                  <a:latin typeface="ZapfHumnst BT" pitchFamily="34" charset="0"/>
                  <a:ea typeface="宋体" panose="02010600030101010101" pitchFamily="2" charset="-122"/>
                </a:endParaRPr>
              </a:p>
            </p:txBody>
          </p:sp>
        </p:grpSp>
        <p:grpSp>
          <p:nvGrpSpPr>
            <p:cNvPr id="132106" name="Group 36">
              <a:extLst>
                <a:ext uri="{FF2B5EF4-FFF2-40B4-BE49-F238E27FC236}">
                  <a16:creationId xmlns:a16="http://schemas.microsoft.com/office/drawing/2014/main" id="{BEA819A6-62BF-4030-88D2-A7BFB01AF471}"/>
                </a:ext>
              </a:extLst>
            </p:cNvPr>
            <p:cNvGrpSpPr>
              <a:grpSpLocks/>
            </p:cNvGrpSpPr>
            <p:nvPr/>
          </p:nvGrpSpPr>
          <p:grpSpPr bwMode="auto">
            <a:xfrm>
              <a:off x="3360" y="3312"/>
              <a:ext cx="725" cy="333"/>
              <a:chOff x="3600" y="3312"/>
              <a:chExt cx="725" cy="333"/>
            </a:xfrm>
          </p:grpSpPr>
          <p:sp>
            <p:nvSpPr>
              <p:cNvPr id="132111" name="Rectangle 37">
                <a:extLst>
                  <a:ext uri="{FF2B5EF4-FFF2-40B4-BE49-F238E27FC236}">
                    <a16:creationId xmlns:a16="http://schemas.microsoft.com/office/drawing/2014/main" id="{00868213-E466-4167-A0FC-388D40C00C55}"/>
                  </a:ext>
                </a:extLst>
              </p:cNvPr>
              <p:cNvSpPr>
                <a:spLocks noChangeArrowheads="1"/>
              </p:cNvSpPr>
              <p:nvPr/>
            </p:nvSpPr>
            <p:spPr bwMode="auto">
              <a:xfrm>
                <a:off x="3600" y="3312"/>
                <a:ext cx="725" cy="33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32112" name="Rectangle 38">
                <a:extLst>
                  <a:ext uri="{FF2B5EF4-FFF2-40B4-BE49-F238E27FC236}">
                    <a16:creationId xmlns:a16="http://schemas.microsoft.com/office/drawing/2014/main" id="{9AD50B44-7D67-4913-A55B-1E861FAA3A0C}"/>
                  </a:ext>
                </a:extLst>
              </p:cNvPr>
              <p:cNvSpPr>
                <a:spLocks noChangeArrowheads="1"/>
              </p:cNvSpPr>
              <p:nvPr/>
            </p:nvSpPr>
            <p:spPr bwMode="auto">
              <a:xfrm>
                <a:off x="3708" y="3345"/>
                <a:ext cx="51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a:latin typeface="Arial" panose="020B0604020202020204" pitchFamily="34" charset="0"/>
                    <a:ea typeface="宋体" panose="02010600030101010101" pitchFamily="2" charset="-122"/>
                  </a:rPr>
                  <a:t>Statement</a:t>
                </a:r>
                <a:endParaRPr lang="en-US" altLang="zh-CN" sz="1000">
                  <a:latin typeface="ZapfHumnst BT" pitchFamily="34" charset="0"/>
                  <a:ea typeface="宋体" panose="02010600030101010101" pitchFamily="2" charset="-122"/>
                </a:endParaRPr>
              </a:p>
            </p:txBody>
          </p:sp>
          <p:sp>
            <p:nvSpPr>
              <p:cNvPr id="132113" name="Rectangle 39">
                <a:extLst>
                  <a:ext uri="{FF2B5EF4-FFF2-40B4-BE49-F238E27FC236}">
                    <a16:creationId xmlns:a16="http://schemas.microsoft.com/office/drawing/2014/main" id="{B84836D5-6898-4B3F-895A-CCA54FF2B320}"/>
                  </a:ext>
                </a:extLst>
              </p:cNvPr>
              <p:cNvSpPr>
                <a:spLocks noChangeArrowheads="1"/>
              </p:cNvSpPr>
              <p:nvPr/>
            </p:nvSpPr>
            <p:spPr bwMode="auto">
              <a:xfrm>
                <a:off x="3705" y="3487"/>
                <a:ext cx="515"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latin typeface="Arial" panose="020B0604020202020204" pitchFamily="34" charset="0"/>
                    <a:ea typeface="宋体" panose="02010600030101010101" pitchFamily="2" charset="-122"/>
                  </a:rPr>
                  <a:t>(from com.odi)</a:t>
                </a:r>
                <a:endParaRPr lang="en-US" altLang="zh-CN" sz="1000">
                  <a:latin typeface="ZapfHumnst BT" pitchFamily="34" charset="0"/>
                  <a:ea typeface="宋体" panose="02010600030101010101" pitchFamily="2" charset="-122"/>
                </a:endParaRPr>
              </a:p>
            </p:txBody>
          </p:sp>
        </p:grpSp>
        <p:sp>
          <p:nvSpPr>
            <p:cNvPr id="132107" name="Rectangle 40">
              <a:extLst>
                <a:ext uri="{FF2B5EF4-FFF2-40B4-BE49-F238E27FC236}">
                  <a16:creationId xmlns:a16="http://schemas.microsoft.com/office/drawing/2014/main" id="{04DD1BEF-923D-4067-9452-81931E2B4836}"/>
                </a:ext>
              </a:extLst>
            </p:cNvPr>
            <p:cNvSpPr>
              <a:spLocks noChangeArrowheads="1"/>
            </p:cNvSpPr>
            <p:nvPr/>
          </p:nvSpPr>
          <p:spPr bwMode="auto">
            <a:xfrm>
              <a:off x="3072" y="2832"/>
              <a:ext cx="1008" cy="336"/>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grpSp>
          <p:nvGrpSpPr>
            <p:cNvPr id="132108" name="Group 41">
              <a:extLst>
                <a:ext uri="{FF2B5EF4-FFF2-40B4-BE49-F238E27FC236}">
                  <a16:creationId xmlns:a16="http://schemas.microsoft.com/office/drawing/2014/main" id="{8A374C12-0BA1-4921-9F51-2B396DE766C4}"/>
                </a:ext>
              </a:extLst>
            </p:cNvPr>
            <p:cNvGrpSpPr>
              <a:grpSpLocks/>
            </p:cNvGrpSpPr>
            <p:nvPr/>
          </p:nvGrpSpPr>
          <p:grpSpPr bwMode="auto">
            <a:xfrm>
              <a:off x="3252" y="2865"/>
              <a:ext cx="745" cy="238"/>
              <a:chOff x="3252" y="2865"/>
              <a:chExt cx="745" cy="238"/>
            </a:xfrm>
          </p:grpSpPr>
          <p:sp>
            <p:nvSpPr>
              <p:cNvPr id="132109" name="Rectangle 42">
                <a:extLst>
                  <a:ext uri="{FF2B5EF4-FFF2-40B4-BE49-F238E27FC236}">
                    <a16:creationId xmlns:a16="http://schemas.microsoft.com/office/drawing/2014/main" id="{8E8EC8B3-5AED-41FF-AEE5-1DD160393A8E}"/>
                  </a:ext>
                </a:extLst>
              </p:cNvPr>
              <p:cNvSpPr>
                <a:spLocks noChangeArrowheads="1"/>
              </p:cNvSpPr>
              <p:nvPr/>
            </p:nvSpPr>
            <p:spPr bwMode="auto">
              <a:xfrm>
                <a:off x="3252" y="2865"/>
                <a:ext cx="74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a:latin typeface="Arial" panose="020B0604020202020204" pitchFamily="34" charset="0"/>
                    <a:ea typeface="宋体" panose="02010600030101010101" pitchFamily="2" charset="-122"/>
                  </a:rPr>
                  <a:t>DriverManager</a:t>
                </a:r>
                <a:endParaRPr lang="en-US" altLang="zh-CN" sz="1000">
                  <a:latin typeface="ZapfHumnst BT" pitchFamily="34" charset="0"/>
                  <a:ea typeface="宋体" panose="02010600030101010101" pitchFamily="2" charset="-122"/>
                </a:endParaRPr>
              </a:p>
            </p:txBody>
          </p:sp>
          <p:sp>
            <p:nvSpPr>
              <p:cNvPr id="132110" name="Rectangle 43">
                <a:extLst>
                  <a:ext uri="{FF2B5EF4-FFF2-40B4-BE49-F238E27FC236}">
                    <a16:creationId xmlns:a16="http://schemas.microsoft.com/office/drawing/2014/main" id="{9FCFDE82-107F-486E-9030-ACA693F62CEA}"/>
                  </a:ext>
                </a:extLst>
              </p:cNvPr>
              <p:cNvSpPr>
                <a:spLocks noChangeArrowheads="1"/>
              </p:cNvSpPr>
              <p:nvPr/>
            </p:nvSpPr>
            <p:spPr bwMode="auto">
              <a:xfrm>
                <a:off x="3363" y="3007"/>
                <a:ext cx="515"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a:latin typeface="Arial" panose="020B0604020202020204" pitchFamily="34" charset="0"/>
                    <a:ea typeface="宋体" panose="02010600030101010101" pitchFamily="2" charset="-122"/>
                  </a:rPr>
                  <a:t>(from com.odi)</a:t>
                </a:r>
                <a:endParaRPr lang="en-US" altLang="zh-CN" sz="1000">
                  <a:latin typeface="ZapfHumnst BT" pitchFamily="34" charset="0"/>
                  <a:ea typeface="宋体" panose="02010600030101010101" pitchFamily="2" charset="-122"/>
                </a:endParaRPr>
              </a:p>
            </p:txBody>
          </p:sp>
        </p:grpSp>
      </p:grpSp>
      <p:sp>
        <p:nvSpPr>
          <p:cNvPr id="46" name="Rectangle 26">
            <a:extLst>
              <a:ext uri="{FF2B5EF4-FFF2-40B4-BE49-F238E27FC236}">
                <a16:creationId xmlns:a16="http://schemas.microsoft.com/office/drawing/2014/main" id="{6B8176AD-23C4-4743-A6A3-37FC21DE8E4F}"/>
              </a:ext>
            </a:extLst>
          </p:cNvPr>
          <p:cNvSpPr txBox="1">
            <a:spLocks/>
          </p:cNvSpPr>
          <p:nvPr/>
        </p:nvSpPr>
        <p:spPr bwMode="auto">
          <a:xfrm>
            <a:off x="679562" y="85586"/>
            <a:ext cx="6945777" cy="52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smtClean="0"/>
              <a:t>示例：设计部分的类图</a:t>
            </a:r>
            <a:endParaRPr lang="en-US" altLang="zh-CN" dirty="0"/>
          </a:p>
        </p:txBody>
      </p:sp>
      <p:cxnSp>
        <p:nvCxnSpPr>
          <p:cNvPr id="47" name="直接连接符 46">
            <a:extLst>
              <a:ext uri="{FF2B5EF4-FFF2-40B4-BE49-F238E27FC236}">
                <a16:creationId xmlns:a16="http://schemas.microsoft.com/office/drawing/2014/main" id="{A6F0AAED-1BE9-46C0-B179-C4526775983B}"/>
              </a:ext>
            </a:extLst>
          </p:cNvPr>
          <p:cNvCxnSpPr>
            <a:cxnSpLocks noChangeShapeType="1"/>
          </p:cNvCxnSpPr>
          <p:nvPr/>
        </p:nvCxnSpPr>
        <p:spPr bwMode="auto">
          <a:xfrm flipH="1">
            <a:off x="679562" y="637028"/>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Freeform 5">
            <a:extLst>
              <a:ext uri="{FF2B5EF4-FFF2-40B4-BE49-F238E27FC236}">
                <a16:creationId xmlns:a16="http://schemas.microsoft.com/office/drawing/2014/main" id="{539E866E-222B-4A26-BA7D-05CABDAB0E2E}"/>
              </a:ext>
            </a:extLst>
          </p:cNvPr>
          <p:cNvSpPr>
            <a:spLocks noChangeAspect="1"/>
          </p:cNvSpPr>
          <p:nvPr/>
        </p:nvSpPr>
        <p:spPr bwMode="auto">
          <a:xfrm>
            <a:off x="82662" y="158155"/>
            <a:ext cx="345094"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415538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300" fill="hold"/>
                                        <p:tgtEl>
                                          <p:spTgt spid="48"/>
                                        </p:tgtEl>
                                        <p:attrNameLst>
                                          <p:attrName>ppt_x</p:attrName>
                                        </p:attrNameLst>
                                      </p:cBhvr>
                                      <p:tavLst>
                                        <p:tav tm="0">
                                          <p:val>
                                            <p:strVal val="0-#ppt_w/2"/>
                                          </p:val>
                                        </p:tav>
                                        <p:tav tm="100000">
                                          <p:val>
                                            <p:strVal val="#ppt_x"/>
                                          </p:val>
                                        </p:tav>
                                      </p:tavLst>
                                    </p:anim>
                                    <p:anim calcmode="lin" valueType="num">
                                      <p:cBhvr additive="base">
                                        <p:cTn id="8" dur="300" fill="hold"/>
                                        <p:tgtEl>
                                          <p:spTgt spid="4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left)">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灯片编号占位符 4">
            <a:extLst>
              <a:ext uri="{FF2B5EF4-FFF2-40B4-BE49-F238E27FC236}">
                <a16:creationId xmlns:a16="http://schemas.microsoft.com/office/drawing/2014/main" id="{183BD213-DE71-48B5-AA8D-1D1A9A0F833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fld id="{EAA33226-0E26-42C7-842B-CB163B0F6DD8}" type="slidenum">
              <a:rPr lang="zh-CN" altLang="en-US" sz="1000">
                <a:latin typeface="Arial" panose="020B0604020202020204" pitchFamily="34" charset="0"/>
                <a:ea typeface="宋体" panose="02010600030101010101" pitchFamily="2" charset="-122"/>
              </a:rPr>
              <a:pPr eaLnBrk="1" hangingPunct="1"/>
              <a:t>134</a:t>
            </a:fld>
            <a:endParaRPr lang="en-US" altLang="zh-CN" sz="1000">
              <a:latin typeface="Arial" panose="020B0604020202020204" pitchFamily="34" charset="0"/>
              <a:ea typeface="宋体" panose="02010600030101010101" pitchFamily="2" charset="-122"/>
            </a:endParaRPr>
          </a:p>
        </p:txBody>
      </p:sp>
      <p:grpSp>
        <p:nvGrpSpPr>
          <p:cNvPr id="141315" name="Group 2">
            <a:extLst>
              <a:ext uri="{FF2B5EF4-FFF2-40B4-BE49-F238E27FC236}">
                <a16:creationId xmlns:a16="http://schemas.microsoft.com/office/drawing/2014/main" id="{D6831866-C151-410B-8986-45251BD0C752}"/>
              </a:ext>
            </a:extLst>
          </p:cNvPr>
          <p:cNvGrpSpPr>
            <a:grpSpLocks/>
          </p:cNvGrpSpPr>
          <p:nvPr/>
        </p:nvGrpSpPr>
        <p:grpSpPr bwMode="auto">
          <a:xfrm>
            <a:off x="251620" y="685801"/>
            <a:ext cx="8626475" cy="4830763"/>
            <a:chOff x="208" y="912"/>
            <a:chExt cx="5448" cy="2487"/>
          </a:xfrm>
        </p:grpSpPr>
        <p:sp>
          <p:nvSpPr>
            <p:cNvPr id="141325" name="AutoShape 3">
              <a:extLst>
                <a:ext uri="{FF2B5EF4-FFF2-40B4-BE49-F238E27FC236}">
                  <a16:creationId xmlns:a16="http://schemas.microsoft.com/office/drawing/2014/main" id="{DCF3F445-792F-4DF3-9601-7CA18CBEB2E7}"/>
                </a:ext>
              </a:extLst>
            </p:cNvPr>
            <p:cNvSpPr>
              <a:spLocks noChangeArrowheads="1"/>
            </p:cNvSpPr>
            <p:nvPr/>
          </p:nvSpPr>
          <p:spPr bwMode="auto">
            <a:xfrm>
              <a:off x="2392" y="1590"/>
              <a:ext cx="384" cy="381"/>
            </a:xfrm>
            <a:prstGeom prst="rightArrow">
              <a:avLst>
                <a:gd name="adj1" fmla="val 50000"/>
                <a:gd name="adj2" fmla="val 25197"/>
              </a:avLst>
            </a:prstGeom>
            <a:solidFill>
              <a:srgbClr val="FF00FF"/>
            </a:solidFill>
            <a:ln>
              <a:noFill/>
            </a:ln>
            <a:effectLst/>
            <a:extLst>
              <a:ext uri="{91240B29-F687-4F45-9708-019B960494DF}">
                <a14:hiddenLine xmlns:a14="http://schemas.microsoft.com/office/drawing/2010/main" w="12700">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1800">
                <a:latin typeface="Arial" panose="020B0604020202020204" pitchFamily="34" charset="0"/>
                <a:ea typeface="宋体" panose="02010600030101010101" pitchFamily="2" charset="-122"/>
              </a:endParaRPr>
            </a:p>
          </p:txBody>
        </p:sp>
        <p:grpSp>
          <p:nvGrpSpPr>
            <p:cNvPr id="141326" name="Group 4">
              <a:extLst>
                <a:ext uri="{FF2B5EF4-FFF2-40B4-BE49-F238E27FC236}">
                  <a16:creationId xmlns:a16="http://schemas.microsoft.com/office/drawing/2014/main" id="{BA0B8CB7-21E7-4283-B8EA-EA679BFE378C}"/>
                </a:ext>
              </a:extLst>
            </p:cNvPr>
            <p:cNvGrpSpPr>
              <a:grpSpLocks/>
            </p:cNvGrpSpPr>
            <p:nvPr/>
          </p:nvGrpSpPr>
          <p:grpSpPr bwMode="auto">
            <a:xfrm>
              <a:off x="208" y="1479"/>
              <a:ext cx="1982" cy="715"/>
              <a:chOff x="168" y="1041"/>
              <a:chExt cx="1653" cy="627"/>
            </a:xfrm>
          </p:grpSpPr>
          <p:sp>
            <p:nvSpPr>
              <p:cNvPr id="141358" name="Rectangle 5">
                <a:extLst>
                  <a:ext uri="{FF2B5EF4-FFF2-40B4-BE49-F238E27FC236}">
                    <a16:creationId xmlns:a16="http://schemas.microsoft.com/office/drawing/2014/main" id="{D28FDE09-1DD1-4982-8AD6-0A5F44D5786E}"/>
                  </a:ext>
                </a:extLst>
              </p:cNvPr>
              <p:cNvSpPr>
                <a:spLocks noChangeArrowheads="1"/>
              </p:cNvSpPr>
              <p:nvPr/>
            </p:nvSpPr>
            <p:spPr bwMode="auto">
              <a:xfrm>
                <a:off x="168" y="1041"/>
                <a:ext cx="1653" cy="62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1800">
                  <a:latin typeface="Arial" panose="020B0604020202020204" pitchFamily="34" charset="0"/>
                  <a:ea typeface="宋体" panose="02010600030101010101" pitchFamily="2" charset="-122"/>
                </a:endParaRPr>
              </a:p>
            </p:txBody>
          </p:sp>
          <p:sp>
            <p:nvSpPr>
              <p:cNvPr id="141359" name="Rectangle 6">
                <a:extLst>
                  <a:ext uri="{FF2B5EF4-FFF2-40B4-BE49-F238E27FC236}">
                    <a16:creationId xmlns:a16="http://schemas.microsoft.com/office/drawing/2014/main" id="{2A091E73-CCB5-4B27-BD85-C95D9FD4E39F}"/>
                  </a:ext>
                </a:extLst>
              </p:cNvPr>
              <p:cNvSpPr>
                <a:spLocks noChangeArrowheads="1"/>
              </p:cNvSpPr>
              <p:nvPr/>
            </p:nvSpPr>
            <p:spPr bwMode="auto">
              <a:xfrm>
                <a:off x="590" y="1204"/>
                <a:ext cx="96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a:latin typeface="Arial" panose="020B0604020202020204" pitchFamily="34" charset="0"/>
                    <a:ea typeface="宋体" panose="02010600030101010101" pitchFamily="2" charset="-122"/>
                  </a:rPr>
                  <a:t>BillingSystem</a:t>
                </a:r>
                <a:endParaRPr lang="en-US" altLang="zh-CN" sz="1800">
                  <a:latin typeface="ZapfHumnst BT" pitchFamily="34" charset="0"/>
                  <a:ea typeface="宋体" panose="02010600030101010101" pitchFamily="2" charset="-122"/>
                </a:endParaRPr>
              </a:p>
            </p:txBody>
          </p:sp>
          <p:sp>
            <p:nvSpPr>
              <p:cNvPr id="141360" name="Rectangle 7">
                <a:extLst>
                  <a:ext uri="{FF2B5EF4-FFF2-40B4-BE49-F238E27FC236}">
                    <a16:creationId xmlns:a16="http://schemas.microsoft.com/office/drawing/2014/main" id="{E45060AD-8181-4AFA-A9BD-FBF18F8BA201}"/>
                  </a:ext>
                </a:extLst>
              </p:cNvPr>
              <p:cNvSpPr>
                <a:spLocks noChangeArrowheads="1"/>
              </p:cNvSpPr>
              <p:nvPr/>
            </p:nvSpPr>
            <p:spPr bwMode="auto">
              <a:xfrm>
                <a:off x="168" y="1342"/>
                <a:ext cx="1653" cy="326"/>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1800">
                  <a:latin typeface="Arial" panose="020B0604020202020204" pitchFamily="34" charset="0"/>
                  <a:ea typeface="宋体" panose="02010600030101010101" pitchFamily="2" charset="-122"/>
                </a:endParaRPr>
              </a:p>
            </p:txBody>
          </p:sp>
          <p:sp>
            <p:nvSpPr>
              <p:cNvPr id="141361" name="Rectangle 8">
                <a:extLst>
                  <a:ext uri="{FF2B5EF4-FFF2-40B4-BE49-F238E27FC236}">
                    <a16:creationId xmlns:a16="http://schemas.microsoft.com/office/drawing/2014/main" id="{DF557177-8E0F-49BB-9D46-C2E2036AC6AF}"/>
                  </a:ext>
                </a:extLst>
              </p:cNvPr>
              <p:cNvSpPr>
                <a:spLocks noChangeArrowheads="1"/>
              </p:cNvSpPr>
              <p:nvPr/>
            </p:nvSpPr>
            <p:spPr bwMode="auto">
              <a:xfrm>
                <a:off x="168" y="1407"/>
                <a:ext cx="1653" cy="26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1800">
                  <a:latin typeface="Arial" panose="020B0604020202020204" pitchFamily="34" charset="0"/>
                  <a:ea typeface="宋体" panose="02010600030101010101" pitchFamily="2" charset="-122"/>
                </a:endParaRPr>
              </a:p>
            </p:txBody>
          </p:sp>
          <p:sp>
            <p:nvSpPr>
              <p:cNvPr id="141362" name="Rectangle 9">
                <a:extLst>
                  <a:ext uri="{FF2B5EF4-FFF2-40B4-BE49-F238E27FC236}">
                    <a16:creationId xmlns:a16="http://schemas.microsoft.com/office/drawing/2014/main" id="{A9D93FCC-40C9-4A0B-9FB8-970BB01EA6CB}"/>
                  </a:ext>
                </a:extLst>
              </p:cNvPr>
              <p:cNvSpPr>
                <a:spLocks noChangeArrowheads="1"/>
              </p:cNvSpPr>
              <p:nvPr/>
            </p:nvSpPr>
            <p:spPr bwMode="auto">
              <a:xfrm>
                <a:off x="204" y="1489"/>
                <a:ext cx="72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a:latin typeface="Arial" panose="020B0604020202020204" pitchFamily="34" charset="0"/>
                    <a:ea typeface="宋体" panose="02010600030101010101" pitchFamily="2" charset="-122"/>
                  </a:rPr>
                  <a:t>// submit bill()</a:t>
                </a:r>
                <a:endParaRPr lang="en-US" altLang="zh-CN" sz="1800">
                  <a:latin typeface="ZapfHumnst BT" pitchFamily="34" charset="0"/>
                  <a:ea typeface="宋体" panose="02010600030101010101" pitchFamily="2" charset="-122"/>
                </a:endParaRPr>
              </a:p>
            </p:txBody>
          </p:sp>
          <p:sp>
            <p:nvSpPr>
              <p:cNvPr id="141363" name="Rectangle 10">
                <a:extLst>
                  <a:ext uri="{FF2B5EF4-FFF2-40B4-BE49-F238E27FC236}">
                    <a16:creationId xmlns:a16="http://schemas.microsoft.com/office/drawing/2014/main" id="{B6383DD0-51D7-43CC-A7BE-4A6602A0770C}"/>
                  </a:ext>
                </a:extLst>
              </p:cNvPr>
              <p:cNvSpPr>
                <a:spLocks noChangeArrowheads="1"/>
              </p:cNvSpPr>
              <p:nvPr/>
            </p:nvSpPr>
            <p:spPr bwMode="auto">
              <a:xfrm>
                <a:off x="617" y="1073"/>
                <a:ext cx="790"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a:latin typeface="Arial" panose="020B0604020202020204" pitchFamily="34" charset="0"/>
                    <a:ea typeface="宋体" panose="02010600030101010101" pitchFamily="2" charset="-122"/>
                  </a:rPr>
                  <a:t>&lt;&lt;boundary&gt;&gt;</a:t>
                </a:r>
                <a:endParaRPr lang="en-US" altLang="zh-CN" sz="1800">
                  <a:latin typeface="ZapfHumnst BT" pitchFamily="34" charset="0"/>
                  <a:ea typeface="宋体" panose="02010600030101010101" pitchFamily="2" charset="-122"/>
                </a:endParaRPr>
              </a:p>
            </p:txBody>
          </p:sp>
        </p:grpSp>
        <p:grpSp>
          <p:nvGrpSpPr>
            <p:cNvPr id="141327" name="Group 11">
              <a:extLst>
                <a:ext uri="{FF2B5EF4-FFF2-40B4-BE49-F238E27FC236}">
                  <a16:creationId xmlns:a16="http://schemas.microsoft.com/office/drawing/2014/main" id="{63C2BA93-BD0F-47A2-B743-F05E9217DB18}"/>
                </a:ext>
              </a:extLst>
            </p:cNvPr>
            <p:cNvGrpSpPr>
              <a:grpSpLocks/>
            </p:cNvGrpSpPr>
            <p:nvPr/>
          </p:nvGrpSpPr>
          <p:grpSpPr bwMode="auto">
            <a:xfrm>
              <a:off x="3994" y="1344"/>
              <a:ext cx="1344" cy="728"/>
              <a:chOff x="3696" y="760"/>
              <a:chExt cx="1344" cy="728"/>
            </a:xfrm>
          </p:grpSpPr>
          <p:grpSp>
            <p:nvGrpSpPr>
              <p:cNvPr id="141352" name="Group 12">
                <a:extLst>
                  <a:ext uri="{FF2B5EF4-FFF2-40B4-BE49-F238E27FC236}">
                    <a16:creationId xmlns:a16="http://schemas.microsoft.com/office/drawing/2014/main" id="{686672D8-EFE7-4837-99A7-6405277D0255}"/>
                  </a:ext>
                </a:extLst>
              </p:cNvPr>
              <p:cNvGrpSpPr>
                <a:grpSpLocks/>
              </p:cNvGrpSpPr>
              <p:nvPr/>
            </p:nvGrpSpPr>
            <p:grpSpPr bwMode="auto">
              <a:xfrm>
                <a:off x="3696" y="760"/>
                <a:ext cx="1344" cy="728"/>
                <a:chOff x="3696" y="760"/>
                <a:chExt cx="1584" cy="824"/>
              </a:xfrm>
            </p:grpSpPr>
            <p:sp>
              <p:nvSpPr>
                <p:cNvPr id="141356" name="Rectangle 13">
                  <a:extLst>
                    <a:ext uri="{FF2B5EF4-FFF2-40B4-BE49-F238E27FC236}">
                      <a16:creationId xmlns:a16="http://schemas.microsoft.com/office/drawing/2014/main" id="{3ABF7979-AFCD-4B02-87A4-FC7D5FDE5CD4}"/>
                    </a:ext>
                  </a:extLst>
                </p:cNvPr>
                <p:cNvSpPr>
                  <a:spLocks noChangeArrowheads="1"/>
                </p:cNvSpPr>
                <p:nvPr/>
              </p:nvSpPr>
              <p:spPr bwMode="auto">
                <a:xfrm>
                  <a:off x="3696" y="937"/>
                  <a:ext cx="1584" cy="64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1800">
                    <a:latin typeface="Arial" panose="020B0604020202020204" pitchFamily="34" charset="0"/>
                    <a:ea typeface="宋体" panose="02010600030101010101" pitchFamily="2" charset="-122"/>
                  </a:endParaRPr>
                </a:p>
              </p:txBody>
            </p:sp>
            <p:sp>
              <p:nvSpPr>
                <p:cNvPr id="141357" name="Rectangle 14">
                  <a:extLst>
                    <a:ext uri="{FF2B5EF4-FFF2-40B4-BE49-F238E27FC236}">
                      <a16:creationId xmlns:a16="http://schemas.microsoft.com/office/drawing/2014/main" id="{B3C6B2C0-ACED-423A-804E-9BEED2F6058D}"/>
                    </a:ext>
                  </a:extLst>
                </p:cNvPr>
                <p:cNvSpPr>
                  <a:spLocks noChangeArrowheads="1"/>
                </p:cNvSpPr>
                <p:nvPr/>
              </p:nvSpPr>
              <p:spPr bwMode="auto">
                <a:xfrm>
                  <a:off x="3696" y="760"/>
                  <a:ext cx="635" cy="17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1800">
                    <a:latin typeface="Arial" panose="020B0604020202020204" pitchFamily="34" charset="0"/>
                    <a:ea typeface="宋体" panose="02010600030101010101" pitchFamily="2" charset="-122"/>
                  </a:endParaRPr>
                </a:p>
              </p:txBody>
            </p:sp>
          </p:grpSp>
          <p:grpSp>
            <p:nvGrpSpPr>
              <p:cNvPr id="141353" name="Group 15">
                <a:extLst>
                  <a:ext uri="{FF2B5EF4-FFF2-40B4-BE49-F238E27FC236}">
                    <a16:creationId xmlns:a16="http://schemas.microsoft.com/office/drawing/2014/main" id="{C24BB461-B881-4E8A-BD2A-FF0C2A28C10C}"/>
                  </a:ext>
                </a:extLst>
              </p:cNvPr>
              <p:cNvGrpSpPr>
                <a:grpSpLocks/>
              </p:cNvGrpSpPr>
              <p:nvPr/>
            </p:nvGrpSpPr>
            <p:grpSpPr bwMode="auto">
              <a:xfrm>
                <a:off x="3816" y="1008"/>
                <a:ext cx="1037" cy="331"/>
                <a:chOff x="4181" y="1116"/>
                <a:chExt cx="1037" cy="331"/>
              </a:xfrm>
            </p:grpSpPr>
            <p:sp>
              <p:nvSpPr>
                <p:cNvPr id="141354" name="Rectangle 16">
                  <a:extLst>
                    <a:ext uri="{FF2B5EF4-FFF2-40B4-BE49-F238E27FC236}">
                      <a16:creationId xmlns:a16="http://schemas.microsoft.com/office/drawing/2014/main" id="{A6756C7A-EF4D-49E4-ABF3-AB9044EB1DEB}"/>
                    </a:ext>
                  </a:extLst>
                </p:cNvPr>
                <p:cNvSpPr>
                  <a:spLocks noChangeArrowheads="1"/>
                </p:cNvSpPr>
                <p:nvPr/>
              </p:nvSpPr>
              <p:spPr bwMode="auto">
                <a:xfrm>
                  <a:off x="4286" y="1304"/>
                  <a:ext cx="875"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800">
                      <a:latin typeface="Arial" panose="020B0604020202020204" pitchFamily="34" charset="0"/>
                      <a:ea typeface="宋体" panose="02010600030101010101" pitchFamily="2" charset="-122"/>
                    </a:rPr>
                    <a:t>BillingSystem</a:t>
                  </a:r>
                </a:p>
              </p:txBody>
            </p:sp>
            <p:sp>
              <p:nvSpPr>
                <p:cNvPr id="141355" name="Rectangle 17">
                  <a:extLst>
                    <a:ext uri="{FF2B5EF4-FFF2-40B4-BE49-F238E27FC236}">
                      <a16:creationId xmlns:a16="http://schemas.microsoft.com/office/drawing/2014/main" id="{23D10724-BA08-4E8F-A4F0-BCB022C1F731}"/>
                    </a:ext>
                  </a:extLst>
                </p:cNvPr>
                <p:cNvSpPr>
                  <a:spLocks noChangeArrowheads="1"/>
                </p:cNvSpPr>
                <p:nvPr/>
              </p:nvSpPr>
              <p:spPr bwMode="auto">
                <a:xfrm>
                  <a:off x="4181" y="1116"/>
                  <a:ext cx="1037"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800">
                      <a:latin typeface="Arial" panose="020B0604020202020204" pitchFamily="34" charset="0"/>
                      <a:ea typeface="宋体" panose="02010600030101010101" pitchFamily="2" charset="-122"/>
                    </a:rPr>
                    <a:t>&lt;&lt;subsystem&gt;&gt;</a:t>
                  </a:r>
                </a:p>
              </p:txBody>
            </p:sp>
          </p:grpSp>
        </p:grpSp>
        <p:sp>
          <p:nvSpPr>
            <p:cNvPr id="141328" name="Rectangle 18">
              <a:extLst>
                <a:ext uri="{FF2B5EF4-FFF2-40B4-BE49-F238E27FC236}">
                  <a16:creationId xmlns:a16="http://schemas.microsoft.com/office/drawing/2014/main" id="{BA35AFFD-EBA1-412D-94E1-C330393909D7}"/>
                </a:ext>
              </a:extLst>
            </p:cNvPr>
            <p:cNvSpPr>
              <a:spLocks noChangeArrowheads="1"/>
            </p:cNvSpPr>
            <p:nvPr/>
          </p:nvSpPr>
          <p:spPr bwMode="auto">
            <a:xfrm>
              <a:off x="2837" y="1526"/>
              <a:ext cx="915"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800">
                  <a:latin typeface="Arial" panose="020B0604020202020204" pitchFamily="34" charset="0"/>
                  <a:ea typeface="宋体" panose="02010600030101010101" pitchFamily="2" charset="-122"/>
                </a:rPr>
                <a:t>IBillingSystem</a:t>
              </a:r>
            </a:p>
          </p:txBody>
        </p:sp>
        <p:sp>
          <p:nvSpPr>
            <p:cNvPr id="141329" name="Oval 19">
              <a:extLst>
                <a:ext uri="{FF2B5EF4-FFF2-40B4-BE49-F238E27FC236}">
                  <a16:creationId xmlns:a16="http://schemas.microsoft.com/office/drawing/2014/main" id="{3ECA02CC-C97B-4BDD-A4F4-952CB82DB40B}"/>
                </a:ext>
              </a:extLst>
            </p:cNvPr>
            <p:cNvSpPr>
              <a:spLocks noChangeArrowheads="1"/>
            </p:cNvSpPr>
            <p:nvPr/>
          </p:nvSpPr>
          <p:spPr bwMode="auto">
            <a:xfrm>
              <a:off x="3264" y="1680"/>
              <a:ext cx="211" cy="211"/>
            </a:xfrm>
            <a:prstGeom prst="ellipse">
              <a:avLst/>
            </a:pr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1800">
                <a:latin typeface="Arial" panose="020B0604020202020204" pitchFamily="34" charset="0"/>
                <a:ea typeface="宋体" panose="02010600030101010101" pitchFamily="2" charset="-122"/>
              </a:endParaRPr>
            </a:p>
          </p:txBody>
        </p:sp>
        <p:sp>
          <p:nvSpPr>
            <p:cNvPr id="141330" name="Line 20">
              <a:extLst>
                <a:ext uri="{FF2B5EF4-FFF2-40B4-BE49-F238E27FC236}">
                  <a16:creationId xmlns:a16="http://schemas.microsoft.com/office/drawing/2014/main" id="{6A84AD1D-6222-404C-AFA9-B06BFFBAF90D}"/>
                </a:ext>
              </a:extLst>
            </p:cNvPr>
            <p:cNvSpPr>
              <a:spLocks noChangeShapeType="1"/>
            </p:cNvSpPr>
            <p:nvPr/>
          </p:nvSpPr>
          <p:spPr bwMode="auto">
            <a:xfrm>
              <a:off x="3475" y="1786"/>
              <a:ext cx="528" cy="0"/>
            </a:xfrm>
            <a:prstGeom prst="line">
              <a:avLst/>
            </a:prstGeom>
            <a:noFill/>
            <a:ln w="12700">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1331" name="Group 21">
              <a:extLst>
                <a:ext uri="{FF2B5EF4-FFF2-40B4-BE49-F238E27FC236}">
                  <a16:creationId xmlns:a16="http://schemas.microsoft.com/office/drawing/2014/main" id="{8E5E43ED-F889-4F2E-B286-EFE12B95D2C9}"/>
                </a:ext>
              </a:extLst>
            </p:cNvPr>
            <p:cNvGrpSpPr>
              <a:grpSpLocks/>
            </p:cNvGrpSpPr>
            <p:nvPr/>
          </p:nvGrpSpPr>
          <p:grpSpPr bwMode="auto">
            <a:xfrm>
              <a:off x="417" y="2583"/>
              <a:ext cx="5239" cy="816"/>
              <a:chOff x="385" y="2275"/>
              <a:chExt cx="5239" cy="816"/>
            </a:xfrm>
          </p:grpSpPr>
          <p:grpSp>
            <p:nvGrpSpPr>
              <p:cNvPr id="141334" name="Group 22">
                <a:extLst>
                  <a:ext uri="{FF2B5EF4-FFF2-40B4-BE49-F238E27FC236}">
                    <a16:creationId xmlns:a16="http://schemas.microsoft.com/office/drawing/2014/main" id="{1CF5C769-AE61-4C03-AEED-FDD095742A68}"/>
                  </a:ext>
                </a:extLst>
              </p:cNvPr>
              <p:cNvGrpSpPr>
                <a:grpSpLocks/>
              </p:cNvGrpSpPr>
              <p:nvPr/>
            </p:nvGrpSpPr>
            <p:grpSpPr bwMode="auto">
              <a:xfrm>
                <a:off x="385" y="2376"/>
                <a:ext cx="1565" cy="715"/>
                <a:chOff x="342" y="2364"/>
                <a:chExt cx="1306" cy="627"/>
              </a:xfrm>
            </p:grpSpPr>
            <p:sp>
              <p:nvSpPr>
                <p:cNvPr id="141346" name="Rectangle 23">
                  <a:extLst>
                    <a:ext uri="{FF2B5EF4-FFF2-40B4-BE49-F238E27FC236}">
                      <a16:creationId xmlns:a16="http://schemas.microsoft.com/office/drawing/2014/main" id="{45066AD8-EBB2-4A38-B124-6B28FE50CCA6}"/>
                    </a:ext>
                  </a:extLst>
                </p:cNvPr>
                <p:cNvSpPr>
                  <a:spLocks noChangeArrowheads="1"/>
                </p:cNvSpPr>
                <p:nvPr/>
              </p:nvSpPr>
              <p:spPr bwMode="auto">
                <a:xfrm>
                  <a:off x="342" y="2364"/>
                  <a:ext cx="1306" cy="62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1800">
                    <a:latin typeface="Arial" panose="020B0604020202020204" pitchFamily="34" charset="0"/>
                    <a:ea typeface="宋体" panose="02010600030101010101" pitchFamily="2" charset="-122"/>
                  </a:endParaRPr>
                </a:p>
              </p:txBody>
            </p:sp>
            <p:sp>
              <p:nvSpPr>
                <p:cNvPr id="141347" name="Rectangle 24">
                  <a:extLst>
                    <a:ext uri="{FF2B5EF4-FFF2-40B4-BE49-F238E27FC236}">
                      <a16:creationId xmlns:a16="http://schemas.microsoft.com/office/drawing/2014/main" id="{A0257F2B-63B5-4ED8-A5A5-3BB2A25B8882}"/>
                    </a:ext>
                  </a:extLst>
                </p:cNvPr>
                <p:cNvSpPr>
                  <a:spLocks noChangeArrowheads="1"/>
                </p:cNvSpPr>
                <p:nvPr/>
              </p:nvSpPr>
              <p:spPr bwMode="auto">
                <a:xfrm>
                  <a:off x="405" y="2527"/>
                  <a:ext cx="121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a:latin typeface="Arial" panose="020B0604020202020204" pitchFamily="34" charset="0"/>
                      <a:ea typeface="宋体" panose="02010600030101010101" pitchFamily="2" charset="-122"/>
                    </a:rPr>
                    <a:t>CourseCatalogSystem</a:t>
                  </a:r>
                  <a:endParaRPr lang="en-US" altLang="zh-CN" sz="1800">
                    <a:latin typeface="ZapfHumnst BT" pitchFamily="34" charset="0"/>
                    <a:ea typeface="宋体" panose="02010600030101010101" pitchFamily="2" charset="-122"/>
                  </a:endParaRPr>
                </a:p>
              </p:txBody>
            </p:sp>
            <p:sp>
              <p:nvSpPr>
                <p:cNvPr id="141348" name="Rectangle 25">
                  <a:extLst>
                    <a:ext uri="{FF2B5EF4-FFF2-40B4-BE49-F238E27FC236}">
                      <a16:creationId xmlns:a16="http://schemas.microsoft.com/office/drawing/2014/main" id="{C6FC615B-A3CA-47EA-BDF9-13855210D84E}"/>
                    </a:ext>
                  </a:extLst>
                </p:cNvPr>
                <p:cNvSpPr>
                  <a:spLocks noChangeArrowheads="1"/>
                </p:cNvSpPr>
                <p:nvPr/>
              </p:nvSpPr>
              <p:spPr bwMode="auto">
                <a:xfrm>
                  <a:off x="342" y="2665"/>
                  <a:ext cx="1306" cy="326"/>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1800">
                    <a:latin typeface="Arial" panose="020B0604020202020204" pitchFamily="34" charset="0"/>
                    <a:ea typeface="宋体" panose="02010600030101010101" pitchFamily="2" charset="-122"/>
                  </a:endParaRPr>
                </a:p>
              </p:txBody>
            </p:sp>
            <p:sp>
              <p:nvSpPr>
                <p:cNvPr id="141349" name="Rectangle 26">
                  <a:extLst>
                    <a:ext uri="{FF2B5EF4-FFF2-40B4-BE49-F238E27FC236}">
                      <a16:creationId xmlns:a16="http://schemas.microsoft.com/office/drawing/2014/main" id="{030B6FE0-E3AD-4885-BFF4-B2CEE76AEE03}"/>
                    </a:ext>
                  </a:extLst>
                </p:cNvPr>
                <p:cNvSpPr>
                  <a:spLocks noChangeArrowheads="1"/>
                </p:cNvSpPr>
                <p:nvPr/>
              </p:nvSpPr>
              <p:spPr bwMode="auto">
                <a:xfrm>
                  <a:off x="342" y="2730"/>
                  <a:ext cx="1306" cy="26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1800">
                    <a:latin typeface="Arial" panose="020B0604020202020204" pitchFamily="34" charset="0"/>
                    <a:ea typeface="宋体" panose="02010600030101010101" pitchFamily="2" charset="-122"/>
                  </a:endParaRPr>
                </a:p>
              </p:txBody>
            </p:sp>
            <p:sp>
              <p:nvSpPr>
                <p:cNvPr id="141350" name="Rectangle 27">
                  <a:extLst>
                    <a:ext uri="{FF2B5EF4-FFF2-40B4-BE49-F238E27FC236}">
                      <a16:creationId xmlns:a16="http://schemas.microsoft.com/office/drawing/2014/main" id="{E70DD8BD-9EDA-445B-9940-AC66C7A4DF5F}"/>
                    </a:ext>
                  </a:extLst>
                </p:cNvPr>
                <p:cNvSpPr>
                  <a:spLocks noChangeArrowheads="1"/>
                </p:cNvSpPr>
                <p:nvPr/>
              </p:nvSpPr>
              <p:spPr bwMode="auto">
                <a:xfrm>
                  <a:off x="369" y="2812"/>
                  <a:ext cx="124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a:latin typeface="Arial" panose="020B0604020202020204" pitchFamily="34" charset="0"/>
                      <a:ea typeface="宋体" panose="02010600030101010101" pitchFamily="2" charset="-122"/>
                    </a:rPr>
                    <a:t>// get course offerings()</a:t>
                  </a:r>
                  <a:endParaRPr lang="en-US" altLang="zh-CN" sz="1800">
                    <a:latin typeface="ZapfHumnst BT" pitchFamily="34" charset="0"/>
                    <a:ea typeface="宋体" panose="02010600030101010101" pitchFamily="2" charset="-122"/>
                  </a:endParaRPr>
                </a:p>
              </p:txBody>
            </p:sp>
            <p:sp>
              <p:nvSpPr>
                <p:cNvPr id="141351" name="Rectangle 28">
                  <a:extLst>
                    <a:ext uri="{FF2B5EF4-FFF2-40B4-BE49-F238E27FC236}">
                      <a16:creationId xmlns:a16="http://schemas.microsoft.com/office/drawing/2014/main" id="{20B0364A-DD2F-465E-AC18-F1E1AC58060C}"/>
                    </a:ext>
                  </a:extLst>
                </p:cNvPr>
                <p:cNvSpPr>
                  <a:spLocks noChangeArrowheads="1"/>
                </p:cNvSpPr>
                <p:nvPr/>
              </p:nvSpPr>
              <p:spPr bwMode="auto">
                <a:xfrm>
                  <a:off x="614" y="2395"/>
                  <a:ext cx="79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a:latin typeface="Arial" panose="020B0604020202020204" pitchFamily="34" charset="0"/>
                      <a:ea typeface="宋体" panose="02010600030101010101" pitchFamily="2" charset="-122"/>
                    </a:rPr>
                    <a:t>&lt;&lt;boundary&gt;&gt;</a:t>
                  </a:r>
                  <a:endParaRPr lang="en-US" altLang="zh-CN" sz="1800">
                    <a:latin typeface="ZapfHumnst BT" pitchFamily="34" charset="0"/>
                    <a:ea typeface="宋体" panose="02010600030101010101" pitchFamily="2" charset="-122"/>
                  </a:endParaRPr>
                </a:p>
              </p:txBody>
            </p:sp>
          </p:grpSp>
          <p:grpSp>
            <p:nvGrpSpPr>
              <p:cNvPr id="141335" name="Group 29">
                <a:extLst>
                  <a:ext uri="{FF2B5EF4-FFF2-40B4-BE49-F238E27FC236}">
                    <a16:creationId xmlns:a16="http://schemas.microsoft.com/office/drawing/2014/main" id="{8641E20A-C82F-4E47-9683-8BFFDAC4AB2A}"/>
                  </a:ext>
                </a:extLst>
              </p:cNvPr>
              <p:cNvGrpSpPr>
                <a:grpSpLocks/>
              </p:cNvGrpSpPr>
              <p:nvPr/>
            </p:nvGrpSpPr>
            <p:grpSpPr bwMode="auto">
              <a:xfrm>
                <a:off x="3987" y="2332"/>
                <a:ext cx="1637" cy="728"/>
                <a:chOff x="3696" y="760"/>
                <a:chExt cx="1344" cy="728"/>
              </a:xfrm>
            </p:grpSpPr>
            <p:grpSp>
              <p:nvGrpSpPr>
                <p:cNvPr id="141340" name="Group 30">
                  <a:extLst>
                    <a:ext uri="{FF2B5EF4-FFF2-40B4-BE49-F238E27FC236}">
                      <a16:creationId xmlns:a16="http://schemas.microsoft.com/office/drawing/2014/main" id="{005809FD-31EF-45C5-9983-90179A3B8330}"/>
                    </a:ext>
                  </a:extLst>
                </p:cNvPr>
                <p:cNvGrpSpPr>
                  <a:grpSpLocks/>
                </p:cNvGrpSpPr>
                <p:nvPr/>
              </p:nvGrpSpPr>
              <p:grpSpPr bwMode="auto">
                <a:xfrm>
                  <a:off x="3696" y="760"/>
                  <a:ext cx="1344" cy="728"/>
                  <a:chOff x="3696" y="760"/>
                  <a:chExt cx="1584" cy="824"/>
                </a:xfrm>
              </p:grpSpPr>
              <p:sp>
                <p:nvSpPr>
                  <p:cNvPr id="141344" name="Rectangle 31">
                    <a:extLst>
                      <a:ext uri="{FF2B5EF4-FFF2-40B4-BE49-F238E27FC236}">
                        <a16:creationId xmlns:a16="http://schemas.microsoft.com/office/drawing/2014/main" id="{39C571FE-C34A-4345-AB39-001EBFB487E2}"/>
                      </a:ext>
                    </a:extLst>
                  </p:cNvPr>
                  <p:cNvSpPr>
                    <a:spLocks noChangeArrowheads="1"/>
                  </p:cNvSpPr>
                  <p:nvPr/>
                </p:nvSpPr>
                <p:spPr bwMode="auto">
                  <a:xfrm>
                    <a:off x="3696" y="937"/>
                    <a:ext cx="1584" cy="64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1800">
                      <a:latin typeface="Arial" panose="020B0604020202020204" pitchFamily="34" charset="0"/>
                      <a:ea typeface="宋体" panose="02010600030101010101" pitchFamily="2" charset="-122"/>
                    </a:endParaRPr>
                  </a:p>
                </p:txBody>
              </p:sp>
              <p:sp>
                <p:nvSpPr>
                  <p:cNvPr id="141345" name="Rectangle 32">
                    <a:extLst>
                      <a:ext uri="{FF2B5EF4-FFF2-40B4-BE49-F238E27FC236}">
                        <a16:creationId xmlns:a16="http://schemas.microsoft.com/office/drawing/2014/main" id="{9276FA73-D223-41BA-8ECA-7CEBE92FC71E}"/>
                      </a:ext>
                    </a:extLst>
                  </p:cNvPr>
                  <p:cNvSpPr>
                    <a:spLocks noChangeArrowheads="1"/>
                  </p:cNvSpPr>
                  <p:nvPr/>
                </p:nvSpPr>
                <p:spPr bwMode="auto">
                  <a:xfrm>
                    <a:off x="3696" y="760"/>
                    <a:ext cx="635" cy="17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1800">
                      <a:latin typeface="Arial" panose="020B0604020202020204" pitchFamily="34" charset="0"/>
                      <a:ea typeface="宋体" panose="02010600030101010101" pitchFamily="2" charset="-122"/>
                    </a:endParaRPr>
                  </a:p>
                </p:txBody>
              </p:sp>
            </p:grpSp>
            <p:grpSp>
              <p:nvGrpSpPr>
                <p:cNvPr id="141341" name="Group 33">
                  <a:extLst>
                    <a:ext uri="{FF2B5EF4-FFF2-40B4-BE49-F238E27FC236}">
                      <a16:creationId xmlns:a16="http://schemas.microsoft.com/office/drawing/2014/main" id="{39576E77-C5CB-4303-8308-8686B161CE96}"/>
                    </a:ext>
                  </a:extLst>
                </p:cNvPr>
                <p:cNvGrpSpPr>
                  <a:grpSpLocks/>
                </p:cNvGrpSpPr>
                <p:nvPr/>
              </p:nvGrpSpPr>
              <p:grpSpPr bwMode="auto">
                <a:xfrm>
                  <a:off x="3764" y="1008"/>
                  <a:ext cx="1197" cy="331"/>
                  <a:chOff x="4129" y="1116"/>
                  <a:chExt cx="1197" cy="331"/>
                </a:xfrm>
              </p:grpSpPr>
              <p:sp>
                <p:nvSpPr>
                  <p:cNvPr id="141342" name="Rectangle 34">
                    <a:extLst>
                      <a:ext uri="{FF2B5EF4-FFF2-40B4-BE49-F238E27FC236}">
                        <a16:creationId xmlns:a16="http://schemas.microsoft.com/office/drawing/2014/main" id="{62D4166B-6A04-4B17-B210-3C1A856404C8}"/>
                      </a:ext>
                    </a:extLst>
                  </p:cNvPr>
                  <p:cNvSpPr>
                    <a:spLocks noChangeArrowheads="1"/>
                  </p:cNvSpPr>
                  <p:nvPr/>
                </p:nvSpPr>
                <p:spPr bwMode="auto">
                  <a:xfrm>
                    <a:off x="4129" y="1304"/>
                    <a:ext cx="1197"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800">
                        <a:latin typeface="Arial" panose="020B0604020202020204" pitchFamily="34" charset="0"/>
                        <a:ea typeface="宋体" panose="02010600030101010101" pitchFamily="2" charset="-122"/>
                      </a:rPr>
                      <a:t>CourseCatalogSystem</a:t>
                    </a:r>
                  </a:p>
                </p:txBody>
              </p:sp>
              <p:sp>
                <p:nvSpPr>
                  <p:cNvPr id="141343" name="Rectangle 35">
                    <a:extLst>
                      <a:ext uri="{FF2B5EF4-FFF2-40B4-BE49-F238E27FC236}">
                        <a16:creationId xmlns:a16="http://schemas.microsoft.com/office/drawing/2014/main" id="{73B2AFEE-88CE-4567-B0CF-55ADD4C0F46B}"/>
                      </a:ext>
                    </a:extLst>
                  </p:cNvPr>
                  <p:cNvSpPr>
                    <a:spLocks noChangeArrowheads="1"/>
                  </p:cNvSpPr>
                  <p:nvPr/>
                </p:nvSpPr>
                <p:spPr bwMode="auto">
                  <a:xfrm>
                    <a:off x="4273" y="1116"/>
                    <a:ext cx="851"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800">
                        <a:latin typeface="Arial" panose="020B0604020202020204" pitchFamily="34" charset="0"/>
                        <a:ea typeface="宋体" panose="02010600030101010101" pitchFamily="2" charset="-122"/>
                      </a:rPr>
                      <a:t>&lt;&lt;subsystem&gt;&gt;</a:t>
                    </a:r>
                  </a:p>
                </p:txBody>
              </p:sp>
            </p:grpSp>
          </p:grpSp>
          <p:sp>
            <p:nvSpPr>
              <p:cNvPr id="141336" name="Rectangle 36">
                <a:extLst>
                  <a:ext uri="{FF2B5EF4-FFF2-40B4-BE49-F238E27FC236}">
                    <a16:creationId xmlns:a16="http://schemas.microsoft.com/office/drawing/2014/main" id="{376CBD93-C686-4B90-9A90-7BB952FEA7DB}"/>
                  </a:ext>
                </a:extLst>
              </p:cNvPr>
              <p:cNvSpPr>
                <a:spLocks noChangeArrowheads="1"/>
              </p:cNvSpPr>
              <p:nvPr/>
            </p:nvSpPr>
            <p:spPr bwMode="auto">
              <a:xfrm>
                <a:off x="2489" y="2275"/>
                <a:ext cx="1498"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en-US" altLang="zh-CN" sz="1800">
                    <a:latin typeface="Arial" panose="020B0604020202020204" pitchFamily="34" charset="0"/>
                    <a:ea typeface="宋体" panose="02010600030101010101" pitchFamily="2" charset="-122"/>
                  </a:rPr>
                  <a:t>ICourseCatalogSystem</a:t>
                </a:r>
              </a:p>
            </p:txBody>
          </p:sp>
          <p:sp>
            <p:nvSpPr>
              <p:cNvPr id="141337" name="Oval 37">
                <a:extLst>
                  <a:ext uri="{FF2B5EF4-FFF2-40B4-BE49-F238E27FC236}">
                    <a16:creationId xmlns:a16="http://schemas.microsoft.com/office/drawing/2014/main" id="{C1E877B4-4902-45BE-AE81-AEE748F306D0}"/>
                  </a:ext>
                </a:extLst>
              </p:cNvPr>
              <p:cNvSpPr>
                <a:spLocks noChangeArrowheads="1"/>
              </p:cNvSpPr>
              <p:nvPr/>
            </p:nvSpPr>
            <p:spPr bwMode="auto">
              <a:xfrm>
                <a:off x="3256" y="2577"/>
                <a:ext cx="211" cy="211"/>
              </a:xfrm>
              <a:prstGeom prst="ellipse">
                <a:avLst/>
              </a:pr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1800">
                  <a:latin typeface="Arial" panose="020B0604020202020204" pitchFamily="34" charset="0"/>
                  <a:ea typeface="宋体" panose="02010600030101010101" pitchFamily="2" charset="-122"/>
                </a:endParaRPr>
              </a:p>
            </p:txBody>
          </p:sp>
          <p:sp>
            <p:nvSpPr>
              <p:cNvPr id="141338" name="Line 38">
                <a:extLst>
                  <a:ext uri="{FF2B5EF4-FFF2-40B4-BE49-F238E27FC236}">
                    <a16:creationId xmlns:a16="http://schemas.microsoft.com/office/drawing/2014/main" id="{C5D5C48F-0C29-4FC5-92F4-29B236F24CF6}"/>
                  </a:ext>
                </a:extLst>
              </p:cNvPr>
              <p:cNvSpPr>
                <a:spLocks noChangeShapeType="1"/>
              </p:cNvSpPr>
              <p:nvPr/>
            </p:nvSpPr>
            <p:spPr bwMode="auto">
              <a:xfrm>
                <a:off x="3467" y="2683"/>
                <a:ext cx="528" cy="0"/>
              </a:xfrm>
              <a:prstGeom prst="line">
                <a:avLst/>
              </a:prstGeom>
              <a:noFill/>
              <a:ln w="12700">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9" name="AutoShape 39">
                <a:extLst>
                  <a:ext uri="{FF2B5EF4-FFF2-40B4-BE49-F238E27FC236}">
                    <a16:creationId xmlns:a16="http://schemas.microsoft.com/office/drawing/2014/main" id="{DA76F967-2D55-4F0B-A943-DC01E6B2F337}"/>
                  </a:ext>
                </a:extLst>
              </p:cNvPr>
              <p:cNvSpPr>
                <a:spLocks noChangeArrowheads="1"/>
              </p:cNvSpPr>
              <p:nvPr/>
            </p:nvSpPr>
            <p:spPr bwMode="auto">
              <a:xfrm>
                <a:off x="2360" y="2412"/>
                <a:ext cx="384" cy="381"/>
              </a:xfrm>
              <a:prstGeom prst="rightArrow">
                <a:avLst>
                  <a:gd name="adj1" fmla="val 50000"/>
                  <a:gd name="adj2" fmla="val 25197"/>
                </a:avLst>
              </a:prstGeom>
              <a:solidFill>
                <a:srgbClr val="FF00FF"/>
              </a:solidFill>
              <a:ln>
                <a:noFill/>
              </a:ln>
              <a:effectLst/>
              <a:extLst>
                <a:ext uri="{91240B29-F687-4F45-9708-019B960494DF}">
                  <a14:hiddenLine xmlns:a14="http://schemas.microsoft.com/office/drawing/2010/main" w="12700">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sz="1800">
                  <a:latin typeface="Arial" panose="020B0604020202020204" pitchFamily="34" charset="0"/>
                  <a:ea typeface="宋体" panose="02010600030101010101" pitchFamily="2" charset="-122"/>
                </a:endParaRPr>
              </a:p>
            </p:txBody>
          </p:sp>
        </p:grpSp>
        <p:sp>
          <p:nvSpPr>
            <p:cNvPr id="141332" name="Text Box 40">
              <a:extLst>
                <a:ext uri="{FF2B5EF4-FFF2-40B4-BE49-F238E27FC236}">
                  <a16:creationId xmlns:a16="http://schemas.microsoft.com/office/drawing/2014/main" id="{37903411-35A7-47C5-AB70-8298C2BE2965}"/>
                </a:ext>
              </a:extLst>
            </p:cNvPr>
            <p:cNvSpPr txBox="1">
              <a:spLocks noChangeArrowheads="1"/>
            </p:cNvSpPr>
            <p:nvPr/>
          </p:nvSpPr>
          <p:spPr bwMode="auto">
            <a:xfrm>
              <a:off x="350" y="912"/>
              <a:ext cx="1840"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1800">
                  <a:solidFill>
                    <a:schemeClr val="tx2"/>
                  </a:solidFill>
                  <a:latin typeface="Arial" panose="020B0604020202020204" pitchFamily="34" charset="0"/>
                  <a:ea typeface="宋体" panose="02010600030101010101" pitchFamily="2" charset="-122"/>
                </a:rPr>
                <a:t>Analysis Classes</a:t>
              </a:r>
            </a:p>
          </p:txBody>
        </p:sp>
        <p:sp>
          <p:nvSpPr>
            <p:cNvPr id="141333" name="Text Box 41">
              <a:extLst>
                <a:ext uri="{FF2B5EF4-FFF2-40B4-BE49-F238E27FC236}">
                  <a16:creationId xmlns:a16="http://schemas.microsoft.com/office/drawing/2014/main" id="{1561FBC6-8537-4842-BE14-952A90FAD5BA}"/>
                </a:ext>
              </a:extLst>
            </p:cNvPr>
            <p:cNvSpPr txBox="1">
              <a:spLocks noChangeArrowheads="1"/>
            </p:cNvSpPr>
            <p:nvPr/>
          </p:nvSpPr>
          <p:spPr bwMode="auto">
            <a:xfrm>
              <a:off x="3264" y="912"/>
              <a:ext cx="2040"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Bef>
                  <a:spcPct val="50000"/>
                </a:spcBef>
              </a:pPr>
              <a:r>
                <a:rPr lang="en-US" altLang="zh-CN" sz="1800">
                  <a:solidFill>
                    <a:schemeClr val="tx2"/>
                  </a:solidFill>
                  <a:latin typeface="Arial" panose="020B0604020202020204" pitchFamily="34" charset="0"/>
                  <a:ea typeface="宋体" panose="02010600030101010101" pitchFamily="2" charset="-122"/>
                </a:rPr>
                <a:t>Design Elements</a:t>
              </a:r>
            </a:p>
          </p:txBody>
        </p:sp>
      </p:grpSp>
      <p:sp>
        <p:nvSpPr>
          <p:cNvPr id="141317" name="Rectangle 43">
            <a:extLst>
              <a:ext uri="{FF2B5EF4-FFF2-40B4-BE49-F238E27FC236}">
                <a16:creationId xmlns:a16="http://schemas.microsoft.com/office/drawing/2014/main" id="{FA9A2713-B717-48FD-BB6F-61058BB28999}"/>
              </a:ext>
            </a:extLst>
          </p:cNvPr>
          <p:cNvSpPr>
            <a:spLocks noChangeArrowheads="1"/>
          </p:cNvSpPr>
          <p:nvPr/>
        </p:nvSpPr>
        <p:spPr bwMode="auto">
          <a:xfrm>
            <a:off x="3475833" y="5653088"/>
            <a:ext cx="55403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latin typeface="Arial" panose="020B0604020202020204" pitchFamily="34" charset="0"/>
                <a:ea typeface="宋体" panose="02010600030101010101" pitchFamily="2" charset="-122"/>
              </a:rPr>
              <a:t>getCourseOfferings(forSemester : Semester) : CourseOfferingList</a:t>
            </a:r>
          </a:p>
        </p:txBody>
      </p:sp>
      <p:sp>
        <p:nvSpPr>
          <p:cNvPr id="141318" name="Rectangle 44">
            <a:extLst>
              <a:ext uri="{FF2B5EF4-FFF2-40B4-BE49-F238E27FC236}">
                <a16:creationId xmlns:a16="http://schemas.microsoft.com/office/drawing/2014/main" id="{9512DAC5-7E64-466B-AEF2-779919A8375A}"/>
              </a:ext>
            </a:extLst>
          </p:cNvPr>
          <p:cNvSpPr>
            <a:spLocks noChangeArrowheads="1"/>
          </p:cNvSpPr>
          <p:nvPr/>
        </p:nvSpPr>
        <p:spPr bwMode="auto">
          <a:xfrm>
            <a:off x="4521995" y="3128963"/>
            <a:ext cx="43021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latin typeface="Arial" panose="020B0604020202020204" pitchFamily="34" charset="0"/>
                <a:ea typeface="宋体" panose="02010600030101010101" pitchFamily="2" charset="-122"/>
              </a:rPr>
              <a:t>submitBill(forTuition : Double, forStudent : Student)</a:t>
            </a:r>
            <a:endParaRPr lang="en-US" altLang="zh-CN" sz="1500">
              <a:latin typeface="ZapfHumnst BT" pitchFamily="34" charset="0"/>
              <a:ea typeface="宋体" panose="02010600030101010101" pitchFamily="2" charset="-122"/>
            </a:endParaRPr>
          </a:p>
        </p:txBody>
      </p:sp>
      <p:grpSp>
        <p:nvGrpSpPr>
          <p:cNvPr id="141319" name="Group 45">
            <a:extLst>
              <a:ext uri="{FF2B5EF4-FFF2-40B4-BE49-F238E27FC236}">
                <a16:creationId xmlns:a16="http://schemas.microsoft.com/office/drawing/2014/main" id="{694E7349-A015-4359-ACF4-6FC4BD491146}"/>
              </a:ext>
            </a:extLst>
          </p:cNvPr>
          <p:cNvGrpSpPr>
            <a:grpSpLocks/>
          </p:cNvGrpSpPr>
          <p:nvPr/>
        </p:nvGrpSpPr>
        <p:grpSpPr bwMode="auto">
          <a:xfrm>
            <a:off x="4487069" y="3186113"/>
            <a:ext cx="4337050" cy="152400"/>
            <a:chOff x="384" y="2304"/>
            <a:chExt cx="2928" cy="96"/>
          </a:xfrm>
        </p:grpSpPr>
        <p:sp>
          <p:nvSpPr>
            <p:cNvPr id="141323" name="Line 46">
              <a:extLst>
                <a:ext uri="{FF2B5EF4-FFF2-40B4-BE49-F238E27FC236}">
                  <a16:creationId xmlns:a16="http://schemas.microsoft.com/office/drawing/2014/main" id="{EFEB5947-272B-4815-B0B8-2C2B8DF35BC2}"/>
                </a:ext>
              </a:extLst>
            </p:cNvPr>
            <p:cNvSpPr>
              <a:spLocks noChangeShapeType="1"/>
            </p:cNvSpPr>
            <p:nvPr/>
          </p:nvSpPr>
          <p:spPr bwMode="auto">
            <a:xfrm>
              <a:off x="384" y="2304"/>
              <a:ext cx="2928" cy="0"/>
            </a:xfrm>
            <a:prstGeom prst="line">
              <a:avLst/>
            </a:prstGeom>
            <a:noFill/>
            <a:ln w="127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4" name="Line 47">
              <a:extLst>
                <a:ext uri="{FF2B5EF4-FFF2-40B4-BE49-F238E27FC236}">
                  <a16:creationId xmlns:a16="http://schemas.microsoft.com/office/drawing/2014/main" id="{6F70B983-ABD0-4CCE-9E68-F7D8CE5B693E}"/>
                </a:ext>
              </a:extLst>
            </p:cNvPr>
            <p:cNvSpPr>
              <a:spLocks noChangeShapeType="1"/>
            </p:cNvSpPr>
            <p:nvPr/>
          </p:nvSpPr>
          <p:spPr bwMode="auto">
            <a:xfrm>
              <a:off x="384" y="2400"/>
              <a:ext cx="2928" cy="0"/>
            </a:xfrm>
            <a:prstGeom prst="line">
              <a:avLst/>
            </a:prstGeom>
            <a:noFill/>
            <a:ln w="127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1320" name="Group 48">
            <a:extLst>
              <a:ext uri="{FF2B5EF4-FFF2-40B4-BE49-F238E27FC236}">
                <a16:creationId xmlns:a16="http://schemas.microsoft.com/office/drawing/2014/main" id="{CC9999C9-349F-4B68-8200-DF85B6E4CE15}"/>
              </a:ext>
            </a:extLst>
          </p:cNvPr>
          <p:cNvGrpSpPr>
            <a:grpSpLocks/>
          </p:cNvGrpSpPr>
          <p:nvPr/>
        </p:nvGrpSpPr>
        <p:grpSpPr bwMode="auto">
          <a:xfrm>
            <a:off x="3507582" y="5546725"/>
            <a:ext cx="5511800" cy="363538"/>
            <a:chOff x="384" y="2304"/>
            <a:chExt cx="2928" cy="96"/>
          </a:xfrm>
        </p:grpSpPr>
        <p:sp>
          <p:nvSpPr>
            <p:cNvPr id="141321" name="Line 49">
              <a:extLst>
                <a:ext uri="{FF2B5EF4-FFF2-40B4-BE49-F238E27FC236}">
                  <a16:creationId xmlns:a16="http://schemas.microsoft.com/office/drawing/2014/main" id="{D8A9C4ED-0B8C-4B30-A3C5-04155788D772}"/>
                </a:ext>
              </a:extLst>
            </p:cNvPr>
            <p:cNvSpPr>
              <a:spLocks noChangeShapeType="1"/>
            </p:cNvSpPr>
            <p:nvPr/>
          </p:nvSpPr>
          <p:spPr bwMode="auto">
            <a:xfrm>
              <a:off x="384" y="2304"/>
              <a:ext cx="2928" cy="0"/>
            </a:xfrm>
            <a:prstGeom prst="line">
              <a:avLst/>
            </a:prstGeom>
            <a:noFill/>
            <a:ln w="127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2" name="Line 50">
              <a:extLst>
                <a:ext uri="{FF2B5EF4-FFF2-40B4-BE49-F238E27FC236}">
                  <a16:creationId xmlns:a16="http://schemas.microsoft.com/office/drawing/2014/main" id="{467DDABF-630D-42BF-9124-4D492DE52090}"/>
                </a:ext>
              </a:extLst>
            </p:cNvPr>
            <p:cNvSpPr>
              <a:spLocks noChangeShapeType="1"/>
            </p:cNvSpPr>
            <p:nvPr/>
          </p:nvSpPr>
          <p:spPr bwMode="auto">
            <a:xfrm>
              <a:off x="384" y="2400"/>
              <a:ext cx="2928" cy="0"/>
            </a:xfrm>
            <a:prstGeom prst="line">
              <a:avLst/>
            </a:prstGeom>
            <a:noFill/>
            <a:ln w="12700">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 name="Rectangle 26">
            <a:extLst>
              <a:ext uri="{FF2B5EF4-FFF2-40B4-BE49-F238E27FC236}">
                <a16:creationId xmlns:a16="http://schemas.microsoft.com/office/drawing/2014/main" id="{6B8176AD-23C4-4743-A6A3-37FC21DE8E4F}"/>
              </a:ext>
            </a:extLst>
          </p:cNvPr>
          <p:cNvSpPr txBox="1">
            <a:spLocks/>
          </p:cNvSpPr>
          <p:nvPr/>
        </p:nvSpPr>
        <p:spPr bwMode="auto">
          <a:xfrm>
            <a:off x="679562" y="85586"/>
            <a:ext cx="6945777" cy="52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smtClean="0"/>
              <a:t>以两个被识别为子系统的设计元素为例：</a:t>
            </a:r>
            <a:endParaRPr lang="en-US" altLang="zh-CN" dirty="0"/>
          </a:p>
        </p:txBody>
      </p:sp>
      <p:cxnSp>
        <p:nvCxnSpPr>
          <p:cNvPr id="54" name="直接连接符 46">
            <a:extLst>
              <a:ext uri="{FF2B5EF4-FFF2-40B4-BE49-F238E27FC236}">
                <a16:creationId xmlns:a16="http://schemas.microsoft.com/office/drawing/2014/main" id="{A6F0AAED-1BE9-46C0-B179-C4526775983B}"/>
              </a:ext>
            </a:extLst>
          </p:cNvPr>
          <p:cNvCxnSpPr>
            <a:cxnSpLocks noChangeShapeType="1"/>
          </p:cNvCxnSpPr>
          <p:nvPr/>
        </p:nvCxnSpPr>
        <p:spPr bwMode="auto">
          <a:xfrm flipH="1">
            <a:off x="679562" y="637028"/>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Freeform 5">
            <a:extLst>
              <a:ext uri="{FF2B5EF4-FFF2-40B4-BE49-F238E27FC236}">
                <a16:creationId xmlns:a16="http://schemas.microsoft.com/office/drawing/2014/main" id="{539E866E-222B-4A26-BA7D-05CABDAB0E2E}"/>
              </a:ext>
            </a:extLst>
          </p:cNvPr>
          <p:cNvSpPr>
            <a:spLocks noChangeAspect="1"/>
          </p:cNvSpPr>
          <p:nvPr/>
        </p:nvSpPr>
        <p:spPr bwMode="auto">
          <a:xfrm>
            <a:off x="82662" y="158155"/>
            <a:ext cx="345094"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35837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300" fill="hold"/>
                                        <p:tgtEl>
                                          <p:spTgt spid="55"/>
                                        </p:tgtEl>
                                        <p:attrNameLst>
                                          <p:attrName>ppt_x</p:attrName>
                                        </p:attrNameLst>
                                      </p:cBhvr>
                                      <p:tavLst>
                                        <p:tav tm="0">
                                          <p:val>
                                            <p:strVal val="0-#ppt_w/2"/>
                                          </p:val>
                                        </p:tav>
                                        <p:tav tm="100000">
                                          <p:val>
                                            <p:strVal val="#ppt_x"/>
                                          </p:val>
                                        </p:tav>
                                      </p:tavLst>
                                    </p:anim>
                                    <p:anim calcmode="lin" valueType="num">
                                      <p:cBhvr additive="base">
                                        <p:cTn id="8" dur="300" fill="hold"/>
                                        <p:tgtEl>
                                          <p:spTgt spid="5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left)">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灯片编号占位符 4">
            <a:extLst>
              <a:ext uri="{FF2B5EF4-FFF2-40B4-BE49-F238E27FC236}">
                <a16:creationId xmlns:a16="http://schemas.microsoft.com/office/drawing/2014/main" id="{4A872DCE-7C15-4F58-8E96-70579627CD5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fld id="{B67915D7-CD8D-4735-B649-73C2DF0563F1}" type="slidenum">
              <a:rPr lang="zh-CN" altLang="en-US" sz="1000">
                <a:latin typeface="Arial" panose="020B0604020202020204" pitchFamily="34" charset="0"/>
                <a:ea typeface="宋体" panose="02010600030101010101" pitchFamily="2" charset="-122"/>
              </a:rPr>
              <a:pPr eaLnBrk="1" hangingPunct="1"/>
              <a:t>135</a:t>
            </a:fld>
            <a:endParaRPr lang="en-US" altLang="zh-CN" sz="1000">
              <a:latin typeface="Arial" panose="020B0604020202020204" pitchFamily="34" charset="0"/>
              <a:ea typeface="宋体" panose="02010600030101010101" pitchFamily="2" charset="-122"/>
            </a:endParaRPr>
          </a:p>
        </p:txBody>
      </p:sp>
      <p:sp>
        <p:nvSpPr>
          <p:cNvPr id="143365" name="Line 4">
            <a:extLst>
              <a:ext uri="{FF2B5EF4-FFF2-40B4-BE49-F238E27FC236}">
                <a16:creationId xmlns:a16="http://schemas.microsoft.com/office/drawing/2014/main" id="{7512EDA5-FFAD-4ECF-B127-1F2EB884F12A}"/>
              </a:ext>
            </a:extLst>
          </p:cNvPr>
          <p:cNvSpPr>
            <a:spLocks noChangeShapeType="1"/>
          </p:cNvSpPr>
          <p:nvPr/>
        </p:nvSpPr>
        <p:spPr bwMode="auto">
          <a:xfrm>
            <a:off x="4648994" y="990600"/>
            <a:ext cx="685800" cy="76200"/>
          </a:xfrm>
          <a:prstGeom prst="line">
            <a:avLst/>
          </a:prstGeom>
          <a:noFill/>
          <a:ln w="28575">
            <a:solidFill>
              <a:schemeClr val="accent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3366" name="Group 5">
            <a:extLst>
              <a:ext uri="{FF2B5EF4-FFF2-40B4-BE49-F238E27FC236}">
                <a16:creationId xmlns:a16="http://schemas.microsoft.com/office/drawing/2014/main" id="{C1A06690-1F7B-4E19-AEC1-BAE3FB71C6FE}"/>
              </a:ext>
            </a:extLst>
          </p:cNvPr>
          <p:cNvGrpSpPr>
            <a:grpSpLocks/>
          </p:cNvGrpSpPr>
          <p:nvPr/>
        </p:nvGrpSpPr>
        <p:grpSpPr bwMode="auto">
          <a:xfrm>
            <a:off x="140494" y="771526"/>
            <a:ext cx="8866188" cy="5705475"/>
            <a:chOff x="88" y="486"/>
            <a:chExt cx="5585" cy="3594"/>
          </a:xfrm>
        </p:grpSpPr>
        <p:sp>
          <p:nvSpPr>
            <p:cNvPr id="143368" name="Oval 6">
              <a:extLst>
                <a:ext uri="{FF2B5EF4-FFF2-40B4-BE49-F238E27FC236}">
                  <a16:creationId xmlns:a16="http://schemas.microsoft.com/office/drawing/2014/main" id="{795BB361-142C-4387-9CE0-739A5D379890}"/>
                </a:ext>
              </a:extLst>
            </p:cNvPr>
            <p:cNvSpPr>
              <a:spLocks noChangeArrowheads="1"/>
            </p:cNvSpPr>
            <p:nvPr/>
          </p:nvSpPr>
          <p:spPr bwMode="auto">
            <a:xfrm>
              <a:off x="415" y="486"/>
              <a:ext cx="127" cy="106"/>
            </a:xfrm>
            <a:prstGeom prst="ellipse">
              <a:avLst/>
            </a:pr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3369" name="Line 7">
              <a:extLst>
                <a:ext uri="{FF2B5EF4-FFF2-40B4-BE49-F238E27FC236}">
                  <a16:creationId xmlns:a16="http://schemas.microsoft.com/office/drawing/2014/main" id="{9FD7E5C3-40C7-43F9-B491-3462AB9739E3}"/>
                </a:ext>
              </a:extLst>
            </p:cNvPr>
            <p:cNvSpPr>
              <a:spLocks noChangeShapeType="1"/>
            </p:cNvSpPr>
            <p:nvPr/>
          </p:nvSpPr>
          <p:spPr bwMode="auto">
            <a:xfrm>
              <a:off x="475" y="586"/>
              <a:ext cx="1" cy="95"/>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70" name="Line 8">
              <a:extLst>
                <a:ext uri="{FF2B5EF4-FFF2-40B4-BE49-F238E27FC236}">
                  <a16:creationId xmlns:a16="http://schemas.microsoft.com/office/drawing/2014/main" id="{D2B4FB4A-931D-4DAC-BC6F-1387BCC0FF3E}"/>
                </a:ext>
              </a:extLst>
            </p:cNvPr>
            <p:cNvSpPr>
              <a:spLocks noChangeShapeType="1"/>
            </p:cNvSpPr>
            <p:nvPr/>
          </p:nvSpPr>
          <p:spPr bwMode="auto">
            <a:xfrm>
              <a:off x="382" y="616"/>
              <a:ext cx="187"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371" name="Freeform 9">
              <a:extLst>
                <a:ext uri="{FF2B5EF4-FFF2-40B4-BE49-F238E27FC236}">
                  <a16:creationId xmlns:a16="http://schemas.microsoft.com/office/drawing/2014/main" id="{1A7EF7AB-AD07-42C5-80D2-005494B8074C}"/>
                </a:ext>
              </a:extLst>
            </p:cNvPr>
            <p:cNvSpPr>
              <a:spLocks/>
            </p:cNvSpPr>
            <p:nvPr/>
          </p:nvSpPr>
          <p:spPr bwMode="auto">
            <a:xfrm>
              <a:off x="348" y="681"/>
              <a:ext cx="254" cy="111"/>
            </a:xfrm>
            <a:custGeom>
              <a:avLst/>
              <a:gdLst>
                <a:gd name="T0" fmla="*/ 0 w 38"/>
                <a:gd name="T1" fmla="*/ 2147483646 h 19"/>
                <a:gd name="T2" fmla="*/ 2147483646 w 38"/>
                <a:gd name="T3" fmla="*/ 0 h 19"/>
                <a:gd name="T4" fmla="*/ 2147483646 w 38"/>
                <a:gd name="T5" fmla="*/ 2147483646 h 19"/>
                <a:gd name="T6" fmla="*/ 0 60000 65536"/>
                <a:gd name="T7" fmla="*/ 0 60000 65536"/>
                <a:gd name="T8" fmla="*/ 0 60000 65536"/>
              </a:gdLst>
              <a:ahLst/>
              <a:cxnLst>
                <a:cxn ang="T6">
                  <a:pos x="T0" y="T1"/>
                </a:cxn>
                <a:cxn ang="T7">
                  <a:pos x="T2" y="T3"/>
                </a:cxn>
                <a:cxn ang="T8">
                  <a:pos x="T4" y="T5"/>
                </a:cxn>
              </a:cxnLst>
              <a:rect l="0" t="0" r="r" b="b"/>
              <a:pathLst>
                <a:path w="38" h="19">
                  <a:moveTo>
                    <a:pt x="0" y="19"/>
                  </a:moveTo>
                  <a:lnTo>
                    <a:pt x="19" y="0"/>
                  </a:lnTo>
                  <a:lnTo>
                    <a:pt x="38" y="19"/>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372" name="Rectangle 10">
              <a:extLst>
                <a:ext uri="{FF2B5EF4-FFF2-40B4-BE49-F238E27FC236}">
                  <a16:creationId xmlns:a16="http://schemas.microsoft.com/office/drawing/2014/main" id="{CA147418-96B6-4CC0-B695-A030960AA9ED}"/>
                </a:ext>
              </a:extLst>
            </p:cNvPr>
            <p:cNvSpPr>
              <a:spLocks noChangeArrowheads="1"/>
            </p:cNvSpPr>
            <p:nvPr/>
          </p:nvSpPr>
          <p:spPr bwMode="auto">
            <a:xfrm>
              <a:off x="288" y="840"/>
              <a:ext cx="41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00" u="sng">
                  <a:latin typeface="Arial" panose="020B0604020202020204" pitchFamily="34" charset="0"/>
                  <a:ea typeface="宋体" panose="02010600030101010101" pitchFamily="2" charset="-122"/>
                </a:rPr>
                <a:t> </a:t>
              </a:r>
              <a:r>
                <a:rPr lang="en-US" altLang="zh-CN" sz="1200" u="sng">
                  <a:latin typeface="Arial" panose="020B0604020202020204" pitchFamily="34" charset="0"/>
                  <a:ea typeface="宋体" panose="02010600030101010101" pitchFamily="2" charset="-122"/>
                </a:rPr>
                <a:t>: Student</a:t>
              </a:r>
              <a:endParaRPr lang="en-US" altLang="zh-CN" sz="1200">
                <a:latin typeface="ZapfHumnst BT" pitchFamily="34" charset="0"/>
                <a:ea typeface="宋体" panose="02010600030101010101" pitchFamily="2" charset="-122"/>
              </a:endParaRPr>
            </a:p>
          </p:txBody>
        </p:sp>
        <p:sp>
          <p:nvSpPr>
            <p:cNvPr id="143373" name="Rectangle 11">
              <a:extLst>
                <a:ext uri="{FF2B5EF4-FFF2-40B4-BE49-F238E27FC236}">
                  <a16:creationId xmlns:a16="http://schemas.microsoft.com/office/drawing/2014/main" id="{77D903C7-2A8C-4BA9-BFE6-DEBC6471025B}"/>
                </a:ext>
              </a:extLst>
            </p:cNvPr>
            <p:cNvSpPr>
              <a:spLocks noChangeArrowheads="1"/>
            </p:cNvSpPr>
            <p:nvPr/>
          </p:nvSpPr>
          <p:spPr bwMode="auto">
            <a:xfrm>
              <a:off x="442" y="1093"/>
              <a:ext cx="67" cy="1728"/>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3374" name="Rectangle 12">
              <a:extLst>
                <a:ext uri="{FF2B5EF4-FFF2-40B4-BE49-F238E27FC236}">
                  <a16:creationId xmlns:a16="http://schemas.microsoft.com/office/drawing/2014/main" id="{520BAC7F-3E4C-418A-8D0E-B226365843E2}"/>
                </a:ext>
              </a:extLst>
            </p:cNvPr>
            <p:cNvSpPr>
              <a:spLocks noChangeArrowheads="1"/>
            </p:cNvSpPr>
            <p:nvPr/>
          </p:nvSpPr>
          <p:spPr bwMode="auto">
            <a:xfrm>
              <a:off x="442" y="3027"/>
              <a:ext cx="61" cy="95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3375" name="Rectangle 13">
              <a:extLst>
                <a:ext uri="{FF2B5EF4-FFF2-40B4-BE49-F238E27FC236}">
                  <a16:creationId xmlns:a16="http://schemas.microsoft.com/office/drawing/2014/main" id="{7EF7AC20-9609-4B76-8795-1D0DAE0063F9}"/>
                </a:ext>
              </a:extLst>
            </p:cNvPr>
            <p:cNvSpPr>
              <a:spLocks noChangeArrowheads="1"/>
            </p:cNvSpPr>
            <p:nvPr/>
          </p:nvSpPr>
          <p:spPr bwMode="auto">
            <a:xfrm>
              <a:off x="949" y="710"/>
              <a:ext cx="1174" cy="22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3376" name="Rectangle 14">
              <a:extLst>
                <a:ext uri="{FF2B5EF4-FFF2-40B4-BE49-F238E27FC236}">
                  <a16:creationId xmlns:a16="http://schemas.microsoft.com/office/drawing/2014/main" id="{5773D9ED-D644-4635-9B05-45F906532143}"/>
                </a:ext>
              </a:extLst>
            </p:cNvPr>
            <p:cNvSpPr>
              <a:spLocks noChangeArrowheads="1"/>
            </p:cNvSpPr>
            <p:nvPr/>
          </p:nvSpPr>
          <p:spPr bwMode="auto">
            <a:xfrm>
              <a:off x="1009" y="728"/>
              <a:ext cx="117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00" u="sng">
                  <a:latin typeface="Arial" panose="020B0604020202020204" pitchFamily="34" charset="0"/>
                  <a:ea typeface="宋体" panose="02010600030101010101" pitchFamily="2" charset="-122"/>
                </a:rPr>
                <a:t> </a:t>
              </a:r>
              <a:r>
                <a:rPr lang="en-US" altLang="zh-CN" sz="1200" u="sng">
                  <a:latin typeface="Arial" panose="020B0604020202020204" pitchFamily="34" charset="0"/>
                  <a:ea typeface="宋体" panose="02010600030101010101" pitchFamily="2" charset="-122"/>
                </a:rPr>
                <a:t>: RegisterForCoursesForm</a:t>
              </a:r>
              <a:endParaRPr lang="en-US" altLang="zh-CN" sz="1200">
                <a:latin typeface="ZapfHumnst BT" pitchFamily="34" charset="0"/>
                <a:ea typeface="宋体" panose="02010600030101010101" pitchFamily="2" charset="-122"/>
              </a:endParaRPr>
            </a:p>
          </p:txBody>
        </p:sp>
        <p:sp>
          <p:nvSpPr>
            <p:cNvPr id="143377" name="Rectangle 15">
              <a:extLst>
                <a:ext uri="{FF2B5EF4-FFF2-40B4-BE49-F238E27FC236}">
                  <a16:creationId xmlns:a16="http://schemas.microsoft.com/office/drawing/2014/main" id="{2BE426D3-1985-4DB8-ADF8-3788195B3288}"/>
                </a:ext>
              </a:extLst>
            </p:cNvPr>
            <p:cNvSpPr>
              <a:spLocks noChangeArrowheads="1"/>
            </p:cNvSpPr>
            <p:nvPr/>
          </p:nvSpPr>
          <p:spPr bwMode="auto">
            <a:xfrm>
              <a:off x="1503" y="1246"/>
              <a:ext cx="60" cy="1462"/>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3378" name="Rectangle 16">
              <a:extLst>
                <a:ext uri="{FF2B5EF4-FFF2-40B4-BE49-F238E27FC236}">
                  <a16:creationId xmlns:a16="http://schemas.microsoft.com/office/drawing/2014/main" id="{6C25395A-695A-4706-9868-201A7B11D71C}"/>
                </a:ext>
              </a:extLst>
            </p:cNvPr>
            <p:cNvSpPr>
              <a:spLocks noChangeArrowheads="1"/>
            </p:cNvSpPr>
            <p:nvPr/>
          </p:nvSpPr>
          <p:spPr bwMode="auto">
            <a:xfrm>
              <a:off x="1529" y="1936"/>
              <a:ext cx="67" cy="118"/>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3379" name="Rectangle 17">
              <a:extLst>
                <a:ext uri="{FF2B5EF4-FFF2-40B4-BE49-F238E27FC236}">
                  <a16:creationId xmlns:a16="http://schemas.microsoft.com/office/drawing/2014/main" id="{C54DAB77-9388-4F34-A068-ADA4F4AD4894}"/>
                </a:ext>
              </a:extLst>
            </p:cNvPr>
            <p:cNvSpPr>
              <a:spLocks noChangeArrowheads="1"/>
            </p:cNvSpPr>
            <p:nvPr/>
          </p:nvSpPr>
          <p:spPr bwMode="auto">
            <a:xfrm>
              <a:off x="1529" y="2484"/>
              <a:ext cx="67" cy="11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3380" name="Rectangle 18">
              <a:extLst>
                <a:ext uri="{FF2B5EF4-FFF2-40B4-BE49-F238E27FC236}">
                  <a16:creationId xmlns:a16="http://schemas.microsoft.com/office/drawing/2014/main" id="{792C9828-E581-4D56-B681-06607F257C6F}"/>
                </a:ext>
              </a:extLst>
            </p:cNvPr>
            <p:cNvSpPr>
              <a:spLocks noChangeArrowheads="1"/>
            </p:cNvSpPr>
            <p:nvPr/>
          </p:nvSpPr>
          <p:spPr bwMode="auto">
            <a:xfrm>
              <a:off x="1503" y="3027"/>
              <a:ext cx="60" cy="819"/>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3381" name="Rectangle 19">
              <a:extLst>
                <a:ext uri="{FF2B5EF4-FFF2-40B4-BE49-F238E27FC236}">
                  <a16:creationId xmlns:a16="http://schemas.microsoft.com/office/drawing/2014/main" id="{26B89257-A42A-4381-873C-176623ABE387}"/>
                </a:ext>
              </a:extLst>
            </p:cNvPr>
            <p:cNvSpPr>
              <a:spLocks noChangeArrowheads="1"/>
            </p:cNvSpPr>
            <p:nvPr/>
          </p:nvSpPr>
          <p:spPr bwMode="auto">
            <a:xfrm>
              <a:off x="2143" y="710"/>
              <a:ext cx="961" cy="22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3382" name="Rectangle 20">
              <a:extLst>
                <a:ext uri="{FF2B5EF4-FFF2-40B4-BE49-F238E27FC236}">
                  <a16:creationId xmlns:a16="http://schemas.microsoft.com/office/drawing/2014/main" id="{EC630F72-EE63-41A2-AED9-9520A607161E}"/>
                </a:ext>
              </a:extLst>
            </p:cNvPr>
            <p:cNvSpPr>
              <a:spLocks noChangeArrowheads="1"/>
            </p:cNvSpPr>
            <p:nvPr/>
          </p:nvSpPr>
          <p:spPr bwMode="auto">
            <a:xfrm>
              <a:off x="2177" y="728"/>
              <a:ext cx="101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00" u="sng">
                  <a:latin typeface="Arial" panose="020B0604020202020204" pitchFamily="34" charset="0"/>
                  <a:ea typeface="宋体" panose="02010600030101010101" pitchFamily="2" charset="-122"/>
                </a:rPr>
                <a:t> </a:t>
              </a:r>
              <a:r>
                <a:rPr lang="en-US" altLang="zh-CN" sz="1200" u="sng">
                  <a:latin typeface="Arial" panose="020B0604020202020204" pitchFamily="34" charset="0"/>
                  <a:ea typeface="宋体" panose="02010600030101010101" pitchFamily="2" charset="-122"/>
                </a:rPr>
                <a:t>: RegistrationController</a:t>
              </a:r>
              <a:endParaRPr lang="en-US" altLang="zh-CN" sz="1200">
                <a:latin typeface="ZapfHumnst BT" pitchFamily="34" charset="0"/>
                <a:ea typeface="宋体" panose="02010600030101010101" pitchFamily="2" charset="-122"/>
              </a:endParaRPr>
            </a:p>
          </p:txBody>
        </p:sp>
        <p:sp>
          <p:nvSpPr>
            <p:cNvPr id="143383" name="Rectangle 21">
              <a:extLst>
                <a:ext uri="{FF2B5EF4-FFF2-40B4-BE49-F238E27FC236}">
                  <a16:creationId xmlns:a16="http://schemas.microsoft.com/office/drawing/2014/main" id="{03A04D26-557F-4452-AD46-B0DA01E741EC}"/>
                </a:ext>
              </a:extLst>
            </p:cNvPr>
            <p:cNvSpPr>
              <a:spLocks noChangeArrowheads="1"/>
            </p:cNvSpPr>
            <p:nvPr/>
          </p:nvSpPr>
          <p:spPr bwMode="auto">
            <a:xfrm>
              <a:off x="2590" y="1393"/>
              <a:ext cx="67" cy="408"/>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3384" name="Rectangle 22">
              <a:extLst>
                <a:ext uri="{FF2B5EF4-FFF2-40B4-BE49-F238E27FC236}">
                  <a16:creationId xmlns:a16="http://schemas.microsoft.com/office/drawing/2014/main" id="{EE4EC462-259C-4955-A6D1-E68649684ADF}"/>
                </a:ext>
              </a:extLst>
            </p:cNvPr>
            <p:cNvSpPr>
              <a:spLocks noChangeArrowheads="1"/>
            </p:cNvSpPr>
            <p:nvPr/>
          </p:nvSpPr>
          <p:spPr bwMode="auto">
            <a:xfrm>
              <a:off x="2590" y="3233"/>
              <a:ext cx="67" cy="50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3385" name="Rectangle 23">
              <a:extLst>
                <a:ext uri="{FF2B5EF4-FFF2-40B4-BE49-F238E27FC236}">
                  <a16:creationId xmlns:a16="http://schemas.microsoft.com/office/drawing/2014/main" id="{EDE71E73-D702-43C2-A894-B3228E39D577}"/>
                </a:ext>
              </a:extLst>
            </p:cNvPr>
            <p:cNvSpPr>
              <a:spLocks noChangeArrowheads="1"/>
            </p:cNvSpPr>
            <p:nvPr/>
          </p:nvSpPr>
          <p:spPr bwMode="auto">
            <a:xfrm>
              <a:off x="4272" y="710"/>
              <a:ext cx="667" cy="22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3386" name="Rectangle 24">
              <a:extLst>
                <a:ext uri="{FF2B5EF4-FFF2-40B4-BE49-F238E27FC236}">
                  <a16:creationId xmlns:a16="http://schemas.microsoft.com/office/drawing/2014/main" id="{D732D06F-FA87-40A5-A1F2-19049F6806BB}"/>
                </a:ext>
              </a:extLst>
            </p:cNvPr>
            <p:cNvSpPr>
              <a:spLocks noChangeArrowheads="1"/>
            </p:cNvSpPr>
            <p:nvPr/>
          </p:nvSpPr>
          <p:spPr bwMode="auto">
            <a:xfrm>
              <a:off x="4392" y="728"/>
              <a:ext cx="48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00" u="sng">
                  <a:latin typeface="Arial" panose="020B0604020202020204" pitchFamily="34" charset="0"/>
                  <a:ea typeface="宋体" panose="02010600030101010101" pitchFamily="2" charset="-122"/>
                </a:rPr>
                <a:t> </a:t>
              </a:r>
              <a:r>
                <a:rPr lang="en-US" altLang="zh-CN" sz="1200" u="sng">
                  <a:latin typeface="Arial" panose="020B0604020202020204" pitchFamily="34" charset="0"/>
                  <a:ea typeface="宋体" panose="02010600030101010101" pitchFamily="2" charset="-122"/>
                </a:rPr>
                <a:t>: Schedule</a:t>
              </a:r>
              <a:endParaRPr lang="en-US" altLang="zh-CN" sz="1200">
                <a:latin typeface="ZapfHumnst BT" pitchFamily="34" charset="0"/>
                <a:ea typeface="宋体" panose="02010600030101010101" pitchFamily="2" charset="-122"/>
              </a:endParaRPr>
            </a:p>
          </p:txBody>
        </p:sp>
        <p:sp>
          <p:nvSpPr>
            <p:cNvPr id="143387" name="Rectangle 25">
              <a:extLst>
                <a:ext uri="{FF2B5EF4-FFF2-40B4-BE49-F238E27FC236}">
                  <a16:creationId xmlns:a16="http://schemas.microsoft.com/office/drawing/2014/main" id="{BC6553C4-02E4-44F0-A83A-4D43F04D1DD7}"/>
                </a:ext>
              </a:extLst>
            </p:cNvPr>
            <p:cNvSpPr>
              <a:spLocks noChangeArrowheads="1"/>
            </p:cNvSpPr>
            <p:nvPr/>
          </p:nvSpPr>
          <p:spPr bwMode="auto">
            <a:xfrm>
              <a:off x="4572" y="3298"/>
              <a:ext cx="67" cy="11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3388" name="Rectangle 26">
              <a:extLst>
                <a:ext uri="{FF2B5EF4-FFF2-40B4-BE49-F238E27FC236}">
                  <a16:creationId xmlns:a16="http://schemas.microsoft.com/office/drawing/2014/main" id="{E4BD08DA-1688-4504-9FB2-02264538F445}"/>
                </a:ext>
              </a:extLst>
            </p:cNvPr>
            <p:cNvSpPr>
              <a:spLocks noChangeArrowheads="1"/>
            </p:cNvSpPr>
            <p:nvPr/>
          </p:nvSpPr>
          <p:spPr bwMode="auto">
            <a:xfrm>
              <a:off x="5039" y="710"/>
              <a:ext cx="634" cy="22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3389" name="Rectangle 27">
              <a:extLst>
                <a:ext uri="{FF2B5EF4-FFF2-40B4-BE49-F238E27FC236}">
                  <a16:creationId xmlns:a16="http://schemas.microsoft.com/office/drawing/2014/main" id="{035ADB75-3EF0-4D9C-B8B0-8EFD80F0E4B1}"/>
                </a:ext>
              </a:extLst>
            </p:cNvPr>
            <p:cNvSpPr>
              <a:spLocks noChangeArrowheads="1"/>
            </p:cNvSpPr>
            <p:nvPr/>
          </p:nvSpPr>
          <p:spPr bwMode="auto">
            <a:xfrm>
              <a:off x="5173" y="728"/>
              <a:ext cx="41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00" u="sng">
                  <a:latin typeface="Arial" panose="020B0604020202020204" pitchFamily="34" charset="0"/>
                  <a:ea typeface="宋体" panose="02010600030101010101" pitchFamily="2" charset="-122"/>
                </a:rPr>
                <a:t> </a:t>
              </a:r>
              <a:r>
                <a:rPr lang="en-US" altLang="zh-CN" sz="1200" u="sng">
                  <a:latin typeface="Arial" panose="020B0604020202020204" pitchFamily="34" charset="0"/>
                  <a:ea typeface="宋体" panose="02010600030101010101" pitchFamily="2" charset="-122"/>
                </a:rPr>
                <a:t>: Student</a:t>
              </a:r>
              <a:endParaRPr lang="en-US" altLang="zh-CN" sz="1200">
                <a:latin typeface="ZapfHumnst BT" pitchFamily="34" charset="0"/>
                <a:ea typeface="宋体" panose="02010600030101010101" pitchFamily="2" charset="-122"/>
              </a:endParaRPr>
            </a:p>
          </p:txBody>
        </p:sp>
        <p:sp>
          <p:nvSpPr>
            <p:cNvPr id="143390" name="Rectangle 28">
              <a:extLst>
                <a:ext uri="{FF2B5EF4-FFF2-40B4-BE49-F238E27FC236}">
                  <a16:creationId xmlns:a16="http://schemas.microsoft.com/office/drawing/2014/main" id="{C35BD0B3-0F1A-4779-BB82-4181FC81466F}"/>
                </a:ext>
              </a:extLst>
            </p:cNvPr>
            <p:cNvSpPr>
              <a:spLocks noChangeArrowheads="1"/>
            </p:cNvSpPr>
            <p:nvPr/>
          </p:nvSpPr>
          <p:spPr bwMode="auto">
            <a:xfrm>
              <a:off x="5326" y="3504"/>
              <a:ext cx="60" cy="118"/>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3391" name="Rectangle 29">
              <a:extLst>
                <a:ext uri="{FF2B5EF4-FFF2-40B4-BE49-F238E27FC236}">
                  <a16:creationId xmlns:a16="http://schemas.microsoft.com/office/drawing/2014/main" id="{A9926059-58A5-48E7-996F-4CB2E842B5A5}"/>
                </a:ext>
              </a:extLst>
            </p:cNvPr>
            <p:cNvSpPr>
              <a:spLocks noChangeArrowheads="1"/>
            </p:cNvSpPr>
            <p:nvPr/>
          </p:nvSpPr>
          <p:spPr bwMode="auto">
            <a:xfrm>
              <a:off x="3198" y="710"/>
              <a:ext cx="1041" cy="224"/>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3392" name="Rectangle 30">
              <a:extLst>
                <a:ext uri="{FF2B5EF4-FFF2-40B4-BE49-F238E27FC236}">
                  <a16:creationId xmlns:a16="http://schemas.microsoft.com/office/drawing/2014/main" id="{F7DCE82D-06A8-4E4B-BE7E-18CAE3E237AB}"/>
                </a:ext>
              </a:extLst>
            </p:cNvPr>
            <p:cNvSpPr>
              <a:spLocks noChangeArrowheads="1"/>
            </p:cNvSpPr>
            <p:nvPr/>
          </p:nvSpPr>
          <p:spPr bwMode="auto">
            <a:xfrm>
              <a:off x="3244" y="728"/>
              <a:ext cx="10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00" u="sng">
                  <a:latin typeface="Arial" panose="020B0604020202020204" pitchFamily="34" charset="0"/>
                  <a:ea typeface="宋体" panose="02010600030101010101" pitchFamily="2" charset="-122"/>
                </a:rPr>
                <a:t> </a:t>
              </a:r>
              <a:r>
                <a:rPr lang="en-US" altLang="zh-CN" sz="1200" u="sng">
                  <a:latin typeface="Arial" panose="020B0604020202020204" pitchFamily="34" charset="0"/>
                  <a:ea typeface="宋体" panose="02010600030101010101" pitchFamily="2" charset="-122"/>
                </a:rPr>
                <a:t>: CourseCatalogSystem</a:t>
              </a:r>
              <a:endParaRPr lang="en-US" altLang="zh-CN" sz="1200">
                <a:latin typeface="ZapfHumnst BT" pitchFamily="34" charset="0"/>
                <a:ea typeface="宋体" panose="02010600030101010101" pitchFamily="2" charset="-122"/>
              </a:endParaRPr>
            </a:p>
          </p:txBody>
        </p:sp>
        <p:grpSp>
          <p:nvGrpSpPr>
            <p:cNvPr id="143393" name="Group 31">
              <a:extLst>
                <a:ext uri="{FF2B5EF4-FFF2-40B4-BE49-F238E27FC236}">
                  <a16:creationId xmlns:a16="http://schemas.microsoft.com/office/drawing/2014/main" id="{CBE095B9-D4BF-487F-8643-75986836F50F}"/>
                </a:ext>
              </a:extLst>
            </p:cNvPr>
            <p:cNvGrpSpPr>
              <a:grpSpLocks/>
            </p:cNvGrpSpPr>
            <p:nvPr/>
          </p:nvGrpSpPr>
          <p:grpSpPr bwMode="auto">
            <a:xfrm>
              <a:off x="475" y="1011"/>
              <a:ext cx="4885" cy="3069"/>
              <a:chOff x="475" y="990"/>
              <a:chExt cx="4885" cy="3462"/>
            </a:xfrm>
          </p:grpSpPr>
          <p:sp>
            <p:nvSpPr>
              <p:cNvPr id="143454" name="Line 32">
                <a:extLst>
                  <a:ext uri="{FF2B5EF4-FFF2-40B4-BE49-F238E27FC236}">
                    <a16:creationId xmlns:a16="http://schemas.microsoft.com/office/drawing/2014/main" id="{75B44E23-0A80-48C4-AF02-88FCA2B8D1D7}"/>
                  </a:ext>
                </a:extLst>
              </p:cNvPr>
              <p:cNvSpPr>
                <a:spLocks noChangeShapeType="1"/>
              </p:cNvSpPr>
              <p:nvPr/>
            </p:nvSpPr>
            <p:spPr bwMode="auto">
              <a:xfrm>
                <a:off x="475" y="990"/>
                <a:ext cx="1" cy="3462"/>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55" name="Line 33">
                <a:extLst>
                  <a:ext uri="{FF2B5EF4-FFF2-40B4-BE49-F238E27FC236}">
                    <a16:creationId xmlns:a16="http://schemas.microsoft.com/office/drawing/2014/main" id="{B8A427D7-DA04-473D-9AE4-5415E7CBD294}"/>
                  </a:ext>
                </a:extLst>
              </p:cNvPr>
              <p:cNvSpPr>
                <a:spLocks noChangeShapeType="1"/>
              </p:cNvSpPr>
              <p:nvPr/>
            </p:nvSpPr>
            <p:spPr bwMode="auto">
              <a:xfrm>
                <a:off x="1536" y="990"/>
                <a:ext cx="1" cy="3462"/>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56" name="Line 34">
                <a:extLst>
                  <a:ext uri="{FF2B5EF4-FFF2-40B4-BE49-F238E27FC236}">
                    <a16:creationId xmlns:a16="http://schemas.microsoft.com/office/drawing/2014/main" id="{8F71C57E-4068-4BFA-8CAF-547ACAA35ADB}"/>
                  </a:ext>
                </a:extLst>
              </p:cNvPr>
              <p:cNvSpPr>
                <a:spLocks noChangeShapeType="1"/>
              </p:cNvSpPr>
              <p:nvPr/>
            </p:nvSpPr>
            <p:spPr bwMode="auto">
              <a:xfrm>
                <a:off x="2630" y="990"/>
                <a:ext cx="1" cy="3462"/>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57" name="Line 35">
                <a:extLst>
                  <a:ext uri="{FF2B5EF4-FFF2-40B4-BE49-F238E27FC236}">
                    <a16:creationId xmlns:a16="http://schemas.microsoft.com/office/drawing/2014/main" id="{B230ECAD-0FB0-4B8F-9C1F-5DD2651662AB}"/>
                  </a:ext>
                </a:extLst>
              </p:cNvPr>
              <p:cNvSpPr>
                <a:spLocks noChangeShapeType="1"/>
              </p:cNvSpPr>
              <p:nvPr/>
            </p:nvSpPr>
            <p:spPr bwMode="auto">
              <a:xfrm>
                <a:off x="4605" y="990"/>
                <a:ext cx="1" cy="3462"/>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58" name="Line 36">
                <a:extLst>
                  <a:ext uri="{FF2B5EF4-FFF2-40B4-BE49-F238E27FC236}">
                    <a16:creationId xmlns:a16="http://schemas.microsoft.com/office/drawing/2014/main" id="{9D14F8A6-9EF9-4309-990C-8D8A61A9407B}"/>
                  </a:ext>
                </a:extLst>
              </p:cNvPr>
              <p:cNvSpPr>
                <a:spLocks noChangeShapeType="1"/>
              </p:cNvSpPr>
              <p:nvPr/>
            </p:nvSpPr>
            <p:spPr bwMode="auto">
              <a:xfrm>
                <a:off x="5359" y="990"/>
                <a:ext cx="1" cy="3462"/>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59" name="Line 37">
                <a:extLst>
                  <a:ext uri="{FF2B5EF4-FFF2-40B4-BE49-F238E27FC236}">
                    <a16:creationId xmlns:a16="http://schemas.microsoft.com/office/drawing/2014/main" id="{00E41540-7C7F-49F6-8FB9-E4D5C8C52ADE}"/>
                  </a:ext>
                </a:extLst>
              </p:cNvPr>
              <p:cNvSpPr>
                <a:spLocks noChangeShapeType="1"/>
              </p:cNvSpPr>
              <p:nvPr/>
            </p:nvSpPr>
            <p:spPr bwMode="auto">
              <a:xfrm>
                <a:off x="3718" y="990"/>
                <a:ext cx="1" cy="3462"/>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394" name="Rectangle 38">
              <a:extLst>
                <a:ext uri="{FF2B5EF4-FFF2-40B4-BE49-F238E27FC236}">
                  <a16:creationId xmlns:a16="http://schemas.microsoft.com/office/drawing/2014/main" id="{C9EA3153-A3BF-49DF-8350-8A02F44B1418}"/>
                </a:ext>
              </a:extLst>
            </p:cNvPr>
            <p:cNvSpPr>
              <a:spLocks noChangeArrowheads="1"/>
            </p:cNvSpPr>
            <p:nvPr/>
          </p:nvSpPr>
          <p:spPr bwMode="auto">
            <a:xfrm>
              <a:off x="3685" y="1577"/>
              <a:ext cx="66" cy="11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3395" name="Freeform 39">
              <a:extLst>
                <a:ext uri="{FF2B5EF4-FFF2-40B4-BE49-F238E27FC236}">
                  <a16:creationId xmlns:a16="http://schemas.microsoft.com/office/drawing/2014/main" id="{5EC3952F-95EE-4382-9EE2-CA17AC801D1B}"/>
                </a:ext>
              </a:extLst>
            </p:cNvPr>
            <p:cNvSpPr>
              <a:spLocks/>
            </p:cNvSpPr>
            <p:nvPr/>
          </p:nvSpPr>
          <p:spPr bwMode="auto">
            <a:xfrm>
              <a:off x="135" y="1907"/>
              <a:ext cx="1014" cy="353"/>
            </a:xfrm>
            <a:custGeom>
              <a:avLst/>
              <a:gdLst>
                <a:gd name="T0" fmla="*/ 0 w 1014"/>
                <a:gd name="T1" fmla="*/ 0 h 339"/>
                <a:gd name="T2" fmla="*/ 934 w 1014"/>
                <a:gd name="T3" fmla="*/ 0 h 339"/>
                <a:gd name="T4" fmla="*/ 1014 w 1014"/>
                <a:gd name="T5" fmla="*/ 141 h 339"/>
                <a:gd name="T6" fmla="*/ 1014 w 1014"/>
                <a:gd name="T7" fmla="*/ 704 h 339"/>
                <a:gd name="T8" fmla="*/ 0 w 1014"/>
                <a:gd name="T9" fmla="*/ 704 h 339"/>
                <a:gd name="T10" fmla="*/ 0 w 1014"/>
                <a:gd name="T11" fmla="*/ 0 h 3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14" h="339">
                  <a:moveTo>
                    <a:pt x="0" y="0"/>
                  </a:moveTo>
                  <a:lnTo>
                    <a:pt x="934" y="0"/>
                  </a:lnTo>
                  <a:lnTo>
                    <a:pt x="1014" y="68"/>
                  </a:lnTo>
                  <a:lnTo>
                    <a:pt x="1014" y="339"/>
                  </a:lnTo>
                  <a:lnTo>
                    <a:pt x="0" y="339"/>
                  </a:lnTo>
                  <a:lnTo>
                    <a:pt x="0"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endParaRPr lang="zh-CN" altLang="en-US"/>
            </a:p>
          </p:txBody>
        </p:sp>
        <p:sp>
          <p:nvSpPr>
            <p:cNvPr id="143396" name="Freeform 40">
              <a:extLst>
                <a:ext uri="{FF2B5EF4-FFF2-40B4-BE49-F238E27FC236}">
                  <a16:creationId xmlns:a16="http://schemas.microsoft.com/office/drawing/2014/main" id="{1FF5B0DF-488C-4B35-A535-98D1E7ADFF3B}"/>
                </a:ext>
              </a:extLst>
            </p:cNvPr>
            <p:cNvSpPr>
              <a:spLocks/>
            </p:cNvSpPr>
            <p:nvPr/>
          </p:nvSpPr>
          <p:spPr bwMode="auto">
            <a:xfrm>
              <a:off x="135" y="1907"/>
              <a:ext cx="1014" cy="353"/>
            </a:xfrm>
            <a:custGeom>
              <a:avLst/>
              <a:gdLst>
                <a:gd name="T0" fmla="*/ 0 w 152"/>
                <a:gd name="T1" fmla="*/ 0 h 60"/>
                <a:gd name="T2" fmla="*/ 2147483646 w 152"/>
                <a:gd name="T3" fmla="*/ 0 h 60"/>
                <a:gd name="T4" fmla="*/ 2147483646 w 152"/>
                <a:gd name="T5" fmla="*/ 2147483646 h 60"/>
                <a:gd name="T6" fmla="*/ 2147483646 w 152"/>
                <a:gd name="T7" fmla="*/ 2147483646 h 60"/>
                <a:gd name="T8" fmla="*/ 0 w 152"/>
                <a:gd name="T9" fmla="*/ 2147483646 h 60"/>
                <a:gd name="T10" fmla="*/ 0 w 152"/>
                <a:gd name="T11" fmla="*/ 0 h 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2" h="60">
                  <a:moveTo>
                    <a:pt x="0" y="0"/>
                  </a:moveTo>
                  <a:lnTo>
                    <a:pt x="140" y="0"/>
                  </a:lnTo>
                  <a:lnTo>
                    <a:pt x="152" y="12"/>
                  </a:lnTo>
                  <a:lnTo>
                    <a:pt x="152" y="60"/>
                  </a:lnTo>
                  <a:lnTo>
                    <a:pt x="0" y="60"/>
                  </a:lnTo>
                  <a:lnTo>
                    <a:pt x="0"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397" name="Freeform 41">
              <a:extLst>
                <a:ext uri="{FF2B5EF4-FFF2-40B4-BE49-F238E27FC236}">
                  <a16:creationId xmlns:a16="http://schemas.microsoft.com/office/drawing/2014/main" id="{D1D3EDF2-3240-4EA1-8ADA-FD215E803B8B}"/>
                </a:ext>
              </a:extLst>
            </p:cNvPr>
            <p:cNvSpPr>
              <a:spLocks/>
            </p:cNvSpPr>
            <p:nvPr/>
          </p:nvSpPr>
          <p:spPr bwMode="auto">
            <a:xfrm>
              <a:off x="1069" y="1907"/>
              <a:ext cx="80" cy="71"/>
            </a:xfrm>
            <a:custGeom>
              <a:avLst/>
              <a:gdLst>
                <a:gd name="T0" fmla="*/ 0 w 12"/>
                <a:gd name="T1" fmla="*/ 0 h 12"/>
                <a:gd name="T2" fmla="*/ 0 w 12"/>
                <a:gd name="T3" fmla="*/ 2147483646 h 12"/>
                <a:gd name="T4" fmla="*/ 2147483646 w 12"/>
                <a:gd name="T5" fmla="*/ 2147483646 h 12"/>
                <a:gd name="T6" fmla="*/ 0 60000 65536"/>
                <a:gd name="T7" fmla="*/ 0 60000 65536"/>
                <a:gd name="T8" fmla="*/ 0 60000 65536"/>
              </a:gdLst>
              <a:ahLst/>
              <a:cxnLst>
                <a:cxn ang="T6">
                  <a:pos x="T0" y="T1"/>
                </a:cxn>
                <a:cxn ang="T7">
                  <a:pos x="T2" y="T3"/>
                </a:cxn>
                <a:cxn ang="T8">
                  <a:pos x="T4" y="T5"/>
                </a:cxn>
              </a:cxnLst>
              <a:rect l="0" t="0" r="r" b="b"/>
              <a:pathLst>
                <a:path w="12" h="12">
                  <a:moveTo>
                    <a:pt x="0" y="0"/>
                  </a:moveTo>
                  <a:lnTo>
                    <a:pt x="0" y="12"/>
                  </a:lnTo>
                  <a:lnTo>
                    <a:pt x="12" y="12"/>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398" name="Rectangle 42">
              <a:extLst>
                <a:ext uri="{FF2B5EF4-FFF2-40B4-BE49-F238E27FC236}">
                  <a16:creationId xmlns:a16="http://schemas.microsoft.com/office/drawing/2014/main" id="{7C16E4AC-5520-4104-B8A2-3CE9BCA3AF36}"/>
                </a:ext>
              </a:extLst>
            </p:cNvPr>
            <p:cNvSpPr>
              <a:spLocks noChangeArrowheads="1"/>
            </p:cNvSpPr>
            <p:nvPr/>
          </p:nvSpPr>
          <p:spPr bwMode="auto">
            <a:xfrm>
              <a:off x="162" y="1918"/>
              <a:ext cx="90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A list of the available </a:t>
              </a:r>
              <a:endParaRPr lang="en-US" altLang="zh-CN" sz="1200">
                <a:latin typeface="ZapfHumnst BT" pitchFamily="34" charset="0"/>
                <a:ea typeface="宋体" panose="02010600030101010101" pitchFamily="2" charset="-122"/>
              </a:endParaRPr>
            </a:p>
          </p:txBody>
        </p:sp>
        <p:sp>
          <p:nvSpPr>
            <p:cNvPr id="143399" name="Rectangle 43">
              <a:extLst>
                <a:ext uri="{FF2B5EF4-FFF2-40B4-BE49-F238E27FC236}">
                  <a16:creationId xmlns:a16="http://schemas.microsoft.com/office/drawing/2014/main" id="{1072BEA5-6109-46B9-AEAF-354A14AC4577}"/>
                </a:ext>
              </a:extLst>
            </p:cNvPr>
            <p:cNvSpPr>
              <a:spLocks noChangeArrowheads="1"/>
            </p:cNvSpPr>
            <p:nvPr/>
          </p:nvSpPr>
          <p:spPr bwMode="auto">
            <a:xfrm>
              <a:off x="162" y="2012"/>
              <a:ext cx="103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course offerings for this </a:t>
              </a:r>
              <a:endParaRPr lang="en-US" altLang="zh-CN" sz="1200">
                <a:latin typeface="ZapfHumnst BT" pitchFamily="34" charset="0"/>
                <a:ea typeface="宋体" panose="02010600030101010101" pitchFamily="2" charset="-122"/>
              </a:endParaRPr>
            </a:p>
          </p:txBody>
        </p:sp>
        <p:sp>
          <p:nvSpPr>
            <p:cNvPr id="143400" name="Rectangle 44">
              <a:extLst>
                <a:ext uri="{FF2B5EF4-FFF2-40B4-BE49-F238E27FC236}">
                  <a16:creationId xmlns:a16="http://schemas.microsoft.com/office/drawing/2014/main" id="{9D4161C4-2609-434E-9767-3107737611DD}"/>
                </a:ext>
              </a:extLst>
            </p:cNvPr>
            <p:cNvSpPr>
              <a:spLocks noChangeArrowheads="1"/>
            </p:cNvSpPr>
            <p:nvPr/>
          </p:nvSpPr>
          <p:spPr bwMode="auto">
            <a:xfrm>
              <a:off x="162" y="2107"/>
              <a:ext cx="99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semester are displayed</a:t>
              </a:r>
              <a:endParaRPr lang="en-US" altLang="zh-CN" sz="1200">
                <a:latin typeface="ZapfHumnst BT" pitchFamily="34" charset="0"/>
                <a:ea typeface="宋体" panose="02010600030101010101" pitchFamily="2" charset="-122"/>
              </a:endParaRPr>
            </a:p>
          </p:txBody>
        </p:sp>
        <p:sp>
          <p:nvSpPr>
            <p:cNvPr id="143401" name="Freeform 45">
              <a:extLst>
                <a:ext uri="{FF2B5EF4-FFF2-40B4-BE49-F238E27FC236}">
                  <a16:creationId xmlns:a16="http://schemas.microsoft.com/office/drawing/2014/main" id="{F417C576-A787-4D3A-91FA-D9694E3D962A}"/>
                </a:ext>
              </a:extLst>
            </p:cNvPr>
            <p:cNvSpPr>
              <a:spLocks/>
            </p:cNvSpPr>
            <p:nvPr/>
          </p:nvSpPr>
          <p:spPr bwMode="auto">
            <a:xfrm>
              <a:off x="235" y="1353"/>
              <a:ext cx="814" cy="377"/>
            </a:xfrm>
            <a:custGeom>
              <a:avLst/>
              <a:gdLst>
                <a:gd name="T0" fmla="*/ 0 w 814"/>
                <a:gd name="T1" fmla="*/ 0 h 362"/>
                <a:gd name="T2" fmla="*/ 734 w 814"/>
                <a:gd name="T3" fmla="*/ 0 h 362"/>
                <a:gd name="T4" fmla="*/ 814 w 814"/>
                <a:gd name="T5" fmla="*/ 141 h 362"/>
                <a:gd name="T6" fmla="*/ 814 w 814"/>
                <a:gd name="T7" fmla="*/ 752 h 362"/>
                <a:gd name="T8" fmla="*/ 0 w 814"/>
                <a:gd name="T9" fmla="*/ 752 h 362"/>
                <a:gd name="T10" fmla="*/ 0 w 814"/>
                <a:gd name="T11" fmla="*/ 0 h 3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4" h="362">
                  <a:moveTo>
                    <a:pt x="0" y="0"/>
                  </a:moveTo>
                  <a:lnTo>
                    <a:pt x="734" y="0"/>
                  </a:lnTo>
                  <a:lnTo>
                    <a:pt x="814" y="68"/>
                  </a:lnTo>
                  <a:lnTo>
                    <a:pt x="814" y="362"/>
                  </a:lnTo>
                  <a:lnTo>
                    <a:pt x="0" y="362"/>
                  </a:lnTo>
                  <a:lnTo>
                    <a:pt x="0"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endParaRPr lang="zh-CN" altLang="en-US"/>
            </a:p>
          </p:txBody>
        </p:sp>
        <p:sp>
          <p:nvSpPr>
            <p:cNvPr id="143402" name="Freeform 46">
              <a:extLst>
                <a:ext uri="{FF2B5EF4-FFF2-40B4-BE49-F238E27FC236}">
                  <a16:creationId xmlns:a16="http://schemas.microsoft.com/office/drawing/2014/main" id="{246B6664-6907-4537-A8AB-70BEF639E2B7}"/>
                </a:ext>
              </a:extLst>
            </p:cNvPr>
            <p:cNvSpPr>
              <a:spLocks/>
            </p:cNvSpPr>
            <p:nvPr/>
          </p:nvSpPr>
          <p:spPr bwMode="auto">
            <a:xfrm>
              <a:off x="235" y="1353"/>
              <a:ext cx="814" cy="377"/>
            </a:xfrm>
            <a:custGeom>
              <a:avLst/>
              <a:gdLst>
                <a:gd name="T0" fmla="*/ 0 w 122"/>
                <a:gd name="T1" fmla="*/ 0 h 64"/>
                <a:gd name="T2" fmla="*/ 2147483646 w 122"/>
                <a:gd name="T3" fmla="*/ 0 h 64"/>
                <a:gd name="T4" fmla="*/ 2147483646 w 122"/>
                <a:gd name="T5" fmla="*/ 2147483646 h 64"/>
                <a:gd name="T6" fmla="*/ 2147483646 w 122"/>
                <a:gd name="T7" fmla="*/ 2147483646 h 64"/>
                <a:gd name="T8" fmla="*/ 0 w 122"/>
                <a:gd name="T9" fmla="*/ 2147483646 h 64"/>
                <a:gd name="T10" fmla="*/ 0 w 122"/>
                <a:gd name="T11" fmla="*/ 0 h 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2" h="64">
                  <a:moveTo>
                    <a:pt x="0" y="0"/>
                  </a:moveTo>
                  <a:lnTo>
                    <a:pt x="110" y="0"/>
                  </a:lnTo>
                  <a:lnTo>
                    <a:pt x="122" y="12"/>
                  </a:lnTo>
                  <a:lnTo>
                    <a:pt x="122" y="64"/>
                  </a:lnTo>
                  <a:lnTo>
                    <a:pt x="0" y="64"/>
                  </a:lnTo>
                  <a:lnTo>
                    <a:pt x="0"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403" name="Freeform 47">
              <a:extLst>
                <a:ext uri="{FF2B5EF4-FFF2-40B4-BE49-F238E27FC236}">
                  <a16:creationId xmlns:a16="http://schemas.microsoft.com/office/drawing/2014/main" id="{5EE9112D-7830-4FD4-9B96-D1BDB5565A78}"/>
                </a:ext>
              </a:extLst>
            </p:cNvPr>
            <p:cNvSpPr>
              <a:spLocks/>
            </p:cNvSpPr>
            <p:nvPr/>
          </p:nvSpPr>
          <p:spPr bwMode="auto">
            <a:xfrm>
              <a:off x="969" y="1353"/>
              <a:ext cx="80" cy="71"/>
            </a:xfrm>
            <a:custGeom>
              <a:avLst/>
              <a:gdLst>
                <a:gd name="T0" fmla="*/ 0 w 12"/>
                <a:gd name="T1" fmla="*/ 0 h 12"/>
                <a:gd name="T2" fmla="*/ 0 w 12"/>
                <a:gd name="T3" fmla="*/ 2147483646 h 12"/>
                <a:gd name="T4" fmla="*/ 2147483646 w 12"/>
                <a:gd name="T5" fmla="*/ 2147483646 h 12"/>
                <a:gd name="T6" fmla="*/ 0 60000 65536"/>
                <a:gd name="T7" fmla="*/ 0 60000 65536"/>
                <a:gd name="T8" fmla="*/ 0 60000 65536"/>
              </a:gdLst>
              <a:ahLst/>
              <a:cxnLst>
                <a:cxn ang="T6">
                  <a:pos x="T0" y="T1"/>
                </a:cxn>
                <a:cxn ang="T7">
                  <a:pos x="T2" y="T3"/>
                </a:cxn>
                <a:cxn ang="T8">
                  <a:pos x="T4" y="T5"/>
                </a:cxn>
              </a:cxnLst>
              <a:rect l="0" t="0" r="r" b="b"/>
              <a:pathLst>
                <a:path w="12" h="12">
                  <a:moveTo>
                    <a:pt x="0" y="0"/>
                  </a:moveTo>
                  <a:lnTo>
                    <a:pt x="0" y="12"/>
                  </a:lnTo>
                  <a:lnTo>
                    <a:pt x="12" y="12"/>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404" name="Rectangle 48">
              <a:extLst>
                <a:ext uri="{FF2B5EF4-FFF2-40B4-BE49-F238E27FC236}">
                  <a16:creationId xmlns:a16="http://schemas.microsoft.com/office/drawing/2014/main" id="{4C827306-C92A-4A87-B36F-AB2B746F650B}"/>
                </a:ext>
              </a:extLst>
            </p:cNvPr>
            <p:cNvSpPr>
              <a:spLocks noChangeArrowheads="1"/>
            </p:cNvSpPr>
            <p:nvPr/>
          </p:nvSpPr>
          <p:spPr bwMode="auto">
            <a:xfrm>
              <a:off x="262" y="1364"/>
              <a:ext cx="79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Student wishes to </a:t>
              </a:r>
              <a:endParaRPr lang="en-US" altLang="zh-CN" sz="1200">
                <a:latin typeface="ZapfHumnst BT" pitchFamily="34" charset="0"/>
                <a:ea typeface="宋体" panose="02010600030101010101" pitchFamily="2" charset="-122"/>
              </a:endParaRPr>
            </a:p>
          </p:txBody>
        </p:sp>
        <p:sp>
          <p:nvSpPr>
            <p:cNvPr id="143405" name="Rectangle 49">
              <a:extLst>
                <a:ext uri="{FF2B5EF4-FFF2-40B4-BE49-F238E27FC236}">
                  <a16:creationId xmlns:a16="http://schemas.microsoft.com/office/drawing/2014/main" id="{C92331E7-31FC-4CAB-B1E3-44471128153D}"/>
                </a:ext>
              </a:extLst>
            </p:cNvPr>
            <p:cNvSpPr>
              <a:spLocks noChangeArrowheads="1"/>
            </p:cNvSpPr>
            <p:nvPr/>
          </p:nvSpPr>
          <p:spPr bwMode="auto">
            <a:xfrm>
              <a:off x="262" y="1459"/>
              <a:ext cx="58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create a new </a:t>
              </a:r>
              <a:endParaRPr lang="en-US" altLang="zh-CN" sz="1200">
                <a:latin typeface="ZapfHumnst BT" pitchFamily="34" charset="0"/>
                <a:ea typeface="宋体" panose="02010600030101010101" pitchFamily="2" charset="-122"/>
              </a:endParaRPr>
            </a:p>
          </p:txBody>
        </p:sp>
        <p:sp>
          <p:nvSpPr>
            <p:cNvPr id="143406" name="Rectangle 50">
              <a:extLst>
                <a:ext uri="{FF2B5EF4-FFF2-40B4-BE49-F238E27FC236}">
                  <a16:creationId xmlns:a16="http://schemas.microsoft.com/office/drawing/2014/main" id="{A51FB4FC-B53E-4557-BAD6-556A998AFCF1}"/>
                </a:ext>
              </a:extLst>
            </p:cNvPr>
            <p:cNvSpPr>
              <a:spLocks noChangeArrowheads="1"/>
            </p:cNvSpPr>
            <p:nvPr/>
          </p:nvSpPr>
          <p:spPr bwMode="auto">
            <a:xfrm>
              <a:off x="262" y="1553"/>
              <a:ext cx="38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schedule</a:t>
              </a:r>
              <a:endParaRPr lang="en-US" altLang="zh-CN" sz="1200">
                <a:latin typeface="ZapfHumnst BT" pitchFamily="34" charset="0"/>
                <a:ea typeface="宋体" panose="02010600030101010101" pitchFamily="2" charset="-122"/>
              </a:endParaRPr>
            </a:p>
          </p:txBody>
        </p:sp>
        <p:sp>
          <p:nvSpPr>
            <p:cNvPr id="143407" name="Line 51">
              <a:extLst>
                <a:ext uri="{FF2B5EF4-FFF2-40B4-BE49-F238E27FC236}">
                  <a16:creationId xmlns:a16="http://schemas.microsoft.com/office/drawing/2014/main" id="{BE0E4E0D-C89C-423D-A303-7DAC5DAB540D}"/>
                </a:ext>
              </a:extLst>
            </p:cNvPr>
            <p:cNvSpPr>
              <a:spLocks noChangeShapeType="1"/>
            </p:cNvSpPr>
            <p:nvPr/>
          </p:nvSpPr>
          <p:spPr bwMode="auto">
            <a:xfrm>
              <a:off x="509" y="1246"/>
              <a:ext cx="994" cy="2"/>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08" name="Line 52">
              <a:extLst>
                <a:ext uri="{FF2B5EF4-FFF2-40B4-BE49-F238E27FC236}">
                  <a16:creationId xmlns:a16="http://schemas.microsoft.com/office/drawing/2014/main" id="{5810188E-ACA0-4521-AA21-2C4DE49938E7}"/>
                </a:ext>
              </a:extLst>
            </p:cNvPr>
            <p:cNvSpPr>
              <a:spLocks noChangeShapeType="1"/>
            </p:cNvSpPr>
            <p:nvPr/>
          </p:nvSpPr>
          <p:spPr bwMode="auto">
            <a:xfrm flipH="1">
              <a:off x="1423" y="1246"/>
              <a:ext cx="80" cy="3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09" name="Line 53">
              <a:extLst>
                <a:ext uri="{FF2B5EF4-FFF2-40B4-BE49-F238E27FC236}">
                  <a16:creationId xmlns:a16="http://schemas.microsoft.com/office/drawing/2014/main" id="{884568D4-D9E4-495D-B468-36063B1977B1}"/>
                </a:ext>
              </a:extLst>
            </p:cNvPr>
            <p:cNvSpPr>
              <a:spLocks noChangeShapeType="1"/>
            </p:cNvSpPr>
            <p:nvPr/>
          </p:nvSpPr>
          <p:spPr bwMode="auto">
            <a:xfrm flipH="1" flipV="1">
              <a:off x="1423" y="1217"/>
              <a:ext cx="80" cy="2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0" name="Rectangle 54">
              <a:extLst>
                <a:ext uri="{FF2B5EF4-FFF2-40B4-BE49-F238E27FC236}">
                  <a16:creationId xmlns:a16="http://schemas.microsoft.com/office/drawing/2014/main" id="{C3544170-590E-4BFD-8D36-9169C9CA473D}"/>
                </a:ext>
              </a:extLst>
            </p:cNvPr>
            <p:cNvSpPr>
              <a:spLocks noChangeArrowheads="1"/>
            </p:cNvSpPr>
            <p:nvPr/>
          </p:nvSpPr>
          <p:spPr bwMode="auto">
            <a:xfrm>
              <a:off x="569" y="1116"/>
              <a:ext cx="96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1. // create schedule( )</a:t>
              </a:r>
              <a:endParaRPr lang="en-US" altLang="zh-CN" sz="1200">
                <a:latin typeface="ZapfHumnst BT" pitchFamily="34" charset="0"/>
                <a:ea typeface="宋体" panose="02010600030101010101" pitchFamily="2" charset="-122"/>
              </a:endParaRPr>
            </a:p>
          </p:txBody>
        </p:sp>
        <p:sp>
          <p:nvSpPr>
            <p:cNvPr id="143411" name="Rectangle 55">
              <a:extLst>
                <a:ext uri="{FF2B5EF4-FFF2-40B4-BE49-F238E27FC236}">
                  <a16:creationId xmlns:a16="http://schemas.microsoft.com/office/drawing/2014/main" id="{12E4E17B-0944-4218-919E-02E7A8804D90}"/>
                </a:ext>
              </a:extLst>
            </p:cNvPr>
            <p:cNvSpPr>
              <a:spLocks noChangeArrowheads="1"/>
            </p:cNvSpPr>
            <p:nvPr/>
          </p:nvSpPr>
          <p:spPr bwMode="auto">
            <a:xfrm>
              <a:off x="1603" y="1942"/>
              <a:ext cx="320" cy="52"/>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3412" name="Line 56">
              <a:extLst>
                <a:ext uri="{FF2B5EF4-FFF2-40B4-BE49-F238E27FC236}">
                  <a16:creationId xmlns:a16="http://schemas.microsoft.com/office/drawing/2014/main" id="{02B3C672-5D6B-4BC6-B96D-AEA5E019E509}"/>
                </a:ext>
              </a:extLst>
            </p:cNvPr>
            <p:cNvSpPr>
              <a:spLocks noChangeShapeType="1"/>
            </p:cNvSpPr>
            <p:nvPr/>
          </p:nvSpPr>
          <p:spPr bwMode="auto">
            <a:xfrm>
              <a:off x="1603" y="1994"/>
              <a:ext cx="80" cy="31"/>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3" name="Line 57">
              <a:extLst>
                <a:ext uri="{FF2B5EF4-FFF2-40B4-BE49-F238E27FC236}">
                  <a16:creationId xmlns:a16="http://schemas.microsoft.com/office/drawing/2014/main" id="{3F492FFD-D434-4680-9D9F-D8B393468408}"/>
                </a:ext>
              </a:extLst>
            </p:cNvPr>
            <p:cNvSpPr>
              <a:spLocks noChangeShapeType="1"/>
            </p:cNvSpPr>
            <p:nvPr/>
          </p:nvSpPr>
          <p:spPr bwMode="auto">
            <a:xfrm flipV="1">
              <a:off x="1603" y="1972"/>
              <a:ext cx="80" cy="22"/>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4" name="Rectangle 58">
              <a:extLst>
                <a:ext uri="{FF2B5EF4-FFF2-40B4-BE49-F238E27FC236}">
                  <a16:creationId xmlns:a16="http://schemas.microsoft.com/office/drawing/2014/main" id="{A2D9DD86-32C6-4C23-BD77-CFA082C1E18E}"/>
                </a:ext>
              </a:extLst>
            </p:cNvPr>
            <p:cNvSpPr>
              <a:spLocks noChangeArrowheads="1"/>
            </p:cNvSpPr>
            <p:nvPr/>
          </p:nvSpPr>
          <p:spPr bwMode="auto">
            <a:xfrm>
              <a:off x="1142" y="1812"/>
              <a:ext cx="137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1.2. // display course offerings( )</a:t>
              </a:r>
              <a:endParaRPr lang="en-US" altLang="zh-CN" sz="1200">
                <a:latin typeface="ZapfHumnst BT" pitchFamily="34" charset="0"/>
                <a:ea typeface="宋体" panose="02010600030101010101" pitchFamily="2" charset="-122"/>
              </a:endParaRPr>
            </a:p>
          </p:txBody>
        </p:sp>
        <p:sp>
          <p:nvSpPr>
            <p:cNvPr id="143415" name="Line 59">
              <a:extLst>
                <a:ext uri="{FF2B5EF4-FFF2-40B4-BE49-F238E27FC236}">
                  <a16:creationId xmlns:a16="http://schemas.microsoft.com/office/drawing/2014/main" id="{A7814D0D-ED7C-40D8-BEA6-8346EE4DDB57}"/>
                </a:ext>
              </a:extLst>
            </p:cNvPr>
            <p:cNvSpPr>
              <a:spLocks noChangeShapeType="1"/>
            </p:cNvSpPr>
            <p:nvPr/>
          </p:nvSpPr>
          <p:spPr bwMode="auto">
            <a:xfrm>
              <a:off x="1570" y="1400"/>
              <a:ext cx="1020"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6" name="Line 60">
              <a:extLst>
                <a:ext uri="{FF2B5EF4-FFF2-40B4-BE49-F238E27FC236}">
                  <a16:creationId xmlns:a16="http://schemas.microsoft.com/office/drawing/2014/main" id="{9BBBC107-CBAC-4CA3-AC71-A72C30BB5C97}"/>
                </a:ext>
              </a:extLst>
            </p:cNvPr>
            <p:cNvSpPr>
              <a:spLocks noChangeShapeType="1"/>
            </p:cNvSpPr>
            <p:nvPr/>
          </p:nvSpPr>
          <p:spPr bwMode="auto">
            <a:xfrm flipH="1">
              <a:off x="2517" y="1400"/>
              <a:ext cx="73" cy="24"/>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7" name="Line 61">
              <a:extLst>
                <a:ext uri="{FF2B5EF4-FFF2-40B4-BE49-F238E27FC236}">
                  <a16:creationId xmlns:a16="http://schemas.microsoft.com/office/drawing/2014/main" id="{244894C9-A24D-4538-B11E-33AD1BA8D51C}"/>
                </a:ext>
              </a:extLst>
            </p:cNvPr>
            <p:cNvSpPr>
              <a:spLocks noChangeShapeType="1"/>
            </p:cNvSpPr>
            <p:nvPr/>
          </p:nvSpPr>
          <p:spPr bwMode="auto">
            <a:xfrm flipH="1" flipV="1">
              <a:off x="2517" y="1370"/>
              <a:ext cx="73" cy="3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8" name="Rectangle 62">
              <a:extLst>
                <a:ext uri="{FF2B5EF4-FFF2-40B4-BE49-F238E27FC236}">
                  <a16:creationId xmlns:a16="http://schemas.microsoft.com/office/drawing/2014/main" id="{75A71EBC-911F-4B4D-923C-56A1A717E870}"/>
                </a:ext>
              </a:extLst>
            </p:cNvPr>
            <p:cNvSpPr>
              <a:spLocks noChangeArrowheads="1"/>
            </p:cNvSpPr>
            <p:nvPr/>
          </p:nvSpPr>
          <p:spPr bwMode="auto">
            <a:xfrm>
              <a:off x="1536" y="1270"/>
              <a:ext cx="121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1.1. // get course offerings( )</a:t>
              </a:r>
              <a:endParaRPr lang="en-US" altLang="zh-CN" sz="1200">
                <a:latin typeface="ZapfHumnst BT" pitchFamily="34" charset="0"/>
                <a:ea typeface="宋体" panose="02010600030101010101" pitchFamily="2" charset="-122"/>
              </a:endParaRPr>
            </a:p>
          </p:txBody>
        </p:sp>
        <p:sp>
          <p:nvSpPr>
            <p:cNvPr id="143419" name="Line 63">
              <a:extLst>
                <a:ext uri="{FF2B5EF4-FFF2-40B4-BE49-F238E27FC236}">
                  <a16:creationId xmlns:a16="http://schemas.microsoft.com/office/drawing/2014/main" id="{313AC4B4-F65F-4F73-8982-1A4EAE0506D5}"/>
                </a:ext>
              </a:extLst>
            </p:cNvPr>
            <p:cNvSpPr>
              <a:spLocks noChangeShapeType="1"/>
            </p:cNvSpPr>
            <p:nvPr/>
          </p:nvSpPr>
          <p:spPr bwMode="auto">
            <a:xfrm>
              <a:off x="2657" y="1577"/>
              <a:ext cx="1028"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20" name="Line 64">
              <a:extLst>
                <a:ext uri="{FF2B5EF4-FFF2-40B4-BE49-F238E27FC236}">
                  <a16:creationId xmlns:a16="http://schemas.microsoft.com/office/drawing/2014/main" id="{1B12FA91-1618-4C31-998D-EC27A1B7166A}"/>
                </a:ext>
              </a:extLst>
            </p:cNvPr>
            <p:cNvSpPr>
              <a:spLocks noChangeShapeType="1"/>
            </p:cNvSpPr>
            <p:nvPr/>
          </p:nvSpPr>
          <p:spPr bwMode="auto">
            <a:xfrm flipH="1">
              <a:off x="3611" y="1577"/>
              <a:ext cx="74" cy="2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21" name="Line 65">
              <a:extLst>
                <a:ext uri="{FF2B5EF4-FFF2-40B4-BE49-F238E27FC236}">
                  <a16:creationId xmlns:a16="http://schemas.microsoft.com/office/drawing/2014/main" id="{79B9E32A-CBA3-4A38-BEAF-188A0FE4A9E2}"/>
                </a:ext>
              </a:extLst>
            </p:cNvPr>
            <p:cNvSpPr>
              <a:spLocks noChangeShapeType="1"/>
            </p:cNvSpPr>
            <p:nvPr/>
          </p:nvSpPr>
          <p:spPr bwMode="auto">
            <a:xfrm flipH="1" flipV="1">
              <a:off x="3611" y="1553"/>
              <a:ext cx="74" cy="24"/>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22" name="Rectangle 66">
              <a:extLst>
                <a:ext uri="{FF2B5EF4-FFF2-40B4-BE49-F238E27FC236}">
                  <a16:creationId xmlns:a16="http://schemas.microsoft.com/office/drawing/2014/main" id="{F71D3D24-7FA7-42FF-B773-2CEF338D931E}"/>
                </a:ext>
              </a:extLst>
            </p:cNvPr>
            <p:cNvSpPr>
              <a:spLocks noChangeArrowheads="1"/>
            </p:cNvSpPr>
            <p:nvPr/>
          </p:nvSpPr>
          <p:spPr bwMode="auto">
            <a:xfrm>
              <a:off x="2370" y="1446"/>
              <a:ext cx="179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1.1.1. // get course offerings(forSemester)</a:t>
              </a:r>
              <a:endParaRPr lang="en-US" altLang="zh-CN" sz="1200">
                <a:latin typeface="ZapfHumnst BT" pitchFamily="34" charset="0"/>
                <a:ea typeface="宋体" panose="02010600030101010101" pitchFamily="2" charset="-122"/>
              </a:endParaRPr>
            </a:p>
          </p:txBody>
        </p:sp>
        <p:sp>
          <p:nvSpPr>
            <p:cNvPr id="143423" name="Line 67">
              <a:extLst>
                <a:ext uri="{FF2B5EF4-FFF2-40B4-BE49-F238E27FC236}">
                  <a16:creationId xmlns:a16="http://schemas.microsoft.com/office/drawing/2014/main" id="{0B2C5E94-3897-4025-A500-6056980059E0}"/>
                </a:ext>
              </a:extLst>
            </p:cNvPr>
            <p:cNvSpPr>
              <a:spLocks noChangeShapeType="1"/>
            </p:cNvSpPr>
            <p:nvPr/>
          </p:nvSpPr>
          <p:spPr bwMode="auto">
            <a:xfrm flipV="1">
              <a:off x="1163" y="1942"/>
              <a:ext cx="600" cy="94"/>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24" name="Line 68">
              <a:extLst>
                <a:ext uri="{FF2B5EF4-FFF2-40B4-BE49-F238E27FC236}">
                  <a16:creationId xmlns:a16="http://schemas.microsoft.com/office/drawing/2014/main" id="{E90CFF47-274E-49FA-8190-685F496BEA73}"/>
                </a:ext>
              </a:extLst>
            </p:cNvPr>
            <p:cNvSpPr>
              <a:spLocks noChangeShapeType="1"/>
            </p:cNvSpPr>
            <p:nvPr/>
          </p:nvSpPr>
          <p:spPr bwMode="auto">
            <a:xfrm flipV="1">
              <a:off x="876" y="1246"/>
              <a:ext cx="126" cy="107"/>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25" name="Rectangle 69">
              <a:extLst>
                <a:ext uri="{FF2B5EF4-FFF2-40B4-BE49-F238E27FC236}">
                  <a16:creationId xmlns:a16="http://schemas.microsoft.com/office/drawing/2014/main" id="{DDB24C6D-5D4B-4FAD-8D0A-38B36FF4DC12}"/>
                </a:ext>
              </a:extLst>
            </p:cNvPr>
            <p:cNvSpPr>
              <a:spLocks noChangeArrowheads="1"/>
            </p:cNvSpPr>
            <p:nvPr/>
          </p:nvSpPr>
          <p:spPr bwMode="auto">
            <a:xfrm>
              <a:off x="1603" y="2484"/>
              <a:ext cx="320" cy="5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3426" name="Line 70">
              <a:extLst>
                <a:ext uri="{FF2B5EF4-FFF2-40B4-BE49-F238E27FC236}">
                  <a16:creationId xmlns:a16="http://schemas.microsoft.com/office/drawing/2014/main" id="{9B788DD1-1395-49BC-AF07-2AF1C8140A42}"/>
                </a:ext>
              </a:extLst>
            </p:cNvPr>
            <p:cNvSpPr>
              <a:spLocks noChangeShapeType="1"/>
            </p:cNvSpPr>
            <p:nvPr/>
          </p:nvSpPr>
          <p:spPr bwMode="auto">
            <a:xfrm>
              <a:off x="1603" y="2537"/>
              <a:ext cx="80" cy="2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27" name="Line 71">
              <a:extLst>
                <a:ext uri="{FF2B5EF4-FFF2-40B4-BE49-F238E27FC236}">
                  <a16:creationId xmlns:a16="http://schemas.microsoft.com/office/drawing/2014/main" id="{CBFD1CAE-0224-4CC0-BA51-88A4749D3952}"/>
                </a:ext>
              </a:extLst>
            </p:cNvPr>
            <p:cNvSpPr>
              <a:spLocks noChangeShapeType="1"/>
            </p:cNvSpPr>
            <p:nvPr/>
          </p:nvSpPr>
          <p:spPr bwMode="auto">
            <a:xfrm flipV="1">
              <a:off x="1603" y="2513"/>
              <a:ext cx="80" cy="24"/>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28" name="Rectangle 72">
              <a:extLst>
                <a:ext uri="{FF2B5EF4-FFF2-40B4-BE49-F238E27FC236}">
                  <a16:creationId xmlns:a16="http://schemas.microsoft.com/office/drawing/2014/main" id="{B3EACFF4-24E0-4B74-9F03-B030DA58D841}"/>
                </a:ext>
              </a:extLst>
            </p:cNvPr>
            <p:cNvSpPr>
              <a:spLocks noChangeArrowheads="1"/>
            </p:cNvSpPr>
            <p:nvPr/>
          </p:nvSpPr>
          <p:spPr bwMode="auto">
            <a:xfrm>
              <a:off x="1156" y="2355"/>
              <a:ext cx="133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1.3. // display blank schedule( )</a:t>
              </a:r>
              <a:endParaRPr lang="en-US" altLang="zh-CN" sz="1200">
                <a:latin typeface="ZapfHumnst BT" pitchFamily="34" charset="0"/>
                <a:ea typeface="宋体" panose="02010600030101010101" pitchFamily="2" charset="-122"/>
              </a:endParaRPr>
            </a:p>
          </p:txBody>
        </p:sp>
        <p:sp>
          <p:nvSpPr>
            <p:cNvPr id="143429" name="Line 73">
              <a:extLst>
                <a:ext uri="{FF2B5EF4-FFF2-40B4-BE49-F238E27FC236}">
                  <a16:creationId xmlns:a16="http://schemas.microsoft.com/office/drawing/2014/main" id="{39BE3A36-3F58-47EB-BD7E-2037F8426193}"/>
                </a:ext>
              </a:extLst>
            </p:cNvPr>
            <p:cNvSpPr>
              <a:spLocks noChangeShapeType="1"/>
            </p:cNvSpPr>
            <p:nvPr/>
          </p:nvSpPr>
          <p:spPr bwMode="auto">
            <a:xfrm>
              <a:off x="509" y="3027"/>
              <a:ext cx="994"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30" name="Line 74">
              <a:extLst>
                <a:ext uri="{FF2B5EF4-FFF2-40B4-BE49-F238E27FC236}">
                  <a16:creationId xmlns:a16="http://schemas.microsoft.com/office/drawing/2014/main" id="{CE94CDDE-FD54-414E-9092-4BECDEE95219}"/>
                </a:ext>
              </a:extLst>
            </p:cNvPr>
            <p:cNvSpPr>
              <a:spLocks noChangeShapeType="1"/>
            </p:cNvSpPr>
            <p:nvPr/>
          </p:nvSpPr>
          <p:spPr bwMode="auto">
            <a:xfrm flipH="1">
              <a:off x="1423" y="3027"/>
              <a:ext cx="80" cy="2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31" name="Line 75">
              <a:extLst>
                <a:ext uri="{FF2B5EF4-FFF2-40B4-BE49-F238E27FC236}">
                  <a16:creationId xmlns:a16="http://schemas.microsoft.com/office/drawing/2014/main" id="{B65C8206-7D8E-413D-B461-B2F892D27848}"/>
                </a:ext>
              </a:extLst>
            </p:cNvPr>
            <p:cNvSpPr>
              <a:spLocks noChangeShapeType="1"/>
            </p:cNvSpPr>
            <p:nvPr/>
          </p:nvSpPr>
          <p:spPr bwMode="auto">
            <a:xfrm flipH="1" flipV="1">
              <a:off x="1423" y="2997"/>
              <a:ext cx="80" cy="3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32" name="Rectangle 76">
              <a:extLst>
                <a:ext uri="{FF2B5EF4-FFF2-40B4-BE49-F238E27FC236}">
                  <a16:creationId xmlns:a16="http://schemas.microsoft.com/office/drawing/2014/main" id="{842DE18E-13BD-4413-9844-8D8A2C6D422D}"/>
                </a:ext>
              </a:extLst>
            </p:cNvPr>
            <p:cNvSpPr>
              <a:spLocks noChangeArrowheads="1"/>
            </p:cNvSpPr>
            <p:nvPr/>
          </p:nvSpPr>
          <p:spPr bwMode="auto">
            <a:xfrm>
              <a:off x="88" y="2897"/>
              <a:ext cx="203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2. // select 4 primary and 2 alternate offerings( )</a:t>
              </a:r>
              <a:endParaRPr lang="en-US" altLang="zh-CN" sz="1200">
                <a:latin typeface="ZapfHumnst BT" pitchFamily="34" charset="0"/>
                <a:ea typeface="宋体" panose="02010600030101010101" pitchFamily="2" charset="-122"/>
              </a:endParaRPr>
            </a:p>
          </p:txBody>
        </p:sp>
        <p:sp>
          <p:nvSpPr>
            <p:cNvPr id="143433" name="Line 77">
              <a:extLst>
                <a:ext uri="{FF2B5EF4-FFF2-40B4-BE49-F238E27FC236}">
                  <a16:creationId xmlns:a16="http://schemas.microsoft.com/office/drawing/2014/main" id="{ACA2067F-FCDE-4FA0-9E9B-6922CAEDF659}"/>
                </a:ext>
              </a:extLst>
            </p:cNvPr>
            <p:cNvSpPr>
              <a:spLocks noChangeShapeType="1"/>
            </p:cNvSpPr>
            <p:nvPr/>
          </p:nvSpPr>
          <p:spPr bwMode="auto">
            <a:xfrm>
              <a:off x="1570" y="3238"/>
              <a:ext cx="1020"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34" name="Line 78">
              <a:extLst>
                <a:ext uri="{FF2B5EF4-FFF2-40B4-BE49-F238E27FC236}">
                  <a16:creationId xmlns:a16="http://schemas.microsoft.com/office/drawing/2014/main" id="{4E2E6471-3B91-4AE3-BF71-D4F34A38D339}"/>
                </a:ext>
              </a:extLst>
            </p:cNvPr>
            <p:cNvSpPr>
              <a:spLocks noChangeShapeType="1"/>
            </p:cNvSpPr>
            <p:nvPr/>
          </p:nvSpPr>
          <p:spPr bwMode="auto">
            <a:xfrm flipH="1">
              <a:off x="2517" y="3238"/>
              <a:ext cx="73" cy="3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35" name="Line 79">
              <a:extLst>
                <a:ext uri="{FF2B5EF4-FFF2-40B4-BE49-F238E27FC236}">
                  <a16:creationId xmlns:a16="http://schemas.microsoft.com/office/drawing/2014/main" id="{EF5D881A-3537-4DB6-A32C-0A85A8888504}"/>
                </a:ext>
              </a:extLst>
            </p:cNvPr>
            <p:cNvSpPr>
              <a:spLocks noChangeShapeType="1"/>
            </p:cNvSpPr>
            <p:nvPr/>
          </p:nvSpPr>
          <p:spPr bwMode="auto">
            <a:xfrm flipH="1" flipV="1">
              <a:off x="2517" y="3209"/>
              <a:ext cx="73" cy="2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36" name="Rectangle 80">
              <a:extLst>
                <a:ext uri="{FF2B5EF4-FFF2-40B4-BE49-F238E27FC236}">
                  <a16:creationId xmlns:a16="http://schemas.microsoft.com/office/drawing/2014/main" id="{AC849FC7-AA29-441A-AB54-0E5539A3DC98}"/>
                </a:ext>
              </a:extLst>
            </p:cNvPr>
            <p:cNvSpPr>
              <a:spLocks noChangeArrowheads="1"/>
            </p:cNvSpPr>
            <p:nvPr/>
          </p:nvSpPr>
          <p:spPr bwMode="auto">
            <a:xfrm>
              <a:off x="1343" y="3109"/>
              <a:ext cx="163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2.1. // create schedule with offerings( )</a:t>
              </a:r>
              <a:endParaRPr lang="en-US" altLang="zh-CN" sz="1200">
                <a:latin typeface="ZapfHumnst BT" pitchFamily="34" charset="0"/>
                <a:ea typeface="宋体" panose="02010600030101010101" pitchFamily="2" charset="-122"/>
              </a:endParaRPr>
            </a:p>
          </p:txBody>
        </p:sp>
        <p:sp>
          <p:nvSpPr>
            <p:cNvPr id="143437" name="Line 81">
              <a:extLst>
                <a:ext uri="{FF2B5EF4-FFF2-40B4-BE49-F238E27FC236}">
                  <a16:creationId xmlns:a16="http://schemas.microsoft.com/office/drawing/2014/main" id="{5E0336F8-464C-422B-99D3-6BE745E99C31}"/>
                </a:ext>
              </a:extLst>
            </p:cNvPr>
            <p:cNvSpPr>
              <a:spLocks noChangeShapeType="1"/>
            </p:cNvSpPr>
            <p:nvPr/>
          </p:nvSpPr>
          <p:spPr bwMode="auto">
            <a:xfrm>
              <a:off x="2657" y="3298"/>
              <a:ext cx="1915"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38" name="Line 82">
              <a:extLst>
                <a:ext uri="{FF2B5EF4-FFF2-40B4-BE49-F238E27FC236}">
                  <a16:creationId xmlns:a16="http://schemas.microsoft.com/office/drawing/2014/main" id="{83978CCE-4FA6-4C84-984B-E12109C0A2BA}"/>
                </a:ext>
              </a:extLst>
            </p:cNvPr>
            <p:cNvSpPr>
              <a:spLocks noChangeShapeType="1"/>
            </p:cNvSpPr>
            <p:nvPr/>
          </p:nvSpPr>
          <p:spPr bwMode="auto">
            <a:xfrm flipH="1">
              <a:off x="4499" y="3298"/>
              <a:ext cx="73" cy="2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39" name="Line 83">
              <a:extLst>
                <a:ext uri="{FF2B5EF4-FFF2-40B4-BE49-F238E27FC236}">
                  <a16:creationId xmlns:a16="http://schemas.microsoft.com/office/drawing/2014/main" id="{4FF388BE-DD03-45FA-B9D5-DD4166EBA861}"/>
                </a:ext>
              </a:extLst>
            </p:cNvPr>
            <p:cNvSpPr>
              <a:spLocks noChangeShapeType="1"/>
            </p:cNvSpPr>
            <p:nvPr/>
          </p:nvSpPr>
          <p:spPr bwMode="auto">
            <a:xfrm flipH="1" flipV="1">
              <a:off x="4499" y="3268"/>
              <a:ext cx="73" cy="3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40" name="Rectangle 84">
              <a:extLst>
                <a:ext uri="{FF2B5EF4-FFF2-40B4-BE49-F238E27FC236}">
                  <a16:creationId xmlns:a16="http://schemas.microsoft.com/office/drawing/2014/main" id="{FD160B8D-725F-4298-ADB8-736DBE418AED}"/>
                </a:ext>
              </a:extLst>
            </p:cNvPr>
            <p:cNvSpPr>
              <a:spLocks noChangeArrowheads="1"/>
            </p:cNvSpPr>
            <p:nvPr/>
          </p:nvSpPr>
          <p:spPr bwMode="auto">
            <a:xfrm>
              <a:off x="3031" y="3167"/>
              <a:ext cx="130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2.1.1. // create with offerings( )</a:t>
              </a:r>
              <a:endParaRPr lang="en-US" altLang="zh-CN" sz="1200">
                <a:latin typeface="ZapfHumnst BT" pitchFamily="34" charset="0"/>
                <a:ea typeface="宋体" panose="02010600030101010101" pitchFamily="2" charset="-122"/>
              </a:endParaRPr>
            </a:p>
          </p:txBody>
        </p:sp>
        <p:sp>
          <p:nvSpPr>
            <p:cNvPr id="143441" name="Freeform 85">
              <a:extLst>
                <a:ext uri="{FF2B5EF4-FFF2-40B4-BE49-F238E27FC236}">
                  <a16:creationId xmlns:a16="http://schemas.microsoft.com/office/drawing/2014/main" id="{CF60E010-6FEC-4334-A3B6-EB057BAE6506}"/>
                </a:ext>
              </a:extLst>
            </p:cNvPr>
            <p:cNvSpPr>
              <a:spLocks/>
            </p:cNvSpPr>
            <p:nvPr/>
          </p:nvSpPr>
          <p:spPr bwMode="auto">
            <a:xfrm>
              <a:off x="142" y="2349"/>
              <a:ext cx="860" cy="436"/>
            </a:xfrm>
            <a:custGeom>
              <a:avLst/>
              <a:gdLst>
                <a:gd name="T0" fmla="*/ 0 w 860"/>
                <a:gd name="T1" fmla="*/ 0 h 419"/>
                <a:gd name="T2" fmla="*/ 787 w 860"/>
                <a:gd name="T3" fmla="*/ 0 h 419"/>
                <a:gd name="T4" fmla="*/ 860 w 860"/>
                <a:gd name="T5" fmla="*/ 138 h 419"/>
                <a:gd name="T6" fmla="*/ 860 w 860"/>
                <a:gd name="T7" fmla="*/ 855 h 419"/>
                <a:gd name="T8" fmla="*/ 0 w 860"/>
                <a:gd name="T9" fmla="*/ 855 h 419"/>
                <a:gd name="T10" fmla="*/ 0 w 860"/>
                <a:gd name="T11" fmla="*/ 0 h 4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0" h="419">
                  <a:moveTo>
                    <a:pt x="0" y="0"/>
                  </a:moveTo>
                  <a:lnTo>
                    <a:pt x="787" y="0"/>
                  </a:lnTo>
                  <a:lnTo>
                    <a:pt x="860" y="68"/>
                  </a:lnTo>
                  <a:lnTo>
                    <a:pt x="860" y="419"/>
                  </a:lnTo>
                  <a:lnTo>
                    <a:pt x="0" y="419"/>
                  </a:lnTo>
                  <a:lnTo>
                    <a:pt x="0"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endParaRPr lang="zh-CN" altLang="en-US"/>
            </a:p>
          </p:txBody>
        </p:sp>
        <p:sp>
          <p:nvSpPr>
            <p:cNvPr id="143442" name="Freeform 86">
              <a:extLst>
                <a:ext uri="{FF2B5EF4-FFF2-40B4-BE49-F238E27FC236}">
                  <a16:creationId xmlns:a16="http://schemas.microsoft.com/office/drawing/2014/main" id="{D7D8DAED-F856-4E44-A5DD-CBA8186E1F1C}"/>
                </a:ext>
              </a:extLst>
            </p:cNvPr>
            <p:cNvSpPr>
              <a:spLocks/>
            </p:cNvSpPr>
            <p:nvPr/>
          </p:nvSpPr>
          <p:spPr bwMode="auto">
            <a:xfrm>
              <a:off x="142" y="2349"/>
              <a:ext cx="860" cy="436"/>
            </a:xfrm>
            <a:custGeom>
              <a:avLst/>
              <a:gdLst>
                <a:gd name="T0" fmla="*/ 0 w 129"/>
                <a:gd name="T1" fmla="*/ 0 h 74"/>
                <a:gd name="T2" fmla="*/ 2147483646 w 129"/>
                <a:gd name="T3" fmla="*/ 0 h 74"/>
                <a:gd name="T4" fmla="*/ 2147483646 w 129"/>
                <a:gd name="T5" fmla="*/ 2147483646 h 74"/>
                <a:gd name="T6" fmla="*/ 2147483646 w 129"/>
                <a:gd name="T7" fmla="*/ 2147483646 h 74"/>
                <a:gd name="T8" fmla="*/ 0 w 129"/>
                <a:gd name="T9" fmla="*/ 2147483646 h 74"/>
                <a:gd name="T10" fmla="*/ 0 w 129"/>
                <a:gd name="T11" fmla="*/ 0 h 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9" h="74">
                  <a:moveTo>
                    <a:pt x="0" y="0"/>
                  </a:moveTo>
                  <a:lnTo>
                    <a:pt x="118" y="0"/>
                  </a:lnTo>
                  <a:lnTo>
                    <a:pt x="129" y="12"/>
                  </a:lnTo>
                  <a:lnTo>
                    <a:pt x="129" y="74"/>
                  </a:lnTo>
                  <a:lnTo>
                    <a:pt x="0" y="74"/>
                  </a:lnTo>
                  <a:lnTo>
                    <a:pt x="0"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443" name="Freeform 87">
              <a:extLst>
                <a:ext uri="{FF2B5EF4-FFF2-40B4-BE49-F238E27FC236}">
                  <a16:creationId xmlns:a16="http://schemas.microsoft.com/office/drawing/2014/main" id="{708744CC-DB52-428E-B697-3256B4ECF485}"/>
                </a:ext>
              </a:extLst>
            </p:cNvPr>
            <p:cNvSpPr>
              <a:spLocks/>
            </p:cNvSpPr>
            <p:nvPr/>
          </p:nvSpPr>
          <p:spPr bwMode="auto">
            <a:xfrm>
              <a:off x="929" y="2349"/>
              <a:ext cx="73" cy="70"/>
            </a:xfrm>
            <a:custGeom>
              <a:avLst/>
              <a:gdLst>
                <a:gd name="T0" fmla="*/ 0 w 11"/>
                <a:gd name="T1" fmla="*/ 0 h 12"/>
                <a:gd name="T2" fmla="*/ 0 w 11"/>
                <a:gd name="T3" fmla="*/ 2147483646 h 12"/>
                <a:gd name="T4" fmla="*/ 2147483646 w 11"/>
                <a:gd name="T5" fmla="*/ 2147483646 h 12"/>
                <a:gd name="T6" fmla="*/ 0 60000 65536"/>
                <a:gd name="T7" fmla="*/ 0 60000 65536"/>
                <a:gd name="T8" fmla="*/ 0 60000 65536"/>
              </a:gdLst>
              <a:ahLst/>
              <a:cxnLst>
                <a:cxn ang="T6">
                  <a:pos x="T0" y="T1"/>
                </a:cxn>
                <a:cxn ang="T7">
                  <a:pos x="T2" y="T3"/>
                </a:cxn>
                <a:cxn ang="T8">
                  <a:pos x="T4" y="T5"/>
                </a:cxn>
              </a:cxnLst>
              <a:rect l="0" t="0" r="r" b="b"/>
              <a:pathLst>
                <a:path w="11" h="12">
                  <a:moveTo>
                    <a:pt x="0" y="0"/>
                  </a:moveTo>
                  <a:lnTo>
                    <a:pt x="0" y="12"/>
                  </a:lnTo>
                  <a:lnTo>
                    <a:pt x="11" y="12"/>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444" name="Rectangle 88">
              <a:extLst>
                <a:ext uri="{FF2B5EF4-FFF2-40B4-BE49-F238E27FC236}">
                  <a16:creationId xmlns:a16="http://schemas.microsoft.com/office/drawing/2014/main" id="{05AFCA33-FAA6-4E59-8379-D209102A8BDB}"/>
                </a:ext>
              </a:extLst>
            </p:cNvPr>
            <p:cNvSpPr>
              <a:spLocks noChangeArrowheads="1"/>
            </p:cNvSpPr>
            <p:nvPr/>
          </p:nvSpPr>
          <p:spPr bwMode="auto">
            <a:xfrm>
              <a:off x="162" y="2360"/>
              <a:ext cx="75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A blank schedule </a:t>
              </a:r>
              <a:endParaRPr lang="en-US" altLang="zh-CN" sz="1200">
                <a:latin typeface="ZapfHumnst BT" pitchFamily="34" charset="0"/>
                <a:ea typeface="宋体" panose="02010600030101010101" pitchFamily="2" charset="-122"/>
              </a:endParaRPr>
            </a:p>
          </p:txBody>
        </p:sp>
        <p:sp>
          <p:nvSpPr>
            <p:cNvPr id="143445" name="Rectangle 89">
              <a:extLst>
                <a:ext uri="{FF2B5EF4-FFF2-40B4-BE49-F238E27FC236}">
                  <a16:creationId xmlns:a16="http://schemas.microsoft.com/office/drawing/2014/main" id="{019B86B6-7966-43E8-BAD1-9029B7558D45}"/>
                </a:ext>
              </a:extLst>
            </p:cNvPr>
            <p:cNvSpPr>
              <a:spLocks noChangeArrowheads="1"/>
            </p:cNvSpPr>
            <p:nvPr/>
          </p:nvSpPr>
          <p:spPr bwMode="auto">
            <a:xfrm>
              <a:off x="162" y="2455"/>
              <a:ext cx="83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is displayed for the </a:t>
              </a:r>
              <a:endParaRPr lang="en-US" altLang="zh-CN" sz="1200">
                <a:latin typeface="ZapfHumnst BT" pitchFamily="34" charset="0"/>
                <a:ea typeface="宋体" panose="02010600030101010101" pitchFamily="2" charset="-122"/>
              </a:endParaRPr>
            </a:p>
          </p:txBody>
        </p:sp>
        <p:sp>
          <p:nvSpPr>
            <p:cNvPr id="143446" name="Rectangle 90">
              <a:extLst>
                <a:ext uri="{FF2B5EF4-FFF2-40B4-BE49-F238E27FC236}">
                  <a16:creationId xmlns:a16="http://schemas.microsoft.com/office/drawing/2014/main" id="{E3C530D3-CF1F-47B4-B1B7-9B3582CE630B}"/>
                </a:ext>
              </a:extLst>
            </p:cNvPr>
            <p:cNvSpPr>
              <a:spLocks noChangeArrowheads="1"/>
            </p:cNvSpPr>
            <p:nvPr/>
          </p:nvSpPr>
          <p:spPr bwMode="auto">
            <a:xfrm>
              <a:off x="162" y="2549"/>
              <a:ext cx="78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students to select </a:t>
              </a:r>
              <a:endParaRPr lang="en-US" altLang="zh-CN" sz="1200">
                <a:latin typeface="ZapfHumnst BT" pitchFamily="34" charset="0"/>
                <a:ea typeface="宋体" panose="02010600030101010101" pitchFamily="2" charset="-122"/>
              </a:endParaRPr>
            </a:p>
          </p:txBody>
        </p:sp>
        <p:sp>
          <p:nvSpPr>
            <p:cNvPr id="143447" name="Rectangle 91">
              <a:extLst>
                <a:ext uri="{FF2B5EF4-FFF2-40B4-BE49-F238E27FC236}">
                  <a16:creationId xmlns:a16="http://schemas.microsoft.com/office/drawing/2014/main" id="{3444091C-7093-4721-AC20-514D560B2B9E}"/>
                </a:ext>
              </a:extLst>
            </p:cNvPr>
            <p:cNvSpPr>
              <a:spLocks noChangeArrowheads="1"/>
            </p:cNvSpPr>
            <p:nvPr/>
          </p:nvSpPr>
          <p:spPr bwMode="auto">
            <a:xfrm>
              <a:off x="162" y="2643"/>
              <a:ext cx="3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offerings</a:t>
              </a:r>
              <a:endParaRPr lang="en-US" altLang="zh-CN" sz="1200">
                <a:latin typeface="ZapfHumnst BT" pitchFamily="34" charset="0"/>
                <a:ea typeface="宋体" panose="02010600030101010101" pitchFamily="2" charset="-122"/>
              </a:endParaRPr>
            </a:p>
          </p:txBody>
        </p:sp>
        <p:sp>
          <p:nvSpPr>
            <p:cNvPr id="143448" name="Line 92">
              <a:extLst>
                <a:ext uri="{FF2B5EF4-FFF2-40B4-BE49-F238E27FC236}">
                  <a16:creationId xmlns:a16="http://schemas.microsoft.com/office/drawing/2014/main" id="{1A60E3AF-2A00-4237-947D-EAC22979CDBF}"/>
                </a:ext>
              </a:extLst>
            </p:cNvPr>
            <p:cNvSpPr>
              <a:spLocks noChangeShapeType="1"/>
            </p:cNvSpPr>
            <p:nvPr/>
          </p:nvSpPr>
          <p:spPr bwMode="auto">
            <a:xfrm flipV="1">
              <a:off x="1016" y="2484"/>
              <a:ext cx="747" cy="71"/>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49" name="Line 93">
              <a:extLst>
                <a:ext uri="{FF2B5EF4-FFF2-40B4-BE49-F238E27FC236}">
                  <a16:creationId xmlns:a16="http://schemas.microsoft.com/office/drawing/2014/main" id="{3BCA7422-D490-4927-8D99-E6C6D6C37EC9}"/>
                </a:ext>
              </a:extLst>
            </p:cNvPr>
            <p:cNvSpPr>
              <a:spLocks noChangeShapeType="1"/>
            </p:cNvSpPr>
            <p:nvPr/>
          </p:nvSpPr>
          <p:spPr bwMode="auto">
            <a:xfrm>
              <a:off x="2657" y="3510"/>
              <a:ext cx="2669"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50" name="Line 94">
              <a:extLst>
                <a:ext uri="{FF2B5EF4-FFF2-40B4-BE49-F238E27FC236}">
                  <a16:creationId xmlns:a16="http://schemas.microsoft.com/office/drawing/2014/main" id="{71C08978-3863-4B95-9E9B-66339703E87F}"/>
                </a:ext>
              </a:extLst>
            </p:cNvPr>
            <p:cNvSpPr>
              <a:spLocks noChangeShapeType="1"/>
            </p:cNvSpPr>
            <p:nvPr/>
          </p:nvSpPr>
          <p:spPr bwMode="auto">
            <a:xfrm flipH="1">
              <a:off x="5246" y="3510"/>
              <a:ext cx="80" cy="29"/>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51" name="Line 95">
              <a:extLst>
                <a:ext uri="{FF2B5EF4-FFF2-40B4-BE49-F238E27FC236}">
                  <a16:creationId xmlns:a16="http://schemas.microsoft.com/office/drawing/2014/main" id="{CC6F2B2C-934B-4498-AB05-13BD64F31B3C}"/>
                </a:ext>
              </a:extLst>
            </p:cNvPr>
            <p:cNvSpPr>
              <a:spLocks noChangeShapeType="1"/>
            </p:cNvSpPr>
            <p:nvPr/>
          </p:nvSpPr>
          <p:spPr bwMode="auto">
            <a:xfrm flipH="1" flipV="1">
              <a:off x="5246" y="3480"/>
              <a:ext cx="80" cy="3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52" name="Rectangle 96">
              <a:extLst>
                <a:ext uri="{FF2B5EF4-FFF2-40B4-BE49-F238E27FC236}">
                  <a16:creationId xmlns:a16="http://schemas.microsoft.com/office/drawing/2014/main" id="{A4C7FF21-0CB8-4107-8D91-833D292A3356}"/>
                </a:ext>
              </a:extLst>
            </p:cNvPr>
            <p:cNvSpPr>
              <a:spLocks noChangeArrowheads="1"/>
            </p:cNvSpPr>
            <p:nvPr/>
          </p:nvSpPr>
          <p:spPr bwMode="auto">
            <a:xfrm>
              <a:off x="3364" y="3380"/>
              <a:ext cx="139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2.1.2. // add schedule(Schedule)</a:t>
              </a:r>
              <a:endParaRPr lang="en-US" altLang="zh-CN" sz="1200">
                <a:latin typeface="ZapfHumnst BT" pitchFamily="34" charset="0"/>
                <a:ea typeface="宋体" panose="02010600030101010101" pitchFamily="2" charset="-122"/>
              </a:endParaRPr>
            </a:p>
          </p:txBody>
        </p:sp>
        <p:sp>
          <p:nvSpPr>
            <p:cNvPr id="143453" name="Text Box 97">
              <a:extLst>
                <a:ext uri="{FF2B5EF4-FFF2-40B4-BE49-F238E27FC236}">
                  <a16:creationId xmlns:a16="http://schemas.microsoft.com/office/drawing/2014/main" id="{4C1C3320-6841-499F-A45B-FBB83DB24A89}"/>
                </a:ext>
              </a:extLst>
            </p:cNvPr>
            <p:cNvSpPr txBox="1">
              <a:spLocks noChangeArrowheads="1"/>
            </p:cNvSpPr>
            <p:nvPr/>
          </p:nvSpPr>
          <p:spPr bwMode="auto">
            <a:xfrm>
              <a:off x="624" y="3840"/>
              <a:ext cx="321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sz="1400">
                  <a:latin typeface="Arial" panose="020B0604020202020204" pitchFamily="34" charset="0"/>
                  <a:ea typeface="宋体" panose="02010600030101010101" pitchFamily="2" charset="-122"/>
                </a:rPr>
                <a:t>At this point, the Submit Schedule subflow is executed</a:t>
              </a:r>
            </a:p>
          </p:txBody>
        </p:sp>
      </p:grpSp>
      <p:sp>
        <p:nvSpPr>
          <p:cNvPr id="104" name="Rectangle 26">
            <a:extLst>
              <a:ext uri="{FF2B5EF4-FFF2-40B4-BE49-F238E27FC236}">
                <a16:creationId xmlns:a16="http://schemas.microsoft.com/office/drawing/2014/main" id="{6B8176AD-23C4-4743-A6A3-37FC21DE8E4F}"/>
              </a:ext>
            </a:extLst>
          </p:cNvPr>
          <p:cNvSpPr txBox="1">
            <a:spLocks/>
          </p:cNvSpPr>
          <p:nvPr/>
        </p:nvSpPr>
        <p:spPr bwMode="auto">
          <a:xfrm>
            <a:off x="679562" y="85586"/>
            <a:ext cx="7871507" cy="52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smtClean="0"/>
              <a:t>以两个被识别为子系统的设计元素为例：顺序图（前）</a:t>
            </a:r>
            <a:endParaRPr lang="en-US" altLang="zh-CN" dirty="0"/>
          </a:p>
        </p:txBody>
      </p:sp>
      <p:cxnSp>
        <p:nvCxnSpPr>
          <p:cNvPr id="105" name="直接连接符 46">
            <a:extLst>
              <a:ext uri="{FF2B5EF4-FFF2-40B4-BE49-F238E27FC236}">
                <a16:creationId xmlns:a16="http://schemas.microsoft.com/office/drawing/2014/main" id="{A6F0AAED-1BE9-46C0-B179-C4526775983B}"/>
              </a:ext>
            </a:extLst>
          </p:cNvPr>
          <p:cNvCxnSpPr>
            <a:cxnSpLocks noChangeShapeType="1"/>
          </p:cNvCxnSpPr>
          <p:nvPr/>
        </p:nvCxnSpPr>
        <p:spPr bwMode="auto">
          <a:xfrm flipH="1">
            <a:off x="679562" y="637028"/>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 name="Freeform 5">
            <a:extLst>
              <a:ext uri="{FF2B5EF4-FFF2-40B4-BE49-F238E27FC236}">
                <a16:creationId xmlns:a16="http://schemas.microsoft.com/office/drawing/2014/main" id="{539E866E-222B-4A26-BA7D-05CABDAB0E2E}"/>
              </a:ext>
            </a:extLst>
          </p:cNvPr>
          <p:cNvSpPr>
            <a:spLocks noChangeAspect="1"/>
          </p:cNvSpPr>
          <p:nvPr/>
        </p:nvSpPr>
        <p:spPr bwMode="auto">
          <a:xfrm>
            <a:off x="82662" y="158155"/>
            <a:ext cx="345094"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444274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300" fill="hold"/>
                                        <p:tgtEl>
                                          <p:spTgt spid="106"/>
                                        </p:tgtEl>
                                        <p:attrNameLst>
                                          <p:attrName>ppt_x</p:attrName>
                                        </p:attrNameLst>
                                      </p:cBhvr>
                                      <p:tavLst>
                                        <p:tav tm="0">
                                          <p:val>
                                            <p:strVal val="0-#ppt_w/2"/>
                                          </p:val>
                                        </p:tav>
                                        <p:tav tm="100000">
                                          <p:val>
                                            <p:strVal val="#ppt_x"/>
                                          </p:val>
                                        </p:tav>
                                      </p:tavLst>
                                    </p:anim>
                                    <p:anim calcmode="lin" valueType="num">
                                      <p:cBhvr additive="base">
                                        <p:cTn id="8" dur="300" fill="hold"/>
                                        <p:tgtEl>
                                          <p:spTgt spid="10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wipe(left)">
                                      <p:cBhvr>
                                        <p:cTn id="1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灯片编号占位符 4">
            <a:extLst>
              <a:ext uri="{FF2B5EF4-FFF2-40B4-BE49-F238E27FC236}">
                <a16:creationId xmlns:a16="http://schemas.microsoft.com/office/drawing/2014/main" id="{43419B1E-96B8-439B-B310-35429B57F93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fld id="{7B05973D-FD95-40A4-B31A-55AABCE9323F}" type="slidenum">
              <a:rPr lang="zh-CN" altLang="en-US" sz="1000">
                <a:latin typeface="Arial" panose="020B0604020202020204" pitchFamily="34" charset="0"/>
                <a:ea typeface="宋体" panose="02010600030101010101" pitchFamily="2" charset="-122"/>
              </a:rPr>
              <a:pPr eaLnBrk="1" hangingPunct="1"/>
              <a:t>136</a:t>
            </a:fld>
            <a:endParaRPr lang="en-US" altLang="zh-CN" sz="1000">
              <a:latin typeface="Arial" panose="020B0604020202020204" pitchFamily="34" charset="0"/>
              <a:ea typeface="宋体" panose="02010600030101010101" pitchFamily="2" charset="-122"/>
            </a:endParaRPr>
          </a:p>
        </p:txBody>
      </p:sp>
      <p:grpSp>
        <p:nvGrpSpPr>
          <p:cNvPr id="145413" name="组合 1">
            <a:extLst>
              <a:ext uri="{FF2B5EF4-FFF2-40B4-BE49-F238E27FC236}">
                <a16:creationId xmlns:a16="http://schemas.microsoft.com/office/drawing/2014/main" id="{8AC70A26-0872-4C8D-8210-C82A006C3371}"/>
              </a:ext>
            </a:extLst>
          </p:cNvPr>
          <p:cNvGrpSpPr>
            <a:grpSpLocks/>
          </p:cNvGrpSpPr>
          <p:nvPr/>
        </p:nvGrpSpPr>
        <p:grpSpPr bwMode="auto">
          <a:xfrm>
            <a:off x="457995" y="990601"/>
            <a:ext cx="7902575" cy="5471041"/>
            <a:chOff x="457200" y="990600"/>
            <a:chExt cx="7902575" cy="5471041"/>
          </a:xfrm>
        </p:grpSpPr>
        <p:sp>
          <p:nvSpPr>
            <p:cNvPr id="145415" name="Oval 3">
              <a:extLst>
                <a:ext uri="{FF2B5EF4-FFF2-40B4-BE49-F238E27FC236}">
                  <a16:creationId xmlns:a16="http://schemas.microsoft.com/office/drawing/2014/main" id="{678C57B2-D7FD-4502-8352-017B51608F42}"/>
                </a:ext>
              </a:extLst>
            </p:cNvPr>
            <p:cNvSpPr>
              <a:spLocks noChangeArrowheads="1"/>
            </p:cNvSpPr>
            <p:nvPr/>
          </p:nvSpPr>
          <p:spPr bwMode="auto">
            <a:xfrm>
              <a:off x="919163" y="990600"/>
              <a:ext cx="179387" cy="169863"/>
            </a:xfrm>
            <a:prstGeom prst="ellipse">
              <a:avLst/>
            </a:pr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5416" name="Line 4">
              <a:extLst>
                <a:ext uri="{FF2B5EF4-FFF2-40B4-BE49-F238E27FC236}">
                  <a16:creationId xmlns:a16="http://schemas.microsoft.com/office/drawing/2014/main" id="{1BDD0482-7A13-441D-87AA-BCE666812E09}"/>
                </a:ext>
              </a:extLst>
            </p:cNvPr>
            <p:cNvSpPr>
              <a:spLocks noChangeShapeType="1"/>
            </p:cNvSpPr>
            <p:nvPr/>
          </p:nvSpPr>
          <p:spPr bwMode="auto">
            <a:xfrm>
              <a:off x="1004888" y="1150938"/>
              <a:ext cx="1587" cy="152400"/>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17" name="Line 5">
              <a:extLst>
                <a:ext uri="{FF2B5EF4-FFF2-40B4-BE49-F238E27FC236}">
                  <a16:creationId xmlns:a16="http://schemas.microsoft.com/office/drawing/2014/main" id="{2FAAAA14-E1BF-4552-AAEC-6C8DCB58D373}"/>
                </a:ext>
              </a:extLst>
            </p:cNvPr>
            <p:cNvSpPr>
              <a:spLocks noChangeShapeType="1"/>
            </p:cNvSpPr>
            <p:nvPr/>
          </p:nvSpPr>
          <p:spPr bwMode="auto">
            <a:xfrm>
              <a:off x="873125" y="1189038"/>
              <a:ext cx="263525" cy="1587"/>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18" name="Freeform 6">
              <a:extLst>
                <a:ext uri="{FF2B5EF4-FFF2-40B4-BE49-F238E27FC236}">
                  <a16:creationId xmlns:a16="http://schemas.microsoft.com/office/drawing/2014/main" id="{31E772FC-BF05-4B8B-A37E-00138880853F}"/>
                </a:ext>
              </a:extLst>
            </p:cNvPr>
            <p:cNvSpPr>
              <a:spLocks/>
            </p:cNvSpPr>
            <p:nvPr/>
          </p:nvSpPr>
          <p:spPr bwMode="auto">
            <a:xfrm>
              <a:off x="825500" y="1303338"/>
              <a:ext cx="358775" cy="169862"/>
            </a:xfrm>
            <a:custGeom>
              <a:avLst/>
              <a:gdLst>
                <a:gd name="T0" fmla="*/ 0 w 38"/>
                <a:gd name="T1" fmla="*/ 2147483646 h 18"/>
                <a:gd name="T2" fmla="*/ 2147483646 w 38"/>
                <a:gd name="T3" fmla="*/ 0 h 18"/>
                <a:gd name="T4" fmla="*/ 2147483646 w 38"/>
                <a:gd name="T5" fmla="*/ 2147483646 h 18"/>
                <a:gd name="T6" fmla="*/ 0 60000 65536"/>
                <a:gd name="T7" fmla="*/ 0 60000 65536"/>
                <a:gd name="T8" fmla="*/ 0 60000 65536"/>
              </a:gdLst>
              <a:ahLst/>
              <a:cxnLst>
                <a:cxn ang="T6">
                  <a:pos x="T0" y="T1"/>
                </a:cxn>
                <a:cxn ang="T7">
                  <a:pos x="T2" y="T3"/>
                </a:cxn>
                <a:cxn ang="T8">
                  <a:pos x="T4" y="T5"/>
                </a:cxn>
              </a:cxnLst>
              <a:rect l="0" t="0" r="r" b="b"/>
              <a:pathLst>
                <a:path w="38" h="18">
                  <a:moveTo>
                    <a:pt x="0" y="18"/>
                  </a:moveTo>
                  <a:lnTo>
                    <a:pt x="19" y="0"/>
                  </a:lnTo>
                  <a:lnTo>
                    <a:pt x="38" y="18"/>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19" name="Rectangle 7">
              <a:extLst>
                <a:ext uri="{FF2B5EF4-FFF2-40B4-BE49-F238E27FC236}">
                  <a16:creationId xmlns:a16="http://schemas.microsoft.com/office/drawing/2014/main" id="{31BB685B-E52B-4012-8E45-0804623EB688}"/>
                </a:ext>
              </a:extLst>
            </p:cNvPr>
            <p:cNvSpPr>
              <a:spLocks noChangeArrowheads="1"/>
            </p:cNvSpPr>
            <p:nvPr/>
          </p:nvSpPr>
          <p:spPr bwMode="auto">
            <a:xfrm>
              <a:off x="739775" y="1547813"/>
              <a:ext cx="65883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00" u="sng">
                  <a:latin typeface="Arial" panose="020B0604020202020204" pitchFamily="34" charset="0"/>
                  <a:ea typeface="宋体" panose="02010600030101010101" pitchFamily="2" charset="-122"/>
                </a:rPr>
                <a:t> </a:t>
              </a:r>
              <a:r>
                <a:rPr lang="en-US" altLang="zh-CN" sz="1200" u="sng">
                  <a:latin typeface="Arial" panose="020B0604020202020204" pitchFamily="34" charset="0"/>
                  <a:ea typeface="宋体" panose="02010600030101010101" pitchFamily="2" charset="-122"/>
                </a:rPr>
                <a:t>: Student</a:t>
              </a:r>
              <a:endParaRPr lang="en-US" altLang="zh-CN" sz="1200">
                <a:latin typeface="ZapfHumnst BT" pitchFamily="34" charset="0"/>
                <a:ea typeface="宋体" panose="02010600030101010101" pitchFamily="2" charset="-122"/>
              </a:endParaRPr>
            </a:p>
          </p:txBody>
        </p:sp>
        <p:sp>
          <p:nvSpPr>
            <p:cNvPr id="145420" name="Rectangle 8">
              <a:extLst>
                <a:ext uri="{FF2B5EF4-FFF2-40B4-BE49-F238E27FC236}">
                  <a16:creationId xmlns:a16="http://schemas.microsoft.com/office/drawing/2014/main" id="{07BC3982-C6F0-45D9-8016-E40F49C30EFA}"/>
                </a:ext>
              </a:extLst>
            </p:cNvPr>
            <p:cNvSpPr>
              <a:spLocks noChangeArrowheads="1"/>
            </p:cNvSpPr>
            <p:nvPr/>
          </p:nvSpPr>
          <p:spPr bwMode="auto">
            <a:xfrm>
              <a:off x="1870075" y="1303338"/>
              <a:ext cx="1303338" cy="39528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5421" name="Rectangle 9">
              <a:extLst>
                <a:ext uri="{FF2B5EF4-FFF2-40B4-BE49-F238E27FC236}">
                  <a16:creationId xmlns:a16="http://schemas.microsoft.com/office/drawing/2014/main" id="{3CC87746-D589-4189-A086-A910A97A57D6}"/>
                </a:ext>
              </a:extLst>
            </p:cNvPr>
            <p:cNvSpPr>
              <a:spLocks noChangeArrowheads="1"/>
            </p:cNvSpPr>
            <p:nvPr/>
          </p:nvSpPr>
          <p:spPr bwMode="auto">
            <a:xfrm>
              <a:off x="2036763" y="1303338"/>
              <a:ext cx="9313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00" u="sng">
                  <a:latin typeface="Arial" panose="020B0604020202020204" pitchFamily="34" charset="0"/>
                  <a:ea typeface="宋体" panose="02010600030101010101" pitchFamily="2" charset="-122"/>
                </a:rPr>
                <a:t> </a:t>
              </a:r>
              <a:r>
                <a:rPr lang="en-US" altLang="zh-CN" sz="1200" u="sng">
                  <a:latin typeface="Arial" panose="020B0604020202020204" pitchFamily="34" charset="0"/>
                  <a:ea typeface="宋体" panose="02010600030101010101" pitchFamily="2" charset="-122"/>
                </a:rPr>
                <a:t>: RegisterFor</a:t>
              </a:r>
              <a:br>
                <a:rPr lang="en-US" altLang="zh-CN" sz="1200" u="sng">
                  <a:latin typeface="Arial" panose="020B0604020202020204" pitchFamily="34" charset="0"/>
                  <a:ea typeface="宋体" panose="02010600030101010101" pitchFamily="2" charset="-122"/>
                </a:rPr>
              </a:br>
              <a:r>
                <a:rPr lang="en-US" altLang="zh-CN" sz="1200" u="sng">
                  <a:latin typeface="Arial" panose="020B0604020202020204" pitchFamily="34" charset="0"/>
                  <a:ea typeface="宋体" panose="02010600030101010101" pitchFamily="2" charset="-122"/>
                </a:rPr>
                <a:t>CoursesForm</a:t>
              </a:r>
              <a:endParaRPr lang="en-US" altLang="zh-CN" sz="1200">
                <a:latin typeface="ZapfHumnst BT" pitchFamily="34" charset="0"/>
                <a:ea typeface="宋体" panose="02010600030101010101" pitchFamily="2" charset="-122"/>
              </a:endParaRPr>
            </a:p>
          </p:txBody>
        </p:sp>
        <p:sp>
          <p:nvSpPr>
            <p:cNvPr id="145422" name="Rectangle 10">
              <a:extLst>
                <a:ext uri="{FF2B5EF4-FFF2-40B4-BE49-F238E27FC236}">
                  <a16:creationId xmlns:a16="http://schemas.microsoft.com/office/drawing/2014/main" id="{8366D20F-2D08-4647-BB0F-B9EE65EA25C6}"/>
                </a:ext>
              </a:extLst>
            </p:cNvPr>
            <p:cNvSpPr>
              <a:spLocks noChangeArrowheads="1"/>
            </p:cNvSpPr>
            <p:nvPr/>
          </p:nvSpPr>
          <p:spPr bwMode="auto">
            <a:xfrm>
              <a:off x="3365500" y="1349375"/>
              <a:ext cx="1358900" cy="349250"/>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5423" name="Rectangle 11">
              <a:extLst>
                <a:ext uri="{FF2B5EF4-FFF2-40B4-BE49-F238E27FC236}">
                  <a16:creationId xmlns:a16="http://schemas.microsoft.com/office/drawing/2014/main" id="{7246B2DF-81C0-43F8-8214-CF21D3DF653C}"/>
                </a:ext>
              </a:extLst>
            </p:cNvPr>
            <p:cNvSpPr>
              <a:spLocks noChangeArrowheads="1"/>
            </p:cNvSpPr>
            <p:nvPr/>
          </p:nvSpPr>
          <p:spPr bwMode="auto">
            <a:xfrm>
              <a:off x="3413125" y="1377950"/>
              <a:ext cx="9473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00" u="sng">
                  <a:latin typeface="Arial" panose="020B0604020202020204" pitchFamily="34" charset="0"/>
                  <a:ea typeface="宋体" panose="02010600030101010101" pitchFamily="2" charset="-122"/>
                </a:rPr>
                <a:t> </a:t>
              </a:r>
              <a:r>
                <a:rPr lang="en-US" altLang="zh-CN" sz="1200" u="sng">
                  <a:latin typeface="Arial" panose="020B0604020202020204" pitchFamily="34" charset="0"/>
                  <a:ea typeface="宋体" panose="02010600030101010101" pitchFamily="2" charset="-122"/>
                </a:rPr>
                <a:t>: Registration</a:t>
              </a:r>
              <a:br>
                <a:rPr lang="en-US" altLang="zh-CN" sz="1200" u="sng">
                  <a:latin typeface="Arial" panose="020B0604020202020204" pitchFamily="34" charset="0"/>
                  <a:ea typeface="宋体" panose="02010600030101010101" pitchFamily="2" charset="-122"/>
                </a:rPr>
              </a:br>
              <a:r>
                <a:rPr lang="en-US" altLang="zh-CN" sz="1200" u="sng">
                  <a:latin typeface="Arial" panose="020B0604020202020204" pitchFamily="34" charset="0"/>
                  <a:ea typeface="宋体" panose="02010600030101010101" pitchFamily="2" charset="-122"/>
                </a:rPr>
                <a:t>Controller</a:t>
              </a:r>
              <a:endParaRPr lang="en-US" altLang="zh-CN" sz="1200">
                <a:latin typeface="ZapfHumnst BT" pitchFamily="34" charset="0"/>
                <a:ea typeface="宋体" panose="02010600030101010101" pitchFamily="2" charset="-122"/>
              </a:endParaRPr>
            </a:p>
          </p:txBody>
        </p:sp>
        <p:sp>
          <p:nvSpPr>
            <p:cNvPr id="145424" name="Rectangle 12">
              <a:extLst>
                <a:ext uri="{FF2B5EF4-FFF2-40B4-BE49-F238E27FC236}">
                  <a16:creationId xmlns:a16="http://schemas.microsoft.com/office/drawing/2014/main" id="{806A8D9E-0E0A-4891-944C-86D344E372F8}"/>
                </a:ext>
              </a:extLst>
            </p:cNvPr>
            <p:cNvSpPr>
              <a:spLocks noChangeArrowheads="1"/>
            </p:cNvSpPr>
            <p:nvPr/>
          </p:nvSpPr>
          <p:spPr bwMode="auto">
            <a:xfrm>
              <a:off x="6376988" y="1349375"/>
              <a:ext cx="944562" cy="349250"/>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5425" name="Rectangle 13">
              <a:extLst>
                <a:ext uri="{FF2B5EF4-FFF2-40B4-BE49-F238E27FC236}">
                  <a16:creationId xmlns:a16="http://schemas.microsoft.com/office/drawing/2014/main" id="{E7A7F26D-1751-4D46-857F-6B7CE5EE1851}"/>
                </a:ext>
              </a:extLst>
            </p:cNvPr>
            <p:cNvSpPr>
              <a:spLocks noChangeArrowheads="1"/>
            </p:cNvSpPr>
            <p:nvPr/>
          </p:nvSpPr>
          <p:spPr bwMode="auto">
            <a:xfrm>
              <a:off x="6546850" y="1377950"/>
              <a:ext cx="76783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00" u="sng">
                  <a:latin typeface="Arial" panose="020B0604020202020204" pitchFamily="34" charset="0"/>
                  <a:ea typeface="宋体" panose="02010600030101010101" pitchFamily="2" charset="-122"/>
                </a:rPr>
                <a:t> </a:t>
              </a:r>
              <a:r>
                <a:rPr lang="en-US" altLang="zh-CN" sz="1200" u="sng">
                  <a:latin typeface="Arial" panose="020B0604020202020204" pitchFamily="34" charset="0"/>
                  <a:ea typeface="宋体" panose="02010600030101010101" pitchFamily="2" charset="-122"/>
                </a:rPr>
                <a:t>: Schedule</a:t>
              </a:r>
              <a:endParaRPr lang="en-US" altLang="zh-CN" sz="1200">
                <a:latin typeface="ZapfHumnst BT" pitchFamily="34" charset="0"/>
                <a:ea typeface="宋体" panose="02010600030101010101" pitchFamily="2" charset="-122"/>
              </a:endParaRPr>
            </a:p>
          </p:txBody>
        </p:sp>
        <p:sp>
          <p:nvSpPr>
            <p:cNvPr id="145426" name="Rectangle 14">
              <a:extLst>
                <a:ext uri="{FF2B5EF4-FFF2-40B4-BE49-F238E27FC236}">
                  <a16:creationId xmlns:a16="http://schemas.microsoft.com/office/drawing/2014/main" id="{88B92950-BA7A-45D4-A8A8-DF1B832E514C}"/>
                </a:ext>
              </a:extLst>
            </p:cNvPr>
            <p:cNvSpPr>
              <a:spLocks noChangeArrowheads="1"/>
            </p:cNvSpPr>
            <p:nvPr/>
          </p:nvSpPr>
          <p:spPr bwMode="auto">
            <a:xfrm>
              <a:off x="7462838" y="1349375"/>
              <a:ext cx="896937" cy="349250"/>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5427" name="Rectangle 15">
              <a:extLst>
                <a:ext uri="{FF2B5EF4-FFF2-40B4-BE49-F238E27FC236}">
                  <a16:creationId xmlns:a16="http://schemas.microsoft.com/office/drawing/2014/main" id="{59741F32-386E-4909-A1FF-E6D76847233D}"/>
                </a:ext>
              </a:extLst>
            </p:cNvPr>
            <p:cNvSpPr>
              <a:spLocks noChangeArrowheads="1"/>
            </p:cNvSpPr>
            <p:nvPr/>
          </p:nvSpPr>
          <p:spPr bwMode="auto">
            <a:xfrm>
              <a:off x="7651750" y="1377950"/>
              <a:ext cx="65883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00" u="sng">
                  <a:latin typeface="Arial" panose="020B0604020202020204" pitchFamily="34" charset="0"/>
                  <a:ea typeface="宋体" panose="02010600030101010101" pitchFamily="2" charset="-122"/>
                </a:rPr>
                <a:t> </a:t>
              </a:r>
              <a:r>
                <a:rPr lang="en-US" altLang="zh-CN" sz="1200" u="sng">
                  <a:latin typeface="Arial" panose="020B0604020202020204" pitchFamily="34" charset="0"/>
                  <a:ea typeface="宋体" panose="02010600030101010101" pitchFamily="2" charset="-122"/>
                </a:rPr>
                <a:t>: Student</a:t>
              </a:r>
              <a:endParaRPr lang="en-US" altLang="zh-CN" sz="1200">
                <a:latin typeface="ZapfHumnst BT" pitchFamily="34" charset="0"/>
                <a:ea typeface="宋体" panose="02010600030101010101" pitchFamily="2" charset="-122"/>
              </a:endParaRPr>
            </a:p>
          </p:txBody>
        </p:sp>
        <p:sp>
          <p:nvSpPr>
            <p:cNvPr id="145428" name="Rectangle 16">
              <a:extLst>
                <a:ext uri="{FF2B5EF4-FFF2-40B4-BE49-F238E27FC236}">
                  <a16:creationId xmlns:a16="http://schemas.microsoft.com/office/drawing/2014/main" id="{B0FC78F7-96C9-4596-B53E-7B132E2EEEBA}"/>
                </a:ext>
              </a:extLst>
            </p:cNvPr>
            <p:cNvSpPr>
              <a:spLocks noChangeArrowheads="1"/>
            </p:cNvSpPr>
            <p:nvPr/>
          </p:nvSpPr>
          <p:spPr bwMode="auto">
            <a:xfrm>
              <a:off x="4857750" y="1349375"/>
              <a:ext cx="1471613" cy="349250"/>
            </a:xfrm>
            <a:prstGeom prst="rect">
              <a:avLst/>
            </a:prstGeom>
            <a:noFill/>
            <a:ln w="0">
              <a:solidFill>
                <a:schemeClr val="tx2"/>
              </a:solidFill>
              <a:miter lim="800000"/>
              <a:headEnd/>
              <a:tailEnd/>
            </a:ln>
            <a:extLst>
              <a:ext uri="{909E8E84-426E-40DD-AFC4-6F175D3DCCD1}">
                <a14:hiddenFill xmlns:a14="http://schemas.microsoft.com/office/drawing/2010/main">
                  <a:solidFill>
                    <a:srgbClr val="FFFFCC"/>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5429" name="Rectangle 17">
              <a:extLst>
                <a:ext uri="{FF2B5EF4-FFF2-40B4-BE49-F238E27FC236}">
                  <a16:creationId xmlns:a16="http://schemas.microsoft.com/office/drawing/2014/main" id="{5B97F17C-A6FA-40EB-AB24-C4840CF7D903}"/>
                </a:ext>
              </a:extLst>
            </p:cNvPr>
            <p:cNvSpPr>
              <a:spLocks noChangeArrowheads="1"/>
            </p:cNvSpPr>
            <p:nvPr/>
          </p:nvSpPr>
          <p:spPr bwMode="auto">
            <a:xfrm>
              <a:off x="4922838" y="1377950"/>
              <a:ext cx="119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00" u="sng">
                  <a:solidFill>
                    <a:schemeClr val="tx2"/>
                  </a:solidFill>
                  <a:latin typeface="Arial" panose="020B0604020202020204" pitchFamily="34" charset="0"/>
                  <a:ea typeface="宋体" panose="02010600030101010101" pitchFamily="2" charset="-122"/>
                </a:rPr>
                <a:t> </a:t>
              </a:r>
              <a:r>
                <a:rPr lang="en-US" altLang="zh-CN" sz="1200" u="sng">
                  <a:solidFill>
                    <a:schemeClr val="tx2"/>
                  </a:solidFill>
                  <a:latin typeface="Arial" panose="020B0604020202020204" pitchFamily="34" charset="0"/>
                  <a:ea typeface="宋体" panose="02010600030101010101" pitchFamily="2" charset="-122"/>
                </a:rPr>
                <a:t>: ICourseCatalog</a:t>
              </a:r>
              <a:br>
                <a:rPr lang="en-US" altLang="zh-CN" sz="1200" u="sng">
                  <a:solidFill>
                    <a:schemeClr val="tx2"/>
                  </a:solidFill>
                  <a:latin typeface="Arial" panose="020B0604020202020204" pitchFamily="34" charset="0"/>
                  <a:ea typeface="宋体" panose="02010600030101010101" pitchFamily="2" charset="-122"/>
                </a:rPr>
              </a:br>
              <a:r>
                <a:rPr lang="en-US" altLang="zh-CN" sz="1200" u="sng">
                  <a:solidFill>
                    <a:schemeClr val="tx2"/>
                  </a:solidFill>
                  <a:latin typeface="Arial" panose="020B0604020202020204" pitchFamily="34" charset="0"/>
                  <a:ea typeface="宋体" panose="02010600030101010101" pitchFamily="2" charset="-122"/>
                </a:rPr>
                <a:t>System</a:t>
              </a:r>
              <a:endParaRPr lang="en-US" altLang="zh-CN" sz="1200">
                <a:solidFill>
                  <a:schemeClr val="tx2"/>
                </a:solidFill>
                <a:latin typeface="ZapfHumnst BT" pitchFamily="34" charset="0"/>
                <a:ea typeface="宋体" panose="02010600030101010101" pitchFamily="2" charset="-122"/>
              </a:endParaRPr>
            </a:p>
          </p:txBody>
        </p:sp>
        <p:sp>
          <p:nvSpPr>
            <p:cNvPr id="145430" name="Line 18">
              <a:extLst>
                <a:ext uri="{FF2B5EF4-FFF2-40B4-BE49-F238E27FC236}">
                  <a16:creationId xmlns:a16="http://schemas.microsoft.com/office/drawing/2014/main" id="{B8C50ADB-C287-4359-B198-03C22BC01E17}"/>
                </a:ext>
              </a:extLst>
            </p:cNvPr>
            <p:cNvSpPr>
              <a:spLocks noChangeShapeType="1"/>
            </p:cNvSpPr>
            <p:nvPr/>
          </p:nvSpPr>
          <p:spPr bwMode="auto">
            <a:xfrm>
              <a:off x="1004888" y="1831975"/>
              <a:ext cx="1587" cy="4627563"/>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31" name="Line 19">
              <a:extLst>
                <a:ext uri="{FF2B5EF4-FFF2-40B4-BE49-F238E27FC236}">
                  <a16:creationId xmlns:a16="http://schemas.microsoft.com/office/drawing/2014/main" id="{2131F485-A433-418B-85D0-FEFC63A5A444}"/>
                </a:ext>
              </a:extLst>
            </p:cNvPr>
            <p:cNvSpPr>
              <a:spLocks noChangeShapeType="1"/>
            </p:cNvSpPr>
            <p:nvPr/>
          </p:nvSpPr>
          <p:spPr bwMode="auto">
            <a:xfrm>
              <a:off x="2506663" y="1831975"/>
              <a:ext cx="1587" cy="4627563"/>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32" name="Line 20">
              <a:extLst>
                <a:ext uri="{FF2B5EF4-FFF2-40B4-BE49-F238E27FC236}">
                  <a16:creationId xmlns:a16="http://schemas.microsoft.com/office/drawing/2014/main" id="{010AD589-8920-4C63-88FA-53295239B1CC}"/>
                </a:ext>
              </a:extLst>
            </p:cNvPr>
            <p:cNvSpPr>
              <a:spLocks noChangeShapeType="1"/>
            </p:cNvSpPr>
            <p:nvPr/>
          </p:nvSpPr>
          <p:spPr bwMode="auto">
            <a:xfrm>
              <a:off x="4054475" y="1831975"/>
              <a:ext cx="1588" cy="4627563"/>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33" name="Line 21">
              <a:extLst>
                <a:ext uri="{FF2B5EF4-FFF2-40B4-BE49-F238E27FC236}">
                  <a16:creationId xmlns:a16="http://schemas.microsoft.com/office/drawing/2014/main" id="{0CDDB477-FC5F-4EBF-B005-3641CE9175FC}"/>
                </a:ext>
              </a:extLst>
            </p:cNvPr>
            <p:cNvSpPr>
              <a:spLocks noChangeShapeType="1"/>
            </p:cNvSpPr>
            <p:nvPr/>
          </p:nvSpPr>
          <p:spPr bwMode="auto">
            <a:xfrm>
              <a:off x="6850063" y="1831975"/>
              <a:ext cx="1587" cy="4627563"/>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34" name="Line 22">
              <a:extLst>
                <a:ext uri="{FF2B5EF4-FFF2-40B4-BE49-F238E27FC236}">
                  <a16:creationId xmlns:a16="http://schemas.microsoft.com/office/drawing/2014/main" id="{FD7ACE2A-BD0D-4C96-8EEB-5CD5765DB156}"/>
                </a:ext>
              </a:extLst>
            </p:cNvPr>
            <p:cNvSpPr>
              <a:spLocks noChangeShapeType="1"/>
            </p:cNvSpPr>
            <p:nvPr/>
          </p:nvSpPr>
          <p:spPr bwMode="auto">
            <a:xfrm>
              <a:off x="7916863" y="1831975"/>
              <a:ext cx="1587" cy="4627563"/>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35" name="Line 23">
              <a:extLst>
                <a:ext uri="{FF2B5EF4-FFF2-40B4-BE49-F238E27FC236}">
                  <a16:creationId xmlns:a16="http://schemas.microsoft.com/office/drawing/2014/main" id="{9C52CBFE-9E19-4A19-A0BC-106C312388B0}"/>
                </a:ext>
              </a:extLst>
            </p:cNvPr>
            <p:cNvSpPr>
              <a:spLocks noChangeShapeType="1"/>
            </p:cNvSpPr>
            <p:nvPr/>
          </p:nvSpPr>
          <p:spPr bwMode="auto">
            <a:xfrm>
              <a:off x="5592763" y="1831975"/>
              <a:ext cx="1587" cy="4627563"/>
            </a:xfrm>
            <a:prstGeom prst="line">
              <a:avLst/>
            </a:prstGeom>
            <a:noFill/>
            <a:ln w="0">
              <a:solidFill>
                <a:schemeClr val="tx2"/>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36" name="Freeform 24">
              <a:extLst>
                <a:ext uri="{FF2B5EF4-FFF2-40B4-BE49-F238E27FC236}">
                  <a16:creationId xmlns:a16="http://schemas.microsoft.com/office/drawing/2014/main" id="{AB0CAEFB-B070-4F7D-B946-9ECEC596297D}"/>
                </a:ext>
              </a:extLst>
            </p:cNvPr>
            <p:cNvSpPr>
              <a:spLocks/>
            </p:cNvSpPr>
            <p:nvPr/>
          </p:nvSpPr>
          <p:spPr bwMode="auto">
            <a:xfrm>
              <a:off x="522288" y="3267075"/>
              <a:ext cx="1436687" cy="566738"/>
            </a:xfrm>
            <a:custGeom>
              <a:avLst/>
              <a:gdLst>
                <a:gd name="T0" fmla="*/ 0 w 905"/>
                <a:gd name="T1" fmla="*/ 0 h 357"/>
                <a:gd name="T2" fmla="*/ 2147483646 w 905"/>
                <a:gd name="T3" fmla="*/ 0 h 357"/>
                <a:gd name="T4" fmla="*/ 2147483646 w 905"/>
                <a:gd name="T5" fmla="*/ 2147483646 h 357"/>
                <a:gd name="T6" fmla="*/ 2147483646 w 905"/>
                <a:gd name="T7" fmla="*/ 2147483646 h 357"/>
                <a:gd name="T8" fmla="*/ 0 w 905"/>
                <a:gd name="T9" fmla="*/ 2147483646 h 357"/>
                <a:gd name="T10" fmla="*/ 0 w 905"/>
                <a:gd name="T11" fmla="*/ 0 h 3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5" h="357">
                  <a:moveTo>
                    <a:pt x="0" y="0"/>
                  </a:moveTo>
                  <a:lnTo>
                    <a:pt x="833" y="0"/>
                  </a:lnTo>
                  <a:lnTo>
                    <a:pt x="905" y="71"/>
                  </a:lnTo>
                  <a:lnTo>
                    <a:pt x="905" y="357"/>
                  </a:lnTo>
                  <a:lnTo>
                    <a:pt x="0" y="357"/>
                  </a:lnTo>
                  <a:lnTo>
                    <a:pt x="0"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endParaRPr lang="zh-CN" altLang="en-US"/>
            </a:p>
          </p:txBody>
        </p:sp>
        <p:sp>
          <p:nvSpPr>
            <p:cNvPr id="145437" name="Freeform 25">
              <a:extLst>
                <a:ext uri="{FF2B5EF4-FFF2-40B4-BE49-F238E27FC236}">
                  <a16:creationId xmlns:a16="http://schemas.microsoft.com/office/drawing/2014/main" id="{750063CC-D2A9-4DCA-855D-FF071F4F94FA}"/>
                </a:ext>
              </a:extLst>
            </p:cNvPr>
            <p:cNvSpPr>
              <a:spLocks/>
            </p:cNvSpPr>
            <p:nvPr/>
          </p:nvSpPr>
          <p:spPr bwMode="auto">
            <a:xfrm>
              <a:off x="522288" y="3267075"/>
              <a:ext cx="1436687" cy="566738"/>
            </a:xfrm>
            <a:custGeom>
              <a:avLst/>
              <a:gdLst>
                <a:gd name="T0" fmla="*/ 0 w 152"/>
                <a:gd name="T1" fmla="*/ 0 h 60"/>
                <a:gd name="T2" fmla="*/ 2147483646 w 152"/>
                <a:gd name="T3" fmla="*/ 0 h 60"/>
                <a:gd name="T4" fmla="*/ 2147483646 w 152"/>
                <a:gd name="T5" fmla="*/ 2147483646 h 60"/>
                <a:gd name="T6" fmla="*/ 2147483646 w 152"/>
                <a:gd name="T7" fmla="*/ 2147483646 h 60"/>
                <a:gd name="T8" fmla="*/ 0 w 152"/>
                <a:gd name="T9" fmla="*/ 2147483646 h 60"/>
                <a:gd name="T10" fmla="*/ 0 w 152"/>
                <a:gd name="T11" fmla="*/ 0 h 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2" h="60">
                  <a:moveTo>
                    <a:pt x="0" y="0"/>
                  </a:moveTo>
                  <a:lnTo>
                    <a:pt x="140" y="0"/>
                  </a:lnTo>
                  <a:lnTo>
                    <a:pt x="152" y="12"/>
                  </a:lnTo>
                  <a:lnTo>
                    <a:pt x="152" y="60"/>
                  </a:lnTo>
                  <a:lnTo>
                    <a:pt x="0" y="60"/>
                  </a:lnTo>
                  <a:lnTo>
                    <a:pt x="0"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38" name="Freeform 26">
              <a:extLst>
                <a:ext uri="{FF2B5EF4-FFF2-40B4-BE49-F238E27FC236}">
                  <a16:creationId xmlns:a16="http://schemas.microsoft.com/office/drawing/2014/main" id="{81B6FFCA-46C4-41F8-AC39-4DB0BB3987BD}"/>
                </a:ext>
              </a:extLst>
            </p:cNvPr>
            <p:cNvSpPr>
              <a:spLocks/>
            </p:cNvSpPr>
            <p:nvPr/>
          </p:nvSpPr>
          <p:spPr bwMode="auto">
            <a:xfrm>
              <a:off x="1844675" y="3267075"/>
              <a:ext cx="114300" cy="112713"/>
            </a:xfrm>
            <a:custGeom>
              <a:avLst/>
              <a:gdLst>
                <a:gd name="T0" fmla="*/ 0 w 12"/>
                <a:gd name="T1" fmla="*/ 0 h 12"/>
                <a:gd name="T2" fmla="*/ 0 w 12"/>
                <a:gd name="T3" fmla="*/ 2147483646 h 12"/>
                <a:gd name="T4" fmla="*/ 2147483646 w 12"/>
                <a:gd name="T5" fmla="*/ 2147483646 h 12"/>
                <a:gd name="T6" fmla="*/ 0 60000 65536"/>
                <a:gd name="T7" fmla="*/ 0 60000 65536"/>
                <a:gd name="T8" fmla="*/ 0 60000 65536"/>
              </a:gdLst>
              <a:ahLst/>
              <a:cxnLst>
                <a:cxn ang="T6">
                  <a:pos x="T0" y="T1"/>
                </a:cxn>
                <a:cxn ang="T7">
                  <a:pos x="T2" y="T3"/>
                </a:cxn>
                <a:cxn ang="T8">
                  <a:pos x="T4" y="T5"/>
                </a:cxn>
              </a:cxnLst>
              <a:rect l="0" t="0" r="r" b="b"/>
              <a:pathLst>
                <a:path w="12" h="12">
                  <a:moveTo>
                    <a:pt x="0" y="0"/>
                  </a:moveTo>
                  <a:lnTo>
                    <a:pt x="0" y="12"/>
                  </a:lnTo>
                  <a:lnTo>
                    <a:pt x="12" y="12"/>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39" name="Rectangle 27">
              <a:extLst>
                <a:ext uri="{FF2B5EF4-FFF2-40B4-BE49-F238E27FC236}">
                  <a16:creationId xmlns:a16="http://schemas.microsoft.com/office/drawing/2014/main" id="{6647F7CA-2F0A-4D2A-A401-FDA40190E06E}"/>
                </a:ext>
              </a:extLst>
            </p:cNvPr>
            <p:cNvSpPr>
              <a:spLocks noChangeArrowheads="1"/>
            </p:cNvSpPr>
            <p:nvPr/>
          </p:nvSpPr>
          <p:spPr bwMode="auto">
            <a:xfrm>
              <a:off x="560388" y="3286125"/>
              <a:ext cx="14422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A list of the available </a:t>
              </a:r>
              <a:endParaRPr lang="en-US" altLang="zh-CN" sz="1200">
                <a:latin typeface="ZapfHumnst BT" pitchFamily="34" charset="0"/>
                <a:ea typeface="宋体" panose="02010600030101010101" pitchFamily="2" charset="-122"/>
              </a:endParaRPr>
            </a:p>
          </p:txBody>
        </p:sp>
        <p:sp>
          <p:nvSpPr>
            <p:cNvPr id="145440" name="Rectangle 28">
              <a:extLst>
                <a:ext uri="{FF2B5EF4-FFF2-40B4-BE49-F238E27FC236}">
                  <a16:creationId xmlns:a16="http://schemas.microsoft.com/office/drawing/2014/main" id="{4C159FEA-BB5A-4D53-A9A3-3F5B7FE98358}"/>
                </a:ext>
              </a:extLst>
            </p:cNvPr>
            <p:cNvSpPr>
              <a:spLocks noChangeArrowheads="1"/>
            </p:cNvSpPr>
            <p:nvPr/>
          </p:nvSpPr>
          <p:spPr bwMode="auto">
            <a:xfrm>
              <a:off x="560388" y="3436938"/>
              <a:ext cx="163711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course offerings for this </a:t>
              </a:r>
              <a:endParaRPr lang="en-US" altLang="zh-CN" sz="1200">
                <a:latin typeface="ZapfHumnst BT" pitchFamily="34" charset="0"/>
                <a:ea typeface="宋体" panose="02010600030101010101" pitchFamily="2" charset="-122"/>
              </a:endParaRPr>
            </a:p>
          </p:txBody>
        </p:sp>
        <p:sp>
          <p:nvSpPr>
            <p:cNvPr id="145441" name="Rectangle 29">
              <a:extLst>
                <a:ext uri="{FF2B5EF4-FFF2-40B4-BE49-F238E27FC236}">
                  <a16:creationId xmlns:a16="http://schemas.microsoft.com/office/drawing/2014/main" id="{AF92CD1E-F1A8-41BF-935B-AD8A7A8FF337}"/>
                </a:ext>
              </a:extLst>
            </p:cNvPr>
            <p:cNvSpPr>
              <a:spLocks noChangeArrowheads="1"/>
            </p:cNvSpPr>
            <p:nvPr/>
          </p:nvSpPr>
          <p:spPr bwMode="auto">
            <a:xfrm>
              <a:off x="560388" y="3587750"/>
              <a:ext cx="158537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semester are displayed</a:t>
              </a:r>
              <a:endParaRPr lang="en-US" altLang="zh-CN" sz="1200">
                <a:latin typeface="ZapfHumnst BT" pitchFamily="34" charset="0"/>
                <a:ea typeface="宋体" panose="02010600030101010101" pitchFamily="2" charset="-122"/>
              </a:endParaRPr>
            </a:p>
          </p:txBody>
        </p:sp>
        <p:sp>
          <p:nvSpPr>
            <p:cNvPr id="145442" name="Freeform 30">
              <a:extLst>
                <a:ext uri="{FF2B5EF4-FFF2-40B4-BE49-F238E27FC236}">
                  <a16:creationId xmlns:a16="http://schemas.microsoft.com/office/drawing/2014/main" id="{98210F37-4862-4C80-8E43-B7DFB851A22E}"/>
                </a:ext>
              </a:extLst>
            </p:cNvPr>
            <p:cNvSpPr>
              <a:spLocks/>
            </p:cNvSpPr>
            <p:nvPr/>
          </p:nvSpPr>
          <p:spPr bwMode="auto">
            <a:xfrm>
              <a:off x="665163" y="2379663"/>
              <a:ext cx="1150937" cy="603250"/>
            </a:xfrm>
            <a:custGeom>
              <a:avLst/>
              <a:gdLst>
                <a:gd name="T0" fmla="*/ 0 w 725"/>
                <a:gd name="T1" fmla="*/ 0 h 380"/>
                <a:gd name="T2" fmla="*/ 2147483646 w 725"/>
                <a:gd name="T3" fmla="*/ 0 h 380"/>
                <a:gd name="T4" fmla="*/ 2147483646 w 725"/>
                <a:gd name="T5" fmla="*/ 2147483646 h 380"/>
                <a:gd name="T6" fmla="*/ 2147483646 w 725"/>
                <a:gd name="T7" fmla="*/ 2147483646 h 380"/>
                <a:gd name="T8" fmla="*/ 0 w 725"/>
                <a:gd name="T9" fmla="*/ 2147483646 h 380"/>
                <a:gd name="T10" fmla="*/ 0 w 725"/>
                <a:gd name="T11" fmla="*/ 0 h 3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5" h="380">
                  <a:moveTo>
                    <a:pt x="0" y="0"/>
                  </a:moveTo>
                  <a:lnTo>
                    <a:pt x="654" y="0"/>
                  </a:lnTo>
                  <a:lnTo>
                    <a:pt x="725" y="71"/>
                  </a:lnTo>
                  <a:lnTo>
                    <a:pt x="725" y="380"/>
                  </a:lnTo>
                  <a:lnTo>
                    <a:pt x="0" y="380"/>
                  </a:lnTo>
                  <a:lnTo>
                    <a:pt x="0"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endParaRPr lang="zh-CN" altLang="en-US"/>
            </a:p>
          </p:txBody>
        </p:sp>
        <p:sp>
          <p:nvSpPr>
            <p:cNvPr id="145443" name="Freeform 31">
              <a:extLst>
                <a:ext uri="{FF2B5EF4-FFF2-40B4-BE49-F238E27FC236}">
                  <a16:creationId xmlns:a16="http://schemas.microsoft.com/office/drawing/2014/main" id="{6B6BB559-3762-4806-A0D3-A56269789D71}"/>
                </a:ext>
              </a:extLst>
            </p:cNvPr>
            <p:cNvSpPr>
              <a:spLocks/>
            </p:cNvSpPr>
            <p:nvPr/>
          </p:nvSpPr>
          <p:spPr bwMode="auto">
            <a:xfrm>
              <a:off x="665163" y="2379663"/>
              <a:ext cx="1150937" cy="603250"/>
            </a:xfrm>
            <a:custGeom>
              <a:avLst/>
              <a:gdLst>
                <a:gd name="T0" fmla="*/ 0 w 122"/>
                <a:gd name="T1" fmla="*/ 0 h 64"/>
                <a:gd name="T2" fmla="*/ 2147483646 w 122"/>
                <a:gd name="T3" fmla="*/ 0 h 64"/>
                <a:gd name="T4" fmla="*/ 2147483646 w 122"/>
                <a:gd name="T5" fmla="*/ 2147483646 h 64"/>
                <a:gd name="T6" fmla="*/ 2147483646 w 122"/>
                <a:gd name="T7" fmla="*/ 2147483646 h 64"/>
                <a:gd name="T8" fmla="*/ 0 w 122"/>
                <a:gd name="T9" fmla="*/ 2147483646 h 64"/>
                <a:gd name="T10" fmla="*/ 0 w 122"/>
                <a:gd name="T11" fmla="*/ 0 h 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2" h="64">
                  <a:moveTo>
                    <a:pt x="0" y="0"/>
                  </a:moveTo>
                  <a:lnTo>
                    <a:pt x="110" y="0"/>
                  </a:lnTo>
                  <a:lnTo>
                    <a:pt x="122" y="12"/>
                  </a:lnTo>
                  <a:lnTo>
                    <a:pt x="122" y="64"/>
                  </a:lnTo>
                  <a:lnTo>
                    <a:pt x="0" y="64"/>
                  </a:lnTo>
                  <a:lnTo>
                    <a:pt x="0"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44" name="Freeform 32">
              <a:extLst>
                <a:ext uri="{FF2B5EF4-FFF2-40B4-BE49-F238E27FC236}">
                  <a16:creationId xmlns:a16="http://schemas.microsoft.com/office/drawing/2014/main" id="{3C0B7DAC-2A23-4503-AD63-3D37F98466D2}"/>
                </a:ext>
              </a:extLst>
            </p:cNvPr>
            <p:cNvSpPr>
              <a:spLocks/>
            </p:cNvSpPr>
            <p:nvPr/>
          </p:nvSpPr>
          <p:spPr bwMode="auto">
            <a:xfrm>
              <a:off x="1703388" y="2379663"/>
              <a:ext cx="112712" cy="112712"/>
            </a:xfrm>
            <a:custGeom>
              <a:avLst/>
              <a:gdLst>
                <a:gd name="T0" fmla="*/ 0 w 12"/>
                <a:gd name="T1" fmla="*/ 0 h 12"/>
                <a:gd name="T2" fmla="*/ 0 w 12"/>
                <a:gd name="T3" fmla="*/ 2147483646 h 12"/>
                <a:gd name="T4" fmla="*/ 2147483646 w 12"/>
                <a:gd name="T5" fmla="*/ 2147483646 h 12"/>
                <a:gd name="T6" fmla="*/ 0 60000 65536"/>
                <a:gd name="T7" fmla="*/ 0 60000 65536"/>
                <a:gd name="T8" fmla="*/ 0 60000 65536"/>
              </a:gdLst>
              <a:ahLst/>
              <a:cxnLst>
                <a:cxn ang="T6">
                  <a:pos x="T0" y="T1"/>
                </a:cxn>
                <a:cxn ang="T7">
                  <a:pos x="T2" y="T3"/>
                </a:cxn>
                <a:cxn ang="T8">
                  <a:pos x="T4" y="T5"/>
                </a:cxn>
              </a:cxnLst>
              <a:rect l="0" t="0" r="r" b="b"/>
              <a:pathLst>
                <a:path w="12" h="12">
                  <a:moveTo>
                    <a:pt x="0" y="0"/>
                  </a:moveTo>
                  <a:lnTo>
                    <a:pt x="0" y="12"/>
                  </a:lnTo>
                  <a:lnTo>
                    <a:pt x="12" y="12"/>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45" name="Rectangle 33">
              <a:extLst>
                <a:ext uri="{FF2B5EF4-FFF2-40B4-BE49-F238E27FC236}">
                  <a16:creationId xmlns:a16="http://schemas.microsoft.com/office/drawing/2014/main" id="{E8E30B4E-2022-4B72-8E00-589B571C6DFB}"/>
                </a:ext>
              </a:extLst>
            </p:cNvPr>
            <p:cNvSpPr>
              <a:spLocks noChangeArrowheads="1"/>
            </p:cNvSpPr>
            <p:nvPr/>
          </p:nvSpPr>
          <p:spPr bwMode="auto">
            <a:xfrm>
              <a:off x="701675" y="2398713"/>
              <a:ext cx="125515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Student wishes to </a:t>
              </a:r>
              <a:endParaRPr lang="en-US" altLang="zh-CN" sz="1200">
                <a:latin typeface="ZapfHumnst BT" pitchFamily="34" charset="0"/>
                <a:ea typeface="宋体" panose="02010600030101010101" pitchFamily="2" charset="-122"/>
              </a:endParaRPr>
            </a:p>
          </p:txBody>
        </p:sp>
        <p:sp>
          <p:nvSpPr>
            <p:cNvPr id="145446" name="Rectangle 34">
              <a:extLst>
                <a:ext uri="{FF2B5EF4-FFF2-40B4-BE49-F238E27FC236}">
                  <a16:creationId xmlns:a16="http://schemas.microsoft.com/office/drawing/2014/main" id="{BB387E27-55B2-4D25-9677-2AA74E734FBD}"/>
                </a:ext>
              </a:extLst>
            </p:cNvPr>
            <p:cNvSpPr>
              <a:spLocks noChangeArrowheads="1"/>
            </p:cNvSpPr>
            <p:nvPr/>
          </p:nvSpPr>
          <p:spPr bwMode="auto">
            <a:xfrm>
              <a:off x="701675" y="2549525"/>
              <a:ext cx="9217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create a new </a:t>
              </a:r>
              <a:endParaRPr lang="en-US" altLang="zh-CN" sz="1200">
                <a:latin typeface="ZapfHumnst BT" pitchFamily="34" charset="0"/>
                <a:ea typeface="宋体" panose="02010600030101010101" pitchFamily="2" charset="-122"/>
              </a:endParaRPr>
            </a:p>
          </p:txBody>
        </p:sp>
        <p:sp>
          <p:nvSpPr>
            <p:cNvPr id="145447" name="Rectangle 35">
              <a:extLst>
                <a:ext uri="{FF2B5EF4-FFF2-40B4-BE49-F238E27FC236}">
                  <a16:creationId xmlns:a16="http://schemas.microsoft.com/office/drawing/2014/main" id="{62EC6970-2F75-4783-8E3A-9D83414ADC19}"/>
                </a:ext>
              </a:extLst>
            </p:cNvPr>
            <p:cNvSpPr>
              <a:spLocks noChangeArrowheads="1"/>
            </p:cNvSpPr>
            <p:nvPr/>
          </p:nvSpPr>
          <p:spPr bwMode="auto">
            <a:xfrm>
              <a:off x="701675" y="2700338"/>
              <a:ext cx="6123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schedule</a:t>
              </a:r>
              <a:endParaRPr lang="en-US" altLang="zh-CN" sz="1200">
                <a:latin typeface="ZapfHumnst BT" pitchFamily="34" charset="0"/>
                <a:ea typeface="宋体" panose="02010600030101010101" pitchFamily="2" charset="-122"/>
              </a:endParaRPr>
            </a:p>
          </p:txBody>
        </p:sp>
        <p:sp>
          <p:nvSpPr>
            <p:cNvPr id="145448" name="Line 36">
              <a:extLst>
                <a:ext uri="{FF2B5EF4-FFF2-40B4-BE49-F238E27FC236}">
                  <a16:creationId xmlns:a16="http://schemas.microsoft.com/office/drawing/2014/main" id="{BC921549-472E-443D-BFFE-32295E49B3A0}"/>
                </a:ext>
              </a:extLst>
            </p:cNvPr>
            <p:cNvSpPr>
              <a:spLocks noChangeShapeType="1"/>
            </p:cNvSpPr>
            <p:nvPr/>
          </p:nvSpPr>
          <p:spPr bwMode="auto">
            <a:xfrm>
              <a:off x="1004888" y="2209800"/>
              <a:ext cx="1492250" cy="1588"/>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49" name="Line 37">
              <a:extLst>
                <a:ext uri="{FF2B5EF4-FFF2-40B4-BE49-F238E27FC236}">
                  <a16:creationId xmlns:a16="http://schemas.microsoft.com/office/drawing/2014/main" id="{4F72C95F-650D-4A72-AAFA-575498E04DFF}"/>
                </a:ext>
              </a:extLst>
            </p:cNvPr>
            <p:cNvSpPr>
              <a:spLocks noChangeShapeType="1"/>
            </p:cNvSpPr>
            <p:nvPr/>
          </p:nvSpPr>
          <p:spPr bwMode="auto">
            <a:xfrm flipH="1">
              <a:off x="2392363" y="2209800"/>
              <a:ext cx="104775" cy="46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50" name="Line 38">
              <a:extLst>
                <a:ext uri="{FF2B5EF4-FFF2-40B4-BE49-F238E27FC236}">
                  <a16:creationId xmlns:a16="http://schemas.microsoft.com/office/drawing/2014/main" id="{C6274C20-9BF1-4D51-8B97-AA102E656EA3}"/>
                </a:ext>
              </a:extLst>
            </p:cNvPr>
            <p:cNvSpPr>
              <a:spLocks noChangeShapeType="1"/>
            </p:cNvSpPr>
            <p:nvPr/>
          </p:nvSpPr>
          <p:spPr bwMode="auto">
            <a:xfrm flipH="1" flipV="1">
              <a:off x="2392363" y="2162175"/>
              <a:ext cx="104775" cy="47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51" name="Rectangle 39">
              <a:extLst>
                <a:ext uri="{FF2B5EF4-FFF2-40B4-BE49-F238E27FC236}">
                  <a16:creationId xmlns:a16="http://schemas.microsoft.com/office/drawing/2014/main" id="{60B51E57-923A-4124-ADE3-7CA3BA47854E}"/>
                </a:ext>
              </a:extLst>
            </p:cNvPr>
            <p:cNvSpPr>
              <a:spLocks noChangeArrowheads="1"/>
            </p:cNvSpPr>
            <p:nvPr/>
          </p:nvSpPr>
          <p:spPr bwMode="auto">
            <a:xfrm>
              <a:off x="1136650" y="2001838"/>
              <a:ext cx="15292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1: // create schedule( )</a:t>
              </a:r>
              <a:endParaRPr lang="en-US" altLang="zh-CN" sz="1200">
                <a:latin typeface="ZapfHumnst BT" pitchFamily="34" charset="0"/>
                <a:ea typeface="宋体" panose="02010600030101010101" pitchFamily="2" charset="-122"/>
              </a:endParaRPr>
            </a:p>
          </p:txBody>
        </p:sp>
        <p:sp>
          <p:nvSpPr>
            <p:cNvPr id="145452" name="Rectangle 40">
              <a:extLst>
                <a:ext uri="{FF2B5EF4-FFF2-40B4-BE49-F238E27FC236}">
                  <a16:creationId xmlns:a16="http://schemas.microsoft.com/office/drawing/2014/main" id="{FF7EE8E5-CC42-43D1-80C4-1A6A17B258B0}"/>
                </a:ext>
              </a:extLst>
            </p:cNvPr>
            <p:cNvSpPr>
              <a:spLocks noChangeArrowheads="1"/>
            </p:cNvSpPr>
            <p:nvPr/>
          </p:nvSpPr>
          <p:spPr bwMode="auto">
            <a:xfrm>
              <a:off x="2506663" y="3314700"/>
              <a:ext cx="452437" cy="9366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5453" name="Line 41">
              <a:extLst>
                <a:ext uri="{FF2B5EF4-FFF2-40B4-BE49-F238E27FC236}">
                  <a16:creationId xmlns:a16="http://schemas.microsoft.com/office/drawing/2014/main" id="{D35C9DC6-B881-43FE-9C13-F9FA437B12E3}"/>
                </a:ext>
              </a:extLst>
            </p:cNvPr>
            <p:cNvSpPr>
              <a:spLocks noChangeShapeType="1"/>
            </p:cNvSpPr>
            <p:nvPr/>
          </p:nvSpPr>
          <p:spPr bwMode="auto">
            <a:xfrm>
              <a:off x="2506663" y="3408363"/>
              <a:ext cx="112712" cy="47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54" name="Line 42">
              <a:extLst>
                <a:ext uri="{FF2B5EF4-FFF2-40B4-BE49-F238E27FC236}">
                  <a16:creationId xmlns:a16="http://schemas.microsoft.com/office/drawing/2014/main" id="{E22BAC43-64A5-4C13-9769-1703DDDE7291}"/>
                </a:ext>
              </a:extLst>
            </p:cNvPr>
            <p:cNvSpPr>
              <a:spLocks noChangeShapeType="1"/>
            </p:cNvSpPr>
            <p:nvPr/>
          </p:nvSpPr>
          <p:spPr bwMode="auto">
            <a:xfrm flipV="1">
              <a:off x="2506663" y="3360738"/>
              <a:ext cx="112712" cy="47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55" name="Rectangle 43">
              <a:extLst>
                <a:ext uri="{FF2B5EF4-FFF2-40B4-BE49-F238E27FC236}">
                  <a16:creationId xmlns:a16="http://schemas.microsoft.com/office/drawing/2014/main" id="{A9A8FDD2-49C6-4747-81CB-437059DBDF89}"/>
                </a:ext>
              </a:extLst>
            </p:cNvPr>
            <p:cNvSpPr>
              <a:spLocks noChangeArrowheads="1"/>
            </p:cNvSpPr>
            <p:nvPr/>
          </p:nvSpPr>
          <p:spPr bwMode="auto">
            <a:xfrm>
              <a:off x="1911350" y="3106738"/>
              <a:ext cx="218373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1.2: // display course offerings( )</a:t>
              </a:r>
              <a:endParaRPr lang="en-US" altLang="zh-CN" sz="1200">
                <a:latin typeface="ZapfHumnst BT" pitchFamily="34" charset="0"/>
                <a:ea typeface="宋体" panose="02010600030101010101" pitchFamily="2" charset="-122"/>
              </a:endParaRPr>
            </a:p>
          </p:txBody>
        </p:sp>
        <p:sp>
          <p:nvSpPr>
            <p:cNvPr id="145456" name="Line 44">
              <a:extLst>
                <a:ext uri="{FF2B5EF4-FFF2-40B4-BE49-F238E27FC236}">
                  <a16:creationId xmlns:a16="http://schemas.microsoft.com/office/drawing/2014/main" id="{EAC481E7-3CCD-432F-A6CE-3C0573A981D9}"/>
                </a:ext>
              </a:extLst>
            </p:cNvPr>
            <p:cNvSpPr>
              <a:spLocks noChangeShapeType="1"/>
            </p:cNvSpPr>
            <p:nvPr/>
          </p:nvSpPr>
          <p:spPr bwMode="auto">
            <a:xfrm>
              <a:off x="2506663" y="2444750"/>
              <a:ext cx="1538287" cy="1588"/>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57" name="Line 45">
              <a:extLst>
                <a:ext uri="{FF2B5EF4-FFF2-40B4-BE49-F238E27FC236}">
                  <a16:creationId xmlns:a16="http://schemas.microsoft.com/office/drawing/2014/main" id="{7FD5A739-FF7F-4ADA-A31F-7FA681B53BE3}"/>
                </a:ext>
              </a:extLst>
            </p:cNvPr>
            <p:cNvSpPr>
              <a:spLocks noChangeShapeType="1"/>
            </p:cNvSpPr>
            <p:nvPr/>
          </p:nvSpPr>
          <p:spPr bwMode="auto">
            <a:xfrm flipH="1">
              <a:off x="3941763" y="2444750"/>
              <a:ext cx="103187" cy="47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58" name="Line 46">
              <a:extLst>
                <a:ext uri="{FF2B5EF4-FFF2-40B4-BE49-F238E27FC236}">
                  <a16:creationId xmlns:a16="http://schemas.microsoft.com/office/drawing/2014/main" id="{486FB3E1-D72C-47A2-A461-FF9F1FBC8445}"/>
                </a:ext>
              </a:extLst>
            </p:cNvPr>
            <p:cNvSpPr>
              <a:spLocks noChangeShapeType="1"/>
            </p:cNvSpPr>
            <p:nvPr/>
          </p:nvSpPr>
          <p:spPr bwMode="auto">
            <a:xfrm flipH="1" flipV="1">
              <a:off x="3941763" y="2408238"/>
              <a:ext cx="103187" cy="365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59" name="Rectangle 47">
              <a:extLst>
                <a:ext uri="{FF2B5EF4-FFF2-40B4-BE49-F238E27FC236}">
                  <a16:creationId xmlns:a16="http://schemas.microsoft.com/office/drawing/2014/main" id="{032DECF8-D70D-458F-AA09-474A4E7AA7EC}"/>
                </a:ext>
              </a:extLst>
            </p:cNvPr>
            <p:cNvSpPr>
              <a:spLocks noChangeArrowheads="1"/>
            </p:cNvSpPr>
            <p:nvPr/>
          </p:nvSpPr>
          <p:spPr bwMode="auto">
            <a:xfrm>
              <a:off x="2562225" y="2236788"/>
              <a:ext cx="19208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1.1: // get course offerings( )</a:t>
              </a:r>
              <a:endParaRPr lang="en-US" altLang="zh-CN" sz="1200">
                <a:latin typeface="ZapfHumnst BT" pitchFamily="34" charset="0"/>
                <a:ea typeface="宋体" panose="02010600030101010101" pitchFamily="2" charset="-122"/>
              </a:endParaRPr>
            </a:p>
          </p:txBody>
        </p:sp>
        <p:sp>
          <p:nvSpPr>
            <p:cNvPr id="145460" name="Line 48">
              <a:extLst>
                <a:ext uri="{FF2B5EF4-FFF2-40B4-BE49-F238E27FC236}">
                  <a16:creationId xmlns:a16="http://schemas.microsoft.com/office/drawing/2014/main" id="{78812B05-8361-4FC1-99F2-F0B71BE64F32}"/>
                </a:ext>
              </a:extLst>
            </p:cNvPr>
            <p:cNvSpPr>
              <a:spLocks noChangeShapeType="1"/>
            </p:cNvSpPr>
            <p:nvPr/>
          </p:nvSpPr>
          <p:spPr bwMode="auto">
            <a:xfrm>
              <a:off x="4054475" y="5883275"/>
              <a:ext cx="3862388" cy="1588"/>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61" name="Line 49">
              <a:extLst>
                <a:ext uri="{FF2B5EF4-FFF2-40B4-BE49-F238E27FC236}">
                  <a16:creationId xmlns:a16="http://schemas.microsoft.com/office/drawing/2014/main" id="{748A6BA3-3372-4E5C-A025-CCB5732BA63F}"/>
                </a:ext>
              </a:extLst>
            </p:cNvPr>
            <p:cNvSpPr>
              <a:spLocks noChangeShapeType="1"/>
            </p:cNvSpPr>
            <p:nvPr/>
          </p:nvSpPr>
          <p:spPr bwMode="auto">
            <a:xfrm flipH="1">
              <a:off x="7802563" y="5883275"/>
              <a:ext cx="114300" cy="36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62" name="Line 50">
              <a:extLst>
                <a:ext uri="{FF2B5EF4-FFF2-40B4-BE49-F238E27FC236}">
                  <a16:creationId xmlns:a16="http://schemas.microsoft.com/office/drawing/2014/main" id="{9E1CD1ED-FBA0-4AAC-9EC9-21956DC5D481}"/>
                </a:ext>
              </a:extLst>
            </p:cNvPr>
            <p:cNvSpPr>
              <a:spLocks noChangeShapeType="1"/>
            </p:cNvSpPr>
            <p:nvPr/>
          </p:nvSpPr>
          <p:spPr bwMode="auto">
            <a:xfrm flipH="1" flipV="1">
              <a:off x="7802563" y="5835650"/>
              <a:ext cx="114300" cy="47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63" name="Rectangle 51">
              <a:extLst>
                <a:ext uri="{FF2B5EF4-FFF2-40B4-BE49-F238E27FC236}">
                  <a16:creationId xmlns:a16="http://schemas.microsoft.com/office/drawing/2014/main" id="{2F1E7659-AF2E-400C-B830-9BEAB231CD48}"/>
                </a:ext>
              </a:extLst>
            </p:cNvPr>
            <p:cNvSpPr>
              <a:spLocks noChangeArrowheads="1"/>
            </p:cNvSpPr>
            <p:nvPr/>
          </p:nvSpPr>
          <p:spPr bwMode="auto">
            <a:xfrm>
              <a:off x="5197475" y="5675313"/>
              <a:ext cx="220893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2.1.2: // add schedule(Schedule)</a:t>
              </a:r>
              <a:endParaRPr lang="en-US" altLang="zh-CN" sz="1200">
                <a:latin typeface="ZapfHumnst BT" pitchFamily="34" charset="0"/>
                <a:ea typeface="宋体" panose="02010600030101010101" pitchFamily="2" charset="-122"/>
              </a:endParaRPr>
            </a:p>
          </p:txBody>
        </p:sp>
        <p:sp>
          <p:nvSpPr>
            <p:cNvPr id="145464" name="Line 52">
              <a:extLst>
                <a:ext uri="{FF2B5EF4-FFF2-40B4-BE49-F238E27FC236}">
                  <a16:creationId xmlns:a16="http://schemas.microsoft.com/office/drawing/2014/main" id="{FDF48591-F996-4162-9664-1515A2739CDF}"/>
                </a:ext>
              </a:extLst>
            </p:cNvPr>
            <p:cNvSpPr>
              <a:spLocks noChangeShapeType="1"/>
            </p:cNvSpPr>
            <p:nvPr/>
          </p:nvSpPr>
          <p:spPr bwMode="auto">
            <a:xfrm>
              <a:off x="4054475" y="2738438"/>
              <a:ext cx="1538288" cy="1587"/>
            </a:xfrm>
            <a:prstGeom prst="line">
              <a:avLst/>
            </a:prstGeom>
            <a:noFill/>
            <a:ln w="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65" name="Line 53">
              <a:extLst>
                <a:ext uri="{FF2B5EF4-FFF2-40B4-BE49-F238E27FC236}">
                  <a16:creationId xmlns:a16="http://schemas.microsoft.com/office/drawing/2014/main" id="{E8ACB83C-55E6-4BDF-9C6F-83D48CC565A9}"/>
                </a:ext>
              </a:extLst>
            </p:cNvPr>
            <p:cNvSpPr>
              <a:spLocks noChangeShapeType="1"/>
            </p:cNvSpPr>
            <p:nvPr/>
          </p:nvSpPr>
          <p:spPr bwMode="auto">
            <a:xfrm flipH="1">
              <a:off x="5489575" y="2738438"/>
              <a:ext cx="103188" cy="46037"/>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66" name="Line 54">
              <a:extLst>
                <a:ext uri="{FF2B5EF4-FFF2-40B4-BE49-F238E27FC236}">
                  <a16:creationId xmlns:a16="http://schemas.microsoft.com/office/drawing/2014/main" id="{035FBCBD-7D7A-47F5-A800-82A10476050A}"/>
                </a:ext>
              </a:extLst>
            </p:cNvPr>
            <p:cNvSpPr>
              <a:spLocks noChangeShapeType="1"/>
            </p:cNvSpPr>
            <p:nvPr/>
          </p:nvSpPr>
          <p:spPr bwMode="auto">
            <a:xfrm flipH="1" flipV="1">
              <a:off x="5489575" y="2690813"/>
              <a:ext cx="103188" cy="47625"/>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67" name="Rectangle 55">
              <a:extLst>
                <a:ext uri="{FF2B5EF4-FFF2-40B4-BE49-F238E27FC236}">
                  <a16:creationId xmlns:a16="http://schemas.microsoft.com/office/drawing/2014/main" id="{383115B8-FE2B-44BC-9E93-F586D44E537B}"/>
                </a:ext>
              </a:extLst>
            </p:cNvPr>
            <p:cNvSpPr>
              <a:spLocks noChangeArrowheads="1"/>
            </p:cNvSpPr>
            <p:nvPr/>
          </p:nvSpPr>
          <p:spPr bwMode="auto">
            <a:xfrm>
              <a:off x="3789363" y="2530475"/>
              <a:ext cx="25155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solidFill>
                    <a:schemeClr val="tx2"/>
                  </a:solidFill>
                  <a:latin typeface="Arial" panose="020B0604020202020204" pitchFamily="34" charset="0"/>
                  <a:ea typeface="宋体" panose="02010600030101010101" pitchFamily="2" charset="-122"/>
                </a:rPr>
                <a:t>1.1.1: getCourseOfferings(Semester)</a:t>
              </a:r>
            </a:p>
          </p:txBody>
        </p:sp>
        <p:sp>
          <p:nvSpPr>
            <p:cNvPr id="145468" name="Line 56">
              <a:extLst>
                <a:ext uri="{FF2B5EF4-FFF2-40B4-BE49-F238E27FC236}">
                  <a16:creationId xmlns:a16="http://schemas.microsoft.com/office/drawing/2014/main" id="{8891301F-0CAB-477C-AAB8-A7C4104CD7EB}"/>
                </a:ext>
              </a:extLst>
            </p:cNvPr>
            <p:cNvSpPr>
              <a:spLocks noChangeShapeType="1"/>
            </p:cNvSpPr>
            <p:nvPr/>
          </p:nvSpPr>
          <p:spPr bwMode="auto">
            <a:xfrm flipV="1">
              <a:off x="1976438" y="3314700"/>
              <a:ext cx="755650" cy="160338"/>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69" name="Line 57">
              <a:extLst>
                <a:ext uri="{FF2B5EF4-FFF2-40B4-BE49-F238E27FC236}">
                  <a16:creationId xmlns:a16="http://schemas.microsoft.com/office/drawing/2014/main" id="{24AC02B7-F072-463A-9F98-0530C7EA5045}"/>
                </a:ext>
              </a:extLst>
            </p:cNvPr>
            <p:cNvSpPr>
              <a:spLocks noChangeShapeType="1"/>
            </p:cNvSpPr>
            <p:nvPr/>
          </p:nvSpPr>
          <p:spPr bwMode="auto">
            <a:xfrm flipV="1">
              <a:off x="1571625" y="2209800"/>
              <a:ext cx="179388" cy="169863"/>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70" name="Rectangle 58">
              <a:extLst>
                <a:ext uri="{FF2B5EF4-FFF2-40B4-BE49-F238E27FC236}">
                  <a16:creationId xmlns:a16="http://schemas.microsoft.com/office/drawing/2014/main" id="{218E1B58-FB87-4D73-9AA3-E01BCF962BBE}"/>
                </a:ext>
              </a:extLst>
            </p:cNvPr>
            <p:cNvSpPr>
              <a:spLocks noChangeArrowheads="1"/>
            </p:cNvSpPr>
            <p:nvPr/>
          </p:nvSpPr>
          <p:spPr bwMode="auto">
            <a:xfrm>
              <a:off x="2506663" y="4192588"/>
              <a:ext cx="452437" cy="8413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45471" name="Line 59">
              <a:extLst>
                <a:ext uri="{FF2B5EF4-FFF2-40B4-BE49-F238E27FC236}">
                  <a16:creationId xmlns:a16="http://schemas.microsoft.com/office/drawing/2014/main" id="{A560978E-B9CA-405C-9DF8-A82D74D3CDB2}"/>
                </a:ext>
              </a:extLst>
            </p:cNvPr>
            <p:cNvSpPr>
              <a:spLocks noChangeShapeType="1"/>
            </p:cNvSpPr>
            <p:nvPr/>
          </p:nvSpPr>
          <p:spPr bwMode="auto">
            <a:xfrm>
              <a:off x="2506663" y="4276725"/>
              <a:ext cx="112712" cy="47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72" name="Line 60">
              <a:extLst>
                <a:ext uri="{FF2B5EF4-FFF2-40B4-BE49-F238E27FC236}">
                  <a16:creationId xmlns:a16="http://schemas.microsoft.com/office/drawing/2014/main" id="{CBD49E52-473F-4460-81CC-04622F6F3AD5}"/>
                </a:ext>
              </a:extLst>
            </p:cNvPr>
            <p:cNvSpPr>
              <a:spLocks noChangeShapeType="1"/>
            </p:cNvSpPr>
            <p:nvPr/>
          </p:nvSpPr>
          <p:spPr bwMode="auto">
            <a:xfrm flipV="1">
              <a:off x="2506663" y="4230688"/>
              <a:ext cx="112712" cy="46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73" name="Rectangle 61">
              <a:extLst>
                <a:ext uri="{FF2B5EF4-FFF2-40B4-BE49-F238E27FC236}">
                  <a16:creationId xmlns:a16="http://schemas.microsoft.com/office/drawing/2014/main" id="{27E74EBD-C3C2-42C7-85B9-F55353C34E43}"/>
                </a:ext>
              </a:extLst>
            </p:cNvPr>
            <p:cNvSpPr>
              <a:spLocks noChangeArrowheads="1"/>
            </p:cNvSpPr>
            <p:nvPr/>
          </p:nvSpPr>
          <p:spPr bwMode="auto">
            <a:xfrm>
              <a:off x="1930400" y="3975100"/>
              <a:ext cx="211596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1.3: // display blank schedule( )</a:t>
              </a:r>
              <a:endParaRPr lang="en-US" altLang="zh-CN" sz="1200">
                <a:latin typeface="ZapfHumnst BT" pitchFamily="34" charset="0"/>
                <a:ea typeface="宋体" panose="02010600030101010101" pitchFamily="2" charset="-122"/>
              </a:endParaRPr>
            </a:p>
          </p:txBody>
        </p:sp>
        <p:sp>
          <p:nvSpPr>
            <p:cNvPr id="145474" name="Rectangle 62">
              <a:extLst>
                <a:ext uri="{FF2B5EF4-FFF2-40B4-BE49-F238E27FC236}">
                  <a16:creationId xmlns:a16="http://schemas.microsoft.com/office/drawing/2014/main" id="{55E81D18-AF05-4296-AC06-0C79499D83C9}"/>
                </a:ext>
              </a:extLst>
            </p:cNvPr>
            <p:cNvSpPr>
              <a:spLocks noChangeArrowheads="1"/>
            </p:cNvSpPr>
            <p:nvPr/>
          </p:nvSpPr>
          <p:spPr bwMode="auto">
            <a:xfrm>
              <a:off x="1098550" y="6276975"/>
              <a:ext cx="37301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At this, point the Submit Schedule subflow is executed.</a:t>
              </a:r>
              <a:endParaRPr lang="en-US" altLang="zh-CN" sz="1200">
                <a:latin typeface="ZapfHumnst BT" pitchFamily="34" charset="0"/>
                <a:ea typeface="宋体" panose="02010600030101010101" pitchFamily="2" charset="-122"/>
              </a:endParaRPr>
            </a:p>
          </p:txBody>
        </p:sp>
        <p:sp>
          <p:nvSpPr>
            <p:cNvPr id="145475" name="Line 63">
              <a:extLst>
                <a:ext uri="{FF2B5EF4-FFF2-40B4-BE49-F238E27FC236}">
                  <a16:creationId xmlns:a16="http://schemas.microsoft.com/office/drawing/2014/main" id="{9E9DAAEF-3E52-4D59-9E29-EB4968D56CDD}"/>
                </a:ext>
              </a:extLst>
            </p:cNvPr>
            <p:cNvSpPr>
              <a:spLocks noChangeShapeType="1"/>
            </p:cNvSpPr>
            <p:nvPr/>
          </p:nvSpPr>
          <p:spPr bwMode="auto">
            <a:xfrm>
              <a:off x="1004888" y="5060950"/>
              <a:ext cx="1492250" cy="1588"/>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76" name="Line 64">
              <a:extLst>
                <a:ext uri="{FF2B5EF4-FFF2-40B4-BE49-F238E27FC236}">
                  <a16:creationId xmlns:a16="http://schemas.microsoft.com/office/drawing/2014/main" id="{99FFC17F-64AA-4BF2-87A5-CF2FF6CA89E7}"/>
                </a:ext>
              </a:extLst>
            </p:cNvPr>
            <p:cNvSpPr>
              <a:spLocks noChangeShapeType="1"/>
            </p:cNvSpPr>
            <p:nvPr/>
          </p:nvSpPr>
          <p:spPr bwMode="auto">
            <a:xfrm flipH="1">
              <a:off x="2392363" y="5060950"/>
              <a:ext cx="104775" cy="38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77" name="Line 65">
              <a:extLst>
                <a:ext uri="{FF2B5EF4-FFF2-40B4-BE49-F238E27FC236}">
                  <a16:creationId xmlns:a16="http://schemas.microsoft.com/office/drawing/2014/main" id="{00435D84-D120-4623-8E77-D9E9DB350FE2}"/>
                </a:ext>
              </a:extLst>
            </p:cNvPr>
            <p:cNvSpPr>
              <a:spLocks noChangeShapeType="1"/>
            </p:cNvSpPr>
            <p:nvPr/>
          </p:nvSpPr>
          <p:spPr bwMode="auto">
            <a:xfrm flipH="1" flipV="1">
              <a:off x="2392363" y="5013325"/>
              <a:ext cx="104775" cy="47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78" name="Rectangle 66">
              <a:extLst>
                <a:ext uri="{FF2B5EF4-FFF2-40B4-BE49-F238E27FC236}">
                  <a16:creationId xmlns:a16="http://schemas.microsoft.com/office/drawing/2014/main" id="{8AFF5EBC-4B5A-4154-88EF-5AE21CAA5315}"/>
                </a:ext>
              </a:extLst>
            </p:cNvPr>
            <p:cNvSpPr>
              <a:spLocks noChangeArrowheads="1"/>
            </p:cNvSpPr>
            <p:nvPr/>
          </p:nvSpPr>
          <p:spPr bwMode="auto">
            <a:xfrm>
              <a:off x="457200" y="4852988"/>
              <a:ext cx="322569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2: // select 4 primary and 2 alternate offerings( )</a:t>
              </a:r>
              <a:endParaRPr lang="en-US" altLang="zh-CN" sz="1200">
                <a:latin typeface="ZapfHumnst BT" pitchFamily="34" charset="0"/>
                <a:ea typeface="宋体" panose="02010600030101010101" pitchFamily="2" charset="-122"/>
              </a:endParaRPr>
            </a:p>
          </p:txBody>
        </p:sp>
        <p:sp>
          <p:nvSpPr>
            <p:cNvPr id="145479" name="Line 67">
              <a:extLst>
                <a:ext uri="{FF2B5EF4-FFF2-40B4-BE49-F238E27FC236}">
                  <a16:creationId xmlns:a16="http://schemas.microsoft.com/office/drawing/2014/main" id="{A1CD8CC0-B08E-4B24-8341-ECE8AD891F0E}"/>
                </a:ext>
              </a:extLst>
            </p:cNvPr>
            <p:cNvSpPr>
              <a:spLocks noChangeShapeType="1"/>
            </p:cNvSpPr>
            <p:nvPr/>
          </p:nvSpPr>
          <p:spPr bwMode="auto">
            <a:xfrm>
              <a:off x="2506663" y="5391150"/>
              <a:ext cx="1538287" cy="1588"/>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80" name="Line 68">
              <a:extLst>
                <a:ext uri="{FF2B5EF4-FFF2-40B4-BE49-F238E27FC236}">
                  <a16:creationId xmlns:a16="http://schemas.microsoft.com/office/drawing/2014/main" id="{D8E2632B-C031-4C9C-9082-F0B09AFF63ED}"/>
                </a:ext>
              </a:extLst>
            </p:cNvPr>
            <p:cNvSpPr>
              <a:spLocks noChangeShapeType="1"/>
            </p:cNvSpPr>
            <p:nvPr/>
          </p:nvSpPr>
          <p:spPr bwMode="auto">
            <a:xfrm flipH="1">
              <a:off x="3941763" y="5391150"/>
              <a:ext cx="103187" cy="47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81" name="Line 69">
              <a:extLst>
                <a:ext uri="{FF2B5EF4-FFF2-40B4-BE49-F238E27FC236}">
                  <a16:creationId xmlns:a16="http://schemas.microsoft.com/office/drawing/2014/main" id="{3181D0E9-198C-435B-A419-78AC60B668A1}"/>
                </a:ext>
              </a:extLst>
            </p:cNvPr>
            <p:cNvSpPr>
              <a:spLocks noChangeShapeType="1"/>
            </p:cNvSpPr>
            <p:nvPr/>
          </p:nvSpPr>
          <p:spPr bwMode="auto">
            <a:xfrm flipH="1" flipV="1">
              <a:off x="3941763" y="5354638"/>
              <a:ext cx="103187" cy="365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82" name="Rectangle 70">
              <a:extLst>
                <a:ext uri="{FF2B5EF4-FFF2-40B4-BE49-F238E27FC236}">
                  <a16:creationId xmlns:a16="http://schemas.microsoft.com/office/drawing/2014/main" id="{524EF4A5-84C1-4998-8DAA-EA444B039191}"/>
                </a:ext>
              </a:extLst>
            </p:cNvPr>
            <p:cNvSpPr>
              <a:spLocks noChangeArrowheads="1"/>
            </p:cNvSpPr>
            <p:nvPr/>
          </p:nvSpPr>
          <p:spPr bwMode="auto">
            <a:xfrm>
              <a:off x="2133600" y="5181600"/>
              <a:ext cx="260212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2.1: // create schedule with offerings( )</a:t>
              </a:r>
              <a:endParaRPr lang="en-US" altLang="zh-CN" sz="1200">
                <a:latin typeface="ZapfHumnst BT" pitchFamily="34" charset="0"/>
                <a:ea typeface="宋体" panose="02010600030101010101" pitchFamily="2" charset="-122"/>
              </a:endParaRPr>
            </a:p>
          </p:txBody>
        </p:sp>
        <p:sp>
          <p:nvSpPr>
            <p:cNvPr id="145483" name="Line 71">
              <a:extLst>
                <a:ext uri="{FF2B5EF4-FFF2-40B4-BE49-F238E27FC236}">
                  <a16:creationId xmlns:a16="http://schemas.microsoft.com/office/drawing/2014/main" id="{379A1898-1330-4CD9-8FC5-1BF925DA8F7A}"/>
                </a:ext>
              </a:extLst>
            </p:cNvPr>
            <p:cNvSpPr>
              <a:spLocks noChangeShapeType="1"/>
            </p:cNvSpPr>
            <p:nvPr/>
          </p:nvSpPr>
          <p:spPr bwMode="auto">
            <a:xfrm>
              <a:off x="4054475" y="5495925"/>
              <a:ext cx="2795588" cy="1588"/>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84" name="Line 72">
              <a:extLst>
                <a:ext uri="{FF2B5EF4-FFF2-40B4-BE49-F238E27FC236}">
                  <a16:creationId xmlns:a16="http://schemas.microsoft.com/office/drawing/2014/main" id="{FAA509A4-98AC-4E49-9BFE-8102C595D559}"/>
                </a:ext>
              </a:extLst>
            </p:cNvPr>
            <p:cNvSpPr>
              <a:spLocks noChangeShapeType="1"/>
            </p:cNvSpPr>
            <p:nvPr/>
          </p:nvSpPr>
          <p:spPr bwMode="auto">
            <a:xfrm flipH="1">
              <a:off x="6745288" y="5495925"/>
              <a:ext cx="104775" cy="47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85" name="Line 73">
              <a:extLst>
                <a:ext uri="{FF2B5EF4-FFF2-40B4-BE49-F238E27FC236}">
                  <a16:creationId xmlns:a16="http://schemas.microsoft.com/office/drawing/2014/main" id="{739CEC52-FB38-440C-BA36-0DFD3638AF33}"/>
                </a:ext>
              </a:extLst>
            </p:cNvPr>
            <p:cNvSpPr>
              <a:spLocks noChangeShapeType="1"/>
            </p:cNvSpPr>
            <p:nvPr/>
          </p:nvSpPr>
          <p:spPr bwMode="auto">
            <a:xfrm flipH="1" flipV="1">
              <a:off x="6745288" y="5448300"/>
              <a:ext cx="104775" cy="47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86" name="Rectangle 74">
              <a:extLst>
                <a:ext uri="{FF2B5EF4-FFF2-40B4-BE49-F238E27FC236}">
                  <a16:creationId xmlns:a16="http://schemas.microsoft.com/office/drawing/2014/main" id="{C586931A-B6E6-429D-B4C5-46843FED6463}"/>
                </a:ext>
              </a:extLst>
            </p:cNvPr>
            <p:cNvSpPr>
              <a:spLocks noChangeArrowheads="1"/>
            </p:cNvSpPr>
            <p:nvPr/>
          </p:nvSpPr>
          <p:spPr bwMode="auto">
            <a:xfrm>
              <a:off x="4724400" y="5287963"/>
              <a:ext cx="207473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2.1.1: // create with offerings( )</a:t>
              </a:r>
              <a:endParaRPr lang="en-US" altLang="zh-CN" sz="1200">
                <a:latin typeface="ZapfHumnst BT" pitchFamily="34" charset="0"/>
                <a:ea typeface="宋体" panose="02010600030101010101" pitchFamily="2" charset="-122"/>
              </a:endParaRPr>
            </a:p>
          </p:txBody>
        </p:sp>
        <p:sp>
          <p:nvSpPr>
            <p:cNvPr id="145487" name="Freeform 75">
              <a:extLst>
                <a:ext uri="{FF2B5EF4-FFF2-40B4-BE49-F238E27FC236}">
                  <a16:creationId xmlns:a16="http://schemas.microsoft.com/office/drawing/2014/main" id="{AB2747E3-30EB-4131-B005-C5A7F7AA5152}"/>
                </a:ext>
              </a:extLst>
            </p:cNvPr>
            <p:cNvSpPr>
              <a:spLocks/>
            </p:cNvSpPr>
            <p:nvPr/>
          </p:nvSpPr>
          <p:spPr bwMode="auto">
            <a:xfrm>
              <a:off x="531813" y="3975100"/>
              <a:ext cx="1219200" cy="698500"/>
            </a:xfrm>
            <a:custGeom>
              <a:avLst/>
              <a:gdLst>
                <a:gd name="T0" fmla="*/ 0 w 768"/>
                <a:gd name="T1" fmla="*/ 0 h 440"/>
                <a:gd name="T2" fmla="*/ 2147483646 w 768"/>
                <a:gd name="T3" fmla="*/ 0 h 440"/>
                <a:gd name="T4" fmla="*/ 2147483646 w 768"/>
                <a:gd name="T5" fmla="*/ 2147483646 h 440"/>
                <a:gd name="T6" fmla="*/ 2147483646 w 768"/>
                <a:gd name="T7" fmla="*/ 2147483646 h 440"/>
                <a:gd name="T8" fmla="*/ 0 w 768"/>
                <a:gd name="T9" fmla="*/ 2147483646 h 440"/>
                <a:gd name="T10" fmla="*/ 0 w 768"/>
                <a:gd name="T11" fmla="*/ 0 h 4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8" h="440">
                  <a:moveTo>
                    <a:pt x="0" y="0"/>
                  </a:moveTo>
                  <a:lnTo>
                    <a:pt x="702" y="0"/>
                  </a:lnTo>
                  <a:lnTo>
                    <a:pt x="768" y="71"/>
                  </a:lnTo>
                  <a:lnTo>
                    <a:pt x="768" y="440"/>
                  </a:lnTo>
                  <a:lnTo>
                    <a:pt x="0" y="440"/>
                  </a:lnTo>
                  <a:lnTo>
                    <a:pt x="0" y="0"/>
                  </a:lnTo>
                  <a:close/>
                </a:path>
              </a:pathLst>
            </a:custGeom>
            <a:noFill/>
            <a:ln w="0">
              <a:solidFill>
                <a:schemeClr val="tx1"/>
              </a:solidFill>
              <a:prstDash val="solid"/>
              <a:round/>
              <a:headEnd/>
              <a:tailEnd/>
            </a:ln>
            <a:extLst>
              <a:ext uri="{909E8E84-426E-40DD-AFC4-6F175D3DCCD1}">
                <a14:hiddenFill xmlns:a14="http://schemas.microsoft.com/office/drawing/2010/main">
                  <a:solidFill>
                    <a:srgbClr val="FFFFCC"/>
                  </a:solidFill>
                </a14:hiddenFill>
              </a:ext>
            </a:extLst>
          </p:spPr>
          <p:txBody>
            <a:bodyPr/>
            <a:lstStyle/>
            <a:p>
              <a:endParaRPr lang="zh-CN" altLang="en-US"/>
            </a:p>
          </p:txBody>
        </p:sp>
        <p:sp>
          <p:nvSpPr>
            <p:cNvPr id="145488" name="Freeform 76">
              <a:extLst>
                <a:ext uri="{FF2B5EF4-FFF2-40B4-BE49-F238E27FC236}">
                  <a16:creationId xmlns:a16="http://schemas.microsoft.com/office/drawing/2014/main" id="{0C34A993-9084-4167-AD6C-CB780D4A3DB2}"/>
                </a:ext>
              </a:extLst>
            </p:cNvPr>
            <p:cNvSpPr>
              <a:spLocks/>
            </p:cNvSpPr>
            <p:nvPr/>
          </p:nvSpPr>
          <p:spPr bwMode="auto">
            <a:xfrm>
              <a:off x="531813" y="3975100"/>
              <a:ext cx="1219200" cy="698500"/>
            </a:xfrm>
            <a:custGeom>
              <a:avLst/>
              <a:gdLst>
                <a:gd name="T0" fmla="*/ 0 w 129"/>
                <a:gd name="T1" fmla="*/ 0 h 74"/>
                <a:gd name="T2" fmla="*/ 2147483646 w 129"/>
                <a:gd name="T3" fmla="*/ 0 h 74"/>
                <a:gd name="T4" fmla="*/ 2147483646 w 129"/>
                <a:gd name="T5" fmla="*/ 2147483646 h 74"/>
                <a:gd name="T6" fmla="*/ 2147483646 w 129"/>
                <a:gd name="T7" fmla="*/ 2147483646 h 74"/>
                <a:gd name="T8" fmla="*/ 0 w 129"/>
                <a:gd name="T9" fmla="*/ 2147483646 h 74"/>
                <a:gd name="T10" fmla="*/ 0 w 129"/>
                <a:gd name="T11" fmla="*/ 0 h 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9" h="74">
                  <a:moveTo>
                    <a:pt x="0" y="0"/>
                  </a:moveTo>
                  <a:lnTo>
                    <a:pt x="118" y="0"/>
                  </a:lnTo>
                  <a:lnTo>
                    <a:pt x="129" y="12"/>
                  </a:lnTo>
                  <a:lnTo>
                    <a:pt x="129" y="74"/>
                  </a:lnTo>
                  <a:lnTo>
                    <a:pt x="0" y="74"/>
                  </a:lnTo>
                  <a:lnTo>
                    <a:pt x="0" y="0"/>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89" name="Freeform 77">
              <a:extLst>
                <a:ext uri="{FF2B5EF4-FFF2-40B4-BE49-F238E27FC236}">
                  <a16:creationId xmlns:a16="http://schemas.microsoft.com/office/drawing/2014/main" id="{366CA71C-2E25-47AE-95BE-70600EB3BD20}"/>
                </a:ext>
              </a:extLst>
            </p:cNvPr>
            <p:cNvSpPr>
              <a:spLocks/>
            </p:cNvSpPr>
            <p:nvPr/>
          </p:nvSpPr>
          <p:spPr bwMode="auto">
            <a:xfrm>
              <a:off x="1646238" y="3975100"/>
              <a:ext cx="104775" cy="112713"/>
            </a:xfrm>
            <a:custGeom>
              <a:avLst/>
              <a:gdLst>
                <a:gd name="T0" fmla="*/ 0 w 11"/>
                <a:gd name="T1" fmla="*/ 0 h 12"/>
                <a:gd name="T2" fmla="*/ 0 w 11"/>
                <a:gd name="T3" fmla="*/ 2147483646 h 12"/>
                <a:gd name="T4" fmla="*/ 2147483646 w 11"/>
                <a:gd name="T5" fmla="*/ 2147483646 h 12"/>
                <a:gd name="T6" fmla="*/ 0 60000 65536"/>
                <a:gd name="T7" fmla="*/ 0 60000 65536"/>
                <a:gd name="T8" fmla="*/ 0 60000 65536"/>
              </a:gdLst>
              <a:ahLst/>
              <a:cxnLst>
                <a:cxn ang="T6">
                  <a:pos x="T0" y="T1"/>
                </a:cxn>
                <a:cxn ang="T7">
                  <a:pos x="T2" y="T3"/>
                </a:cxn>
                <a:cxn ang="T8">
                  <a:pos x="T4" y="T5"/>
                </a:cxn>
              </a:cxnLst>
              <a:rect l="0" t="0" r="r" b="b"/>
              <a:pathLst>
                <a:path w="11" h="12">
                  <a:moveTo>
                    <a:pt x="0" y="0"/>
                  </a:moveTo>
                  <a:lnTo>
                    <a:pt x="0" y="12"/>
                  </a:lnTo>
                  <a:lnTo>
                    <a:pt x="11" y="12"/>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490" name="Rectangle 78">
              <a:extLst>
                <a:ext uri="{FF2B5EF4-FFF2-40B4-BE49-F238E27FC236}">
                  <a16:creationId xmlns:a16="http://schemas.microsoft.com/office/drawing/2014/main" id="{4E361A44-7FE0-4E1F-A22E-51D136254EA8}"/>
                </a:ext>
              </a:extLst>
            </p:cNvPr>
            <p:cNvSpPr>
              <a:spLocks noChangeArrowheads="1"/>
            </p:cNvSpPr>
            <p:nvPr/>
          </p:nvSpPr>
          <p:spPr bwMode="auto">
            <a:xfrm>
              <a:off x="560388" y="3994150"/>
              <a:ext cx="12018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A blank schedule </a:t>
              </a:r>
              <a:endParaRPr lang="en-US" altLang="zh-CN" sz="1200">
                <a:latin typeface="ZapfHumnst BT" pitchFamily="34" charset="0"/>
                <a:ea typeface="宋体" panose="02010600030101010101" pitchFamily="2" charset="-122"/>
              </a:endParaRPr>
            </a:p>
          </p:txBody>
        </p:sp>
        <p:sp>
          <p:nvSpPr>
            <p:cNvPr id="145491" name="Rectangle 79">
              <a:extLst>
                <a:ext uri="{FF2B5EF4-FFF2-40B4-BE49-F238E27FC236}">
                  <a16:creationId xmlns:a16="http://schemas.microsoft.com/office/drawing/2014/main" id="{7A44074D-CF7F-406B-ADDD-799394B45E34}"/>
                </a:ext>
              </a:extLst>
            </p:cNvPr>
            <p:cNvSpPr>
              <a:spLocks noChangeArrowheads="1"/>
            </p:cNvSpPr>
            <p:nvPr/>
          </p:nvSpPr>
          <p:spPr bwMode="auto">
            <a:xfrm>
              <a:off x="560388" y="4144963"/>
              <a:ext cx="13224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is displayed for the </a:t>
              </a:r>
              <a:endParaRPr lang="en-US" altLang="zh-CN" sz="1200">
                <a:latin typeface="ZapfHumnst BT" pitchFamily="34" charset="0"/>
                <a:ea typeface="宋体" panose="02010600030101010101" pitchFamily="2" charset="-122"/>
              </a:endParaRPr>
            </a:p>
          </p:txBody>
        </p:sp>
        <p:sp>
          <p:nvSpPr>
            <p:cNvPr id="145492" name="Rectangle 80">
              <a:extLst>
                <a:ext uri="{FF2B5EF4-FFF2-40B4-BE49-F238E27FC236}">
                  <a16:creationId xmlns:a16="http://schemas.microsoft.com/office/drawing/2014/main" id="{7694FBF0-DED5-4A41-B6FD-AE27ABD1A745}"/>
                </a:ext>
              </a:extLst>
            </p:cNvPr>
            <p:cNvSpPr>
              <a:spLocks noChangeArrowheads="1"/>
            </p:cNvSpPr>
            <p:nvPr/>
          </p:nvSpPr>
          <p:spPr bwMode="auto">
            <a:xfrm>
              <a:off x="560388" y="4295775"/>
              <a:ext cx="123912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students to select </a:t>
              </a:r>
              <a:endParaRPr lang="en-US" altLang="zh-CN" sz="1200">
                <a:latin typeface="ZapfHumnst BT" pitchFamily="34" charset="0"/>
                <a:ea typeface="宋体" panose="02010600030101010101" pitchFamily="2" charset="-122"/>
              </a:endParaRPr>
            </a:p>
          </p:txBody>
        </p:sp>
        <p:sp>
          <p:nvSpPr>
            <p:cNvPr id="145493" name="Rectangle 81">
              <a:extLst>
                <a:ext uri="{FF2B5EF4-FFF2-40B4-BE49-F238E27FC236}">
                  <a16:creationId xmlns:a16="http://schemas.microsoft.com/office/drawing/2014/main" id="{08F951A4-0F9E-4245-9ACA-C5065DCB1B4E}"/>
                </a:ext>
              </a:extLst>
            </p:cNvPr>
            <p:cNvSpPr>
              <a:spLocks noChangeArrowheads="1"/>
            </p:cNvSpPr>
            <p:nvPr/>
          </p:nvSpPr>
          <p:spPr bwMode="auto">
            <a:xfrm>
              <a:off x="560388" y="4446588"/>
              <a:ext cx="58554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200">
                  <a:latin typeface="Arial" panose="020B0604020202020204" pitchFamily="34" charset="0"/>
                  <a:ea typeface="宋体" panose="02010600030101010101" pitchFamily="2" charset="-122"/>
                </a:rPr>
                <a:t>offerings</a:t>
              </a:r>
              <a:endParaRPr lang="en-US" altLang="zh-CN" sz="1200">
                <a:latin typeface="ZapfHumnst BT" pitchFamily="34" charset="0"/>
                <a:ea typeface="宋体" panose="02010600030101010101" pitchFamily="2" charset="-122"/>
              </a:endParaRPr>
            </a:p>
          </p:txBody>
        </p:sp>
        <p:sp>
          <p:nvSpPr>
            <p:cNvPr id="145494" name="Line 82">
              <a:extLst>
                <a:ext uri="{FF2B5EF4-FFF2-40B4-BE49-F238E27FC236}">
                  <a16:creationId xmlns:a16="http://schemas.microsoft.com/office/drawing/2014/main" id="{4F9AFD4A-4BCE-4C98-A908-1297741298D7}"/>
                </a:ext>
              </a:extLst>
            </p:cNvPr>
            <p:cNvSpPr>
              <a:spLocks noChangeShapeType="1"/>
            </p:cNvSpPr>
            <p:nvPr/>
          </p:nvSpPr>
          <p:spPr bwMode="auto">
            <a:xfrm flipV="1">
              <a:off x="1770063" y="4192588"/>
              <a:ext cx="962025" cy="103187"/>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95" name="Line 84">
              <a:extLst>
                <a:ext uri="{FF2B5EF4-FFF2-40B4-BE49-F238E27FC236}">
                  <a16:creationId xmlns:a16="http://schemas.microsoft.com/office/drawing/2014/main" id="{9A5093E8-89A1-4FB7-A5B4-E56FA0692078}"/>
                </a:ext>
              </a:extLst>
            </p:cNvPr>
            <p:cNvSpPr>
              <a:spLocks noChangeShapeType="1"/>
            </p:cNvSpPr>
            <p:nvPr/>
          </p:nvSpPr>
          <p:spPr bwMode="auto">
            <a:xfrm>
              <a:off x="4648200" y="990600"/>
              <a:ext cx="595313" cy="250825"/>
            </a:xfrm>
            <a:prstGeom prst="line">
              <a:avLst/>
            </a:prstGeom>
            <a:noFill/>
            <a:ln w="28575">
              <a:solidFill>
                <a:schemeClr val="accent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9" name="Rectangle 26">
            <a:extLst>
              <a:ext uri="{FF2B5EF4-FFF2-40B4-BE49-F238E27FC236}">
                <a16:creationId xmlns:a16="http://schemas.microsoft.com/office/drawing/2014/main" id="{6B8176AD-23C4-4743-A6A3-37FC21DE8E4F}"/>
              </a:ext>
            </a:extLst>
          </p:cNvPr>
          <p:cNvSpPr txBox="1">
            <a:spLocks/>
          </p:cNvSpPr>
          <p:nvPr/>
        </p:nvSpPr>
        <p:spPr bwMode="auto">
          <a:xfrm>
            <a:off x="679562" y="85586"/>
            <a:ext cx="7871507" cy="52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smtClean="0"/>
              <a:t>以两个被识别为子系统的设计元素为例：顺序图（后）</a:t>
            </a:r>
            <a:endParaRPr lang="en-US" altLang="zh-CN" dirty="0"/>
          </a:p>
        </p:txBody>
      </p:sp>
      <p:cxnSp>
        <p:nvCxnSpPr>
          <p:cNvPr id="90" name="直接连接符 46">
            <a:extLst>
              <a:ext uri="{FF2B5EF4-FFF2-40B4-BE49-F238E27FC236}">
                <a16:creationId xmlns:a16="http://schemas.microsoft.com/office/drawing/2014/main" id="{A6F0AAED-1BE9-46C0-B179-C4526775983B}"/>
              </a:ext>
            </a:extLst>
          </p:cNvPr>
          <p:cNvCxnSpPr>
            <a:cxnSpLocks noChangeShapeType="1"/>
          </p:cNvCxnSpPr>
          <p:nvPr/>
        </p:nvCxnSpPr>
        <p:spPr bwMode="auto">
          <a:xfrm flipH="1">
            <a:off x="679562" y="637028"/>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 name="Freeform 5">
            <a:extLst>
              <a:ext uri="{FF2B5EF4-FFF2-40B4-BE49-F238E27FC236}">
                <a16:creationId xmlns:a16="http://schemas.microsoft.com/office/drawing/2014/main" id="{539E866E-222B-4A26-BA7D-05CABDAB0E2E}"/>
              </a:ext>
            </a:extLst>
          </p:cNvPr>
          <p:cNvSpPr>
            <a:spLocks noChangeAspect="1"/>
          </p:cNvSpPr>
          <p:nvPr/>
        </p:nvSpPr>
        <p:spPr bwMode="auto">
          <a:xfrm>
            <a:off x="82662" y="158155"/>
            <a:ext cx="345094"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83014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300" fill="hold"/>
                                        <p:tgtEl>
                                          <p:spTgt spid="91"/>
                                        </p:tgtEl>
                                        <p:attrNameLst>
                                          <p:attrName>ppt_x</p:attrName>
                                        </p:attrNameLst>
                                      </p:cBhvr>
                                      <p:tavLst>
                                        <p:tav tm="0">
                                          <p:val>
                                            <p:strVal val="0-#ppt_w/2"/>
                                          </p:val>
                                        </p:tav>
                                        <p:tav tm="100000">
                                          <p:val>
                                            <p:strVal val="#ppt_x"/>
                                          </p:val>
                                        </p:tav>
                                      </p:tavLst>
                                    </p:anim>
                                    <p:anim calcmode="lin" valueType="num">
                                      <p:cBhvr additive="base">
                                        <p:cTn id="8" dur="300" fill="hold"/>
                                        <p:tgtEl>
                                          <p:spTgt spid="91"/>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wipe(left)">
                                      <p:cBhvr>
                                        <p:cTn id="1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txBox="1">
            <a:spLocks noChangeArrowheads="1"/>
          </p:cNvSpPr>
          <p:nvPr/>
        </p:nvSpPr>
        <p:spPr bwMode="auto">
          <a:xfrm>
            <a:off x="323850" y="4437063"/>
            <a:ext cx="3457575"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FontTx/>
              <a:buNone/>
            </a:pPr>
            <a:r>
              <a:rPr lang="zh-CN" altLang="en-US" sz="6000" b="1">
                <a:latin typeface="微软雅黑" panose="020B0503020204020204" pitchFamily="34" charset="-122"/>
              </a:rPr>
              <a:t>感谢聆听</a:t>
            </a:r>
          </a:p>
        </p:txBody>
      </p:sp>
      <p:cxnSp>
        <p:nvCxnSpPr>
          <p:cNvPr id="30723" name="直接连接符 6"/>
          <p:cNvCxnSpPr>
            <a:cxnSpLocks noChangeShapeType="1"/>
          </p:cNvCxnSpPr>
          <p:nvPr/>
        </p:nvCxnSpPr>
        <p:spPr bwMode="auto">
          <a:xfrm>
            <a:off x="396875" y="5297488"/>
            <a:ext cx="8748713"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4" name="矩形 7"/>
          <p:cNvSpPr>
            <a:spLocks noChangeArrowheads="1"/>
          </p:cNvSpPr>
          <p:nvPr/>
        </p:nvSpPr>
        <p:spPr bwMode="auto">
          <a:xfrm>
            <a:off x="476250" y="5510213"/>
            <a:ext cx="1041400" cy="330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30725" name="矩形 8"/>
          <p:cNvSpPr>
            <a:spLocks noChangeArrowheads="1"/>
          </p:cNvSpPr>
          <p:nvPr/>
        </p:nvSpPr>
        <p:spPr bwMode="auto">
          <a:xfrm>
            <a:off x="1547813" y="5510213"/>
            <a:ext cx="2168525" cy="330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30726" name="TextBox 9"/>
          <p:cNvSpPr txBox="1">
            <a:spLocks noChangeArrowheads="1"/>
          </p:cNvSpPr>
          <p:nvPr/>
        </p:nvSpPr>
        <p:spPr bwMode="auto">
          <a:xfrm>
            <a:off x="566738" y="5380038"/>
            <a:ext cx="221297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1800" dirty="0">
                <a:solidFill>
                  <a:srgbClr val="F8F8F8"/>
                </a:solidFill>
                <a:latin typeface="微软雅黑" panose="020B0503020204020204" pitchFamily="34" charset="-122"/>
              </a:rPr>
              <a:t>主讲人    于学军</a:t>
            </a:r>
            <a:endParaRPr lang="en-US" sz="1800" dirty="0">
              <a:solidFill>
                <a:srgbClr val="F8F8F8"/>
              </a:solidFill>
              <a:latin typeface="微软雅黑" panose="020B0503020204020204" pitchFamily="34" charset="-122"/>
            </a:endParaRPr>
          </a:p>
        </p:txBody>
      </p:sp>
      <p:sp>
        <p:nvSpPr>
          <p:cNvPr id="30727" name="Freeform 5"/>
          <p:cNvSpPr>
            <a:spLocks/>
          </p:cNvSpPr>
          <p:nvPr/>
        </p:nvSpPr>
        <p:spPr bwMode="auto">
          <a:xfrm>
            <a:off x="0" y="628650"/>
            <a:ext cx="1404938" cy="568325"/>
          </a:xfrm>
          <a:custGeom>
            <a:avLst/>
            <a:gdLst>
              <a:gd name="T0" fmla="*/ 0 w 2998"/>
              <a:gd name="T1" fmla="*/ 0 h 1197"/>
              <a:gd name="T2" fmla="*/ 522889994 w 2998"/>
              <a:gd name="T3" fmla="*/ 0 h 1197"/>
              <a:gd name="T4" fmla="*/ 658389187 w 2998"/>
              <a:gd name="T5" fmla="*/ 269835677 h 1197"/>
              <a:gd name="T6" fmla="*/ 0 w 2998"/>
              <a:gd name="T7" fmla="*/ 269835677 h 1197"/>
              <a:gd name="T8" fmla="*/ 0 w 2998"/>
              <a:gd name="T9" fmla="*/ 0 h 11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8" h="1197">
                <a:moveTo>
                  <a:pt x="0" y="0"/>
                </a:moveTo>
                <a:lnTo>
                  <a:pt x="2381" y="0"/>
                </a:lnTo>
                <a:lnTo>
                  <a:pt x="2998" y="1197"/>
                </a:lnTo>
                <a:lnTo>
                  <a:pt x="0" y="1197"/>
                </a:lnTo>
                <a:lnTo>
                  <a:pt x="0" y="0"/>
                </a:lnTo>
                <a:close/>
              </a:path>
            </a:pathLst>
          </a:cu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28" name="TextBox 11"/>
          <p:cNvSpPr txBox="1">
            <a:spLocks noChangeArrowheads="1"/>
          </p:cNvSpPr>
          <p:nvPr/>
        </p:nvSpPr>
        <p:spPr bwMode="auto">
          <a:xfrm>
            <a:off x="4519613" y="5408613"/>
            <a:ext cx="22129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1800" dirty="0">
                <a:solidFill>
                  <a:schemeClr val="bg1"/>
                </a:solidFill>
                <a:latin typeface="微软雅黑" panose="020B0503020204020204" pitchFamily="34" charset="-122"/>
              </a:rPr>
              <a:t>2018.03-2018.07</a:t>
            </a:r>
          </a:p>
        </p:txBody>
      </p:sp>
      <p:pic>
        <p:nvPicPr>
          <p:cNvPr id="3073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0"/>
            <a:ext cx="6156325"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6184">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30730"/>
                                        </p:tgtEl>
                                        <p:attrNameLst>
                                          <p:attrName>style.visibility</p:attrName>
                                        </p:attrNameLst>
                                      </p:cBhvr>
                                      <p:to>
                                        <p:strVal val="visible"/>
                                      </p:to>
                                    </p:set>
                                    <p:anim calcmode="lin" valueType="num">
                                      <p:cBhvr additive="base">
                                        <p:cTn id="7" dur="500" fill="hold"/>
                                        <p:tgtEl>
                                          <p:spTgt spid="30730"/>
                                        </p:tgtEl>
                                        <p:attrNameLst>
                                          <p:attrName>ppt_x</p:attrName>
                                        </p:attrNameLst>
                                      </p:cBhvr>
                                      <p:tavLst>
                                        <p:tav tm="0">
                                          <p:val>
                                            <p:strVal val="1+#ppt_w/2"/>
                                          </p:val>
                                        </p:tav>
                                        <p:tav tm="100000">
                                          <p:val>
                                            <p:strVal val="#ppt_x"/>
                                          </p:val>
                                        </p:tav>
                                      </p:tavLst>
                                    </p:anim>
                                    <p:anim calcmode="lin" valueType="num">
                                      <p:cBhvr additive="base">
                                        <p:cTn id="8" dur="500" fill="hold"/>
                                        <p:tgtEl>
                                          <p:spTgt spid="3073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727"/>
                                        </p:tgtEl>
                                        <p:attrNameLst>
                                          <p:attrName>style.visibility</p:attrName>
                                        </p:attrNameLst>
                                      </p:cBhvr>
                                      <p:to>
                                        <p:strVal val="visible"/>
                                      </p:to>
                                    </p:set>
                                    <p:anim calcmode="lin" valueType="num">
                                      <p:cBhvr additive="base">
                                        <p:cTn id="11" dur="500" fill="hold"/>
                                        <p:tgtEl>
                                          <p:spTgt spid="30727"/>
                                        </p:tgtEl>
                                        <p:attrNameLst>
                                          <p:attrName>ppt_x</p:attrName>
                                        </p:attrNameLst>
                                      </p:cBhvr>
                                      <p:tavLst>
                                        <p:tav tm="0">
                                          <p:val>
                                            <p:strVal val="0-#ppt_w/2"/>
                                          </p:val>
                                        </p:tav>
                                        <p:tav tm="100000">
                                          <p:val>
                                            <p:strVal val="#ppt_x"/>
                                          </p:val>
                                        </p:tav>
                                      </p:tavLst>
                                    </p:anim>
                                    <p:anim calcmode="lin" valueType="num">
                                      <p:cBhvr additive="base">
                                        <p:cTn id="12" dur="500" fill="hold"/>
                                        <p:tgtEl>
                                          <p:spTgt spid="30727"/>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2" presetClass="entr" presetSubtype="2" fill="hold" nodeType="afterEffect">
                                  <p:stCondLst>
                                    <p:cond delay="0"/>
                                  </p:stCondLst>
                                  <p:childTnLst>
                                    <p:set>
                                      <p:cBhvr>
                                        <p:cTn id="15" dur="1" fill="hold">
                                          <p:stCondLst>
                                            <p:cond delay="0"/>
                                          </p:stCondLst>
                                        </p:cTn>
                                        <p:tgtEl>
                                          <p:spTgt spid="30723"/>
                                        </p:tgtEl>
                                        <p:attrNameLst>
                                          <p:attrName>style.visibility</p:attrName>
                                        </p:attrNameLst>
                                      </p:cBhvr>
                                      <p:to>
                                        <p:strVal val="visible"/>
                                      </p:to>
                                    </p:set>
                                    <p:animEffect transition="in" filter="wipe(right)">
                                      <p:cBhvr>
                                        <p:cTn id="16" dur="2000"/>
                                        <p:tgtEl>
                                          <p:spTgt spid="30723"/>
                                        </p:tgtEl>
                                      </p:cBhvr>
                                    </p:animEffect>
                                  </p:childTnLst>
                                </p:cTn>
                              </p:par>
                            </p:childTnLst>
                          </p:cTn>
                        </p:par>
                        <p:par>
                          <p:cTn id="17" fill="hold" nodeType="afterGroup">
                            <p:stCondLst>
                              <p:cond delay="2500"/>
                            </p:stCondLst>
                            <p:childTnLst>
                              <p:par>
                                <p:cTn id="18" presetID="2" presetClass="entr" presetSubtype="2" fill="hold" grpId="0" nodeType="afterEffect">
                                  <p:stCondLst>
                                    <p:cond delay="0"/>
                                  </p:stCondLst>
                                  <p:childTnLst>
                                    <p:set>
                                      <p:cBhvr>
                                        <p:cTn id="19" dur="1" fill="hold">
                                          <p:stCondLst>
                                            <p:cond delay="0"/>
                                          </p:stCondLst>
                                        </p:cTn>
                                        <p:tgtEl>
                                          <p:spTgt spid="30722"/>
                                        </p:tgtEl>
                                        <p:attrNameLst>
                                          <p:attrName>style.visibility</p:attrName>
                                        </p:attrNameLst>
                                      </p:cBhvr>
                                      <p:to>
                                        <p:strVal val="visible"/>
                                      </p:to>
                                    </p:set>
                                    <p:anim calcmode="lin" valueType="num">
                                      <p:cBhvr additive="base">
                                        <p:cTn id="20" dur="500" fill="hold"/>
                                        <p:tgtEl>
                                          <p:spTgt spid="30722"/>
                                        </p:tgtEl>
                                        <p:attrNameLst>
                                          <p:attrName>ppt_x</p:attrName>
                                        </p:attrNameLst>
                                      </p:cBhvr>
                                      <p:tavLst>
                                        <p:tav tm="0">
                                          <p:val>
                                            <p:strVal val="1+#ppt_w/2"/>
                                          </p:val>
                                        </p:tav>
                                        <p:tav tm="100000">
                                          <p:val>
                                            <p:strVal val="#ppt_x"/>
                                          </p:val>
                                        </p:tav>
                                      </p:tavLst>
                                    </p:anim>
                                    <p:anim calcmode="lin" valueType="num">
                                      <p:cBhvr additive="base">
                                        <p:cTn id="21" dur="500" fill="hold"/>
                                        <p:tgtEl>
                                          <p:spTgt spid="30722"/>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3000"/>
                            </p:stCondLst>
                            <p:childTnLst>
                              <p:par>
                                <p:cTn id="23" presetID="22" presetClass="entr" presetSubtype="4" fill="hold" grpId="0" nodeType="afterEffect">
                                  <p:stCondLst>
                                    <p:cond delay="0"/>
                                  </p:stCondLst>
                                  <p:childTnLst>
                                    <p:set>
                                      <p:cBhvr>
                                        <p:cTn id="24" dur="1" fill="hold">
                                          <p:stCondLst>
                                            <p:cond delay="0"/>
                                          </p:stCondLst>
                                        </p:cTn>
                                        <p:tgtEl>
                                          <p:spTgt spid="30726"/>
                                        </p:tgtEl>
                                        <p:attrNameLst>
                                          <p:attrName>style.visibility</p:attrName>
                                        </p:attrNameLst>
                                      </p:cBhvr>
                                      <p:to>
                                        <p:strVal val="visible"/>
                                      </p:to>
                                    </p:set>
                                    <p:animEffect transition="in" filter="wipe(down)">
                                      <p:cBhvr>
                                        <p:cTn id="25" dur="500"/>
                                        <p:tgtEl>
                                          <p:spTgt spid="30726"/>
                                        </p:tgtEl>
                                      </p:cBhvr>
                                    </p:animEffect>
                                  </p:childTnLst>
                                </p:cTn>
                              </p:par>
                            </p:childTnLst>
                          </p:cTn>
                        </p:par>
                        <p:par>
                          <p:cTn id="26" fill="hold" nodeType="afterGroup">
                            <p:stCondLst>
                              <p:cond delay="3500"/>
                            </p:stCondLst>
                            <p:childTnLst>
                              <p:par>
                                <p:cTn id="27" presetID="2" presetClass="entr" presetSubtype="2" fill="hold" grpId="0" nodeType="afterEffect">
                                  <p:stCondLst>
                                    <p:cond delay="0"/>
                                  </p:stCondLst>
                                  <p:childTnLst>
                                    <p:set>
                                      <p:cBhvr>
                                        <p:cTn id="28" dur="1" fill="hold">
                                          <p:stCondLst>
                                            <p:cond delay="0"/>
                                          </p:stCondLst>
                                        </p:cTn>
                                        <p:tgtEl>
                                          <p:spTgt spid="30725"/>
                                        </p:tgtEl>
                                        <p:attrNameLst>
                                          <p:attrName>style.visibility</p:attrName>
                                        </p:attrNameLst>
                                      </p:cBhvr>
                                      <p:to>
                                        <p:strVal val="visible"/>
                                      </p:to>
                                    </p:set>
                                    <p:anim calcmode="lin" valueType="num">
                                      <p:cBhvr additive="base">
                                        <p:cTn id="29" dur="300" fill="hold"/>
                                        <p:tgtEl>
                                          <p:spTgt spid="30725"/>
                                        </p:tgtEl>
                                        <p:attrNameLst>
                                          <p:attrName>ppt_x</p:attrName>
                                        </p:attrNameLst>
                                      </p:cBhvr>
                                      <p:tavLst>
                                        <p:tav tm="0">
                                          <p:val>
                                            <p:strVal val="1+#ppt_w/2"/>
                                          </p:val>
                                        </p:tav>
                                        <p:tav tm="100000">
                                          <p:val>
                                            <p:strVal val="#ppt_x"/>
                                          </p:val>
                                        </p:tav>
                                      </p:tavLst>
                                    </p:anim>
                                    <p:anim calcmode="lin" valueType="num">
                                      <p:cBhvr additive="base">
                                        <p:cTn id="30" dur="300" fill="hold"/>
                                        <p:tgtEl>
                                          <p:spTgt spid="30725"/>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0724"/>
                                        </p:tgtEl>
                                        <p:attrNameLst>
                                          <p:attrName>style.visibility</p:attrName>
                                        </p:attrNameLst>
                                      </p:cBhvr>
                                      <p:to>
                                        <p:strVal val="visible"/>
                                      </p:to>
                                    </p:set>
                                    <p:anim calcmode="lin" valueType="num">
                                      <p:cBhvr additive="base">
                                        <p:cTn id="33" dur="300" fill="hold"/>
                                        <p:tgtEl>
                                          <p:spTgt spid="30724"/>
                                        </p:tgtEl>
                                        <p:attrNameLst>
                                          <p:attrName>ppt_x</p:attrName>
                                        </p:attrNameLst>
                                      </p:cBhvr>
                                      <p:tavLst>
                                        <p:tav tm="0">
                                          <p:val>
                                            <p:strVal val="0-#ppt_w/2"/>
                                          </p:val>
                                        </p:tav>
                                        <p:tav tm="100000">
                                          <p:val>
                                            <p:strVal val="#ppt_x"/>
                                          </p:val>
                                        </p:tav>
                                      </p:tavLst>
                                    </p:anim>
                                    <p:anim calcmode="lin" valueType="num">
                                      <p:cBhvr additive="base">
                                        <p:cTn id="34" dur="300" fill="hold"/>
                                        <p:tgtEl>
                                          <p:spTgt spid="30724"/>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3800"/>
                            </p:stCondLst>
                            <p:childTnLst>
                              <p:par>
                                <p:cTn id="36" presetID="22" presetClass="entr" presetSubtype="4" fill="hold" nodeType="afterEffect">
                                  <p:stCondLst>
                                    <p:cond delay="0"/>
                                  </p:stCondLst>
                                  <p:childTnLst>
                                    <p:set>
                                      <p:cBhvr>
                                        <p:cTn id="37" dur="1" fill="hold">
                                          <p:stCondLst>
                                            <p:cond delay="0"/>
                                          </p:stCondLst>
                                        </p:cTn>
                                        <p:tgtEl>
                                          <p:spTgt spid="30726">
                                            <p:txEl>
                                              <p:pRg st="0" end="0"/>
                                            </p:txEl>
                                          </p:spTgt>
                                        </p:tgtEl>
                                        <p:attrNameLst>
                                          <p:attrName>style.visibility</p:attrName>
                                        </p:attrNameLst>
                                      </p:cBhvr>
                                      <p:to>
                                        <p:strVal val="visible"/>
                                      </p:to>
                                    </p:set>
                                    <p:animEffect transition="in" filter="wipe(down)">
                                      <p:cBhvr>
                                        <p:cTn id="38" dur="500"/>
                                        <p:tgtEl>
                                          <p:spTgt spid="30726">
                                            <p:txEl>
                                              <p:pRg st="0" end="0"/>
                                            </p:txEl>
                                          </p:spTgt>
                                        </p:tgtEl>
                                      </p:cBhvr>
                                    </p:animEffect>
                                  </p:childTnLst>
                                </p:cTn>
                              </p:par>
                            </p:childTnLst>
                          </p:cTn>
                        </p:par>
                        <p:par>
                          <p:cTn id="39" fill="hold" nodeType="afterGroup">
                            <p:stCondLst>
                              <p:cond delay="4300"/>
                            </p:stCondLst>
                            <p:childTnLst>
                              <p:par>
                                <p:cTn id="40" presetID="22" presetClass="entr" presetSubtype="4" fill="hold" grpId="0" nodeType="afterEffect">
                                  <p:stCondLst>
                                    <p:cond delay="0"/>
                                  </p:stCondLst>
                                  <p:childTnLst>
                                    <p:set>
                                      <p:cBhvr>
                                        <p:cTn id="41" dur="1" fill="hold">
                                          <p:stCondLst>
                                            <p:cond delay="0"/>
                                          </p:stCondLst>
                                        </p:cTn>
                                        <p:tgtEl>
                                          <p:spTgt spid="30728"/>
                                        </p:tgtEl>
                                        <p:attrNameLst>
                                          <p:attrName>style.visibility</p:attrName>
                                        </p:attrNameLst>
                                      </p:cBhvr>
                                      <p:to>
                                        <p:strVal val="visible"/>
                                      </p:to>
                                    </p:set>
                                    <p:animEffect transition="in" filter="wipe(down)">
                                      <p:cBhvr>
                                        <p:cTn id="42" dur="500"/>
                                        <p:tgtEl>
                                          <p:spTgt spid="30728"/>
                                        </p:tgtEl>
                                      </p:cBhvr>
                                    </p:animEffect>
                                  </p:childTnLst>
                                </p:cTn>
                              </p:par>
                            </p:childTnLst>
                          </p:cTn>
                        </p:par>
                        <p:par>
                          <p:cTn id="43" fill="hold" nodeType="afterGroup">
                            <p:stCondLst>
                              <p:cond delay="4800"/>
                            </p:stCondLst>
                            <p:childTnLst>
                              <p:par>
                                <p:cTn id="44" presetID="22" presetClass="entr" presetSubtype="4" fill="hold" nodeType="afterEffect">
                                  <p:stCondLst>
                                    <p:cond delay="0"/>
                                  </p:stCondLst>
                                  <p:childTnLst>
                                    <p:set>
                                      <p:cBhvr>
                                        <p:cTn id="45" dur="1" fill="hold">
                                          <p:stCondLst>
                                            <p:cond delay="0"/>
                                          </p:stCondLst>
                                        </p:cTn>
                                        <p:tgtEl>
                                          <p:spTgt spid="30728">
                                            <p:txEl>
                                              <p:pRg st="0" end="0"/>
                                            </p:txEl>
                                          </p:spTgt>
                                        </p:tgtEl>
                                        <p:attrNameLst>
                                          <p:attrName>style.visibility</p:attrName>
                                        </p:attrNameLst>
                                      </p:cBhvr>
                                      <p:to>
                                        <p:strVal val="visible"/>
                                      </p:to>
                                    </p:set>
                                    <p:animEffect transition="in" filter="wipe(down)">
                                      <p:cBhvr>
                                        <p:cTn id="46" dur="500"/>
                                        <p:tgtEl>
                                          <p:spTgt spid="307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utoUpdateAnimBg="0"/>
      <p:bldP spid="30724" grpId="0" animBg="1" autoUpdateAnimBg="0"/>
      <p:bldP spid="30725" grpId="0" animBg="1" autoUpdateAnimBg="0"/>
      <p:bldP spid="30726" grpId="0" autoUpdateAnimBg="0"/>
      <p:bldP spid="30727" grpId="0" animBg="1"/>
      <p:bldP spid="30728"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a:extLst>
              <a:ext uri="{FF2B5EF4-FFF2-40B4-BE49-F238E27FC236}">
                <a16:creationId xmlns:a16="http://schemas.microsoft.com/office/drawing/2014/main" id="{BAF46AA4-2AC3-45F3-8A31-A16F943D54A6}"/>
              </a:ext>
            </a:extLst>
          </p:cNvPr>
          <p:cNvSpPr txBox="1">
            <a:spLocks noChangeArrowheads="1"/>
          </p:cNvSpPr>
          <p:nvPr/>
        </p:nvSpPr>
        <p:spPr bwMode="auto">
          <a:xfrm>
            <a:off x="539750" y="115888"/>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rPr>
              <a:t>软件架构定义的两个流派</a:t>
            </a:r>
          </a:p>
        </p:txBody>
      </p:sp>
      <p:cxnSp>
        <p:nvCxnSpPr>
          <p:cNvPr id="3" name="直接连接符 46">
            <a:extLst>
              <a:ext uri="{FF2B5EF4-FFF2-40B4-BE49-F238E27FC236}">
                <a16:creationId xmlns:a16="http://schemas.microsoft.com/office/drawing/2014/main" id="{66F59864-E848-4B87-B0E2-83E4C6B69A85}"/>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Freeform 5">
            <a:extLst>
              <a:ext uri="{FF2B5EF4-FFF2-40B4-BE49-F238E27FC236}">
                <a16:creationId xmlns:a16="http://schemas.microsoft.com/office/drawing/2014/main" id="{2CF7305E-6188-4793-A239-684BE7CC8C4A}"/>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11" name="直接连接符 10">
            <a:extLst>
              <a:ext uri="{FF2B5EF4-FFF2-40B4-BE49-F238E27FC236}">
                <a16:creationId xmlns:a16="http://schemas.microsoft.com/office/drawing/2014/main" id="{A53BC5D5-D463-44B0-B227-7D6FDE15506A}"/>
              </a:ext>
            </a:extLst>
          </p:cNvPr>
          <p:cNvCxnSpPr>
            <a:cxnSpLocks/>
          </p:cNvCxnSpPr>
          <p:nvPr/>
        </p:nvCxnSpPr>
        <p:spPr bwMode="auto">
          <a:xfrm flipH="1">
            <a:off x="4249179" y="1196752"/>
            <a:ext cx="35583" cy="5328592"/>
          </a:xfrm>
          <a:prstGeom prst="line">
            <a:avLst/>
          </a:prstGeom>
          <a:ln w="9525" cap="flat" cmpd="sng" algn="ctr">
            <a:solidFill>
              <a:schemeClr val="accent6"/>
            </a:solidFill>
            <a:prstDash val="dash"/>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sp>
        <p:nvSpPr>
          <p:cNvPr id="10" name="Rectangle 3">
            <a:extLst>
              <a:ext uri="{FF2B5EF4-FFF2-40B4-BE49-F238E27FC236}">
                <a16:creationId xmlns:a16="http://schemas.microsoft.com/office/drawing/2014/main" id="{7319CC21-0D02-4CAE-8537-22BA2C5B11E8}"/>
              </a:ext>
            </a:extLst>
          </p:cNvPr>
          <p:cNvSpPr txBox="1">
            <a:spLocks noChangeArrowheads="1"/>
          </p:cNvSpPr>
          <p:nvPr/>
        </p:nvSpPr>
        <p:spPr bwMode="auto">
          <a:xfrm>
            <a:off x="4394796" y="1095876"/>
            <a:ext cx="4104481" cy="2765172"/>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t>是否有通用的应用架构可以被使用？</a:t>
            </a:r>
            <a:endParaRPr lang="en-US" altLang="zh-CN" sz="2400"/>
          </a:p>
          <a:p>
            <a:r>
              <a:rPr lang="zh-CN" altLang="en-US" sz="2400"/>
              <a:t>这个系统是如何分布的？</a:t>
            </a:r>
            <a:endParaRPr lang="en-US" altLang="zh-CN" sz="2400"/>
          </a:p>
          <a:p>
            <a:r>
              <a:rPr lang="zh-CN" altLang="en-US" sz="2400"/>
              <a:t>这个系统的架构风格是如何的？</a:t>
            </a:r>
            <a:endParaRPr lang="en-US" altLang="zh-CN" sz="2400"/>
          </a:p>
          <a:p>
            <a:r>
              <a:rPr lang="zh-CN" altLang="en-US" sz="2400"/>
              <a:t>在构造系统结构中将采用什么样的方法？</a:t>
            </a:r>
            <a:endParaRPr lang="en-US" altLang="zh-CN" sz="2400"/>
          </a:p>
          <a:p>
            <a:r>
              <a:rPr lang="zh-CN" altLang="en-US" sz="2400"/>
              <a:t>如何将系统进行分解？</a:t>
            </a:r>
            <a:endParaRPr lang="en-US" altLang="zh-CN" sz="2400"/>
          </a:p>
          <a:p>
            <a:r>
              <a:rPr lang="zh-CN" altLang="en-US" sz="2400"/>
              <a:t>什么样的控制策略会被使用到？</a:t>
            </a:r>
            <a:endParaRPr lang="en-US" altLang="zh-CN" sz="2400"/>
          </a:p>
          <a:p>
            <a:r>
              <a:rPr lang="zh-CN" altLang="en-US" sz="2400"/>
              <a:t>这个架构的设计如何进行评价？</a:t>
            </a:r>
            <a:endParaRPr lang="en-US" altLang="zh-CN" sz="2400"/>
          </a:p>
          <a:p>
            <a:r>
              <a:rPr lang="zh-CN" altLang="en-US" sz="2400"/>
              <a:t>如何对架构的设计进行文档化？</a:t>
            </a:r>
            <a:endParaRPr lang="en-US" altLang="zh-CN" sz="2400" dirty="0"/>
          </a:p>
        </p:txBody>
      </p:sp>
      <p:pic>
        <p:nvPicPr>
          <p:cNvPr id="7" name="图片 6">
            <a:extLst>
              <a:ext uri="{FF2B5EF4-FFF2-40B4-BE49-F238E27FC236}">
                <a16:creationId xmlns:a16="http://schemas.microsoft.com/office/drawing/2014/main" id="{02BD20D8-F516-4C0C-916B-E5A74753B1B3}"/>
              </a:ext>
            </a:extLst>
          </p:cNvPr>
          <p:cNvPicPr>
            <a:picLocks noChangeAspect="1"/>
          </p:cNvPicPr>
          <p:nvPr/>
        </p:nvPicPr>
        <p:blipFill>
          <a:blip r:embed="rId2"/>
          <a:stretch>
            <a:fillRect/>
          </a:stretch>
        </p:blipFill>
        <p:spPr>
          <a:xfrm>
            <a:off x="8161139" y="82253"/>
            <a:ext cx="676275" cy="990600"/>
          </a:xfrm>
          <a:prstGeom prst="rect">
            <a:avLst/>
          </a:prstGeom>
        </p:spPr>
      </p:pic>
      <p:sp>
        <p:nvSpPr>
          <p:cNvPr id="13" name="矩形 12">
            <a:extLst>
              <a:ext uri="{FF2B5EF4-FFF2-40B4-BE49-F238E27FC236}">
                <a16:creationId xmlns:a16="http://schemas.microsoft.com/office/drawing/2014/main" id="{ADE22253-3360-42C6-80AC-587F71663626}"/>
              </a:ext>
            </a:extLst>
          </p:cNvPr>
          <p:cNvSpPr/>
          <p:nvPr/>
        </p:nvSpPr>
        <p:spPr>
          <a:xfrm>
            <a:off x="7909679" y="92866"/>
            <a:ext cx="252959" cy="840230"/>
          </a:xfrm>
          <a:prstGeom prst="rect">
            <a:avLst/>
          </a:prstGeom>
        </p:spPr>
        <p:txBody>
          <a:bodyPr wrap="square">
            <a:spAutoFit/>
          </a:bodyPr>
          <a:lstStyle/>
          <a:p>
            <a:pPr lvl="2">
              <a:lnSpc>
                <a:spcPct val="90000"/>
              </a:lnSpc>
            </a:pPr>
            <a:r>
              <a:rPr lang="zh-CN" altLang="en-US" dirty="0"/>
              <a:t>决策派</a:t>
            </a:r>
          </a:p>
        </p:txBody>
      </p:sp>
      <p:sp>
        <p:nvSpPr>
          <p:cNvPr id="14" name="Rectangle 3">
            <a:extLst>
              <a:ext uri="{FF2B5EF4-FFF2-40B4-BE49-F238E27FC236}">
                <a16:creationId xmlns:a16="http://schemas.microsoft.com/office/drawing/2014/main" id="{6B313CDC-E364-47D1-970D-7FF42593D320}"/>
              </a:ext>
            </a:extLst>
          </p:cNvPr>
          <p:cNvSpPr txBox="1">
            <a:spLocks noChangeArrowheads="1"/>
          </p:cNvSpPr>
          <p:nvPr/>
        </p:nvSpPr>
        <p:spPr>
          <a:xfrm>
            <a:off x="175221" y="1177135"/>
            <a:ext cx="3816003" cy="3393284"/>
          </a:xfrm>
          <a:prstGeom prst="rect">
            <a:avLst/>
          </a:prstGeom>
        </p:spPr>
        <p:txBody>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t>Booch</a:t>
            </a:r>
            <a:r>
              <a:rPr lang="zh-CN" altLang="en-US" dirty="0"/>
              <a:t>、</a:t>
            </a:r>
            <a:r>
              <a:rPr lang="en-US" altLang="zh-CN" dirty="0"/>
              <a:t>Rumbaugh</a:t>
            </a:r>
            <a:r>
              <a:rPr lang="zh-CN" altLang="en-US" dirty="0"/>
              <a:t>和</a:t>
            </a:r>
            <a:r>
              <a:rPr lang="en-US" altLang="zh-CN" dirty="0"/>
              <a:t>Jacobson</a:t>
            </a:r>
            <a:r>
              <a:rPr lang="zh-CN" altLang="en-US" dirty="0"/>
              <a:t>的定义</a:t>
            </a:r>
          </a:p>
          <a:p>
            <a:pPr lvl="1"/>
            <a:r>
              <a:rPr lang="zh-CN" altLang="en-US" dirty="0"/>
              <a:t>架构是一系列</a:t>
            </a:r>
            <a:r>
              <a:rPr lang="zh-CN" altLang="en-US" sz="2800" dirty="0">
                <a:solidFill>
                  <a:srgbClr val="FF0000"/>
                </a:solidFill>
              </a:rPr>
              <a:t>重要决策</a:t>
            </a:r>
            <a:r>
              <a:rPr lang="zh-CN" altLang="en-US" dirty="0"/>
              <a:t>的集合</a:t>
            </a:r>
            <a:r>
              <a:rPr lang="en-US" altLang="zh-CN" dirty="0"/>
              <a:t>.</a:t>
            </a:r>
          </a:p>
          <a:p>
            <a:pPr lvl="1"/>
            <a:r>
              <a:rPr lang="zh-CN" altLang="en-US" dirty="0"/>
              <a:t>这些决策与以下内容有关：软件的组织，构成系统的结构元素及其接口的选择，这些元素在相互协作中明确表现出的行为，这些结构元素和行为元素进一步组合所构成的更大规模的子系统，以及指导这一组织</a:t>
            </a:r>
            <a:r>
              <a:rPr lang="en-US" altLang="zh-CN" dirty="0"/>
              <a:t>——</a:t>
            </a:r>
            <a:r>
              <a:rPr lang="zh-CN" altLang="en-US" dirty="0"/>
              <a:t>包括这些元素及其接口、它们的协作和它们的组合</a:t>
            </a:r>
            <a:r>
              <a:rPr lang="en-US" altLang="zh-CN" dirty="0"/>
              <a:t>——</a:t>
            </a:r>
            <a:r>
              <a:rPr lang="zh-CN" altLang="en-US" dirty="0"/>
              <a:t>架构风格。</a:t>
            </a:r>
          </a:p>
          <a:p>
            <a:pPr lvl="1"/>
            <a:endParaRPr lang="zh-CN" altLang="en-US" dirty="0"/>
          </a:p>
        </p:txBody>
      </p:sp>
    </p:spTree>
    <p:extLst>
      <p:ext uri="{BB962C8B-B14F-4D97-AF65-F5344CB8AC3E}">
        <p14:creationId xmlns:p14="http://schemas.microsoft.com/office/powerpoint/2010/main" val="256887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2"/>
                                        </p:tgtEl>
                                        <p:attrNameLst>
                                          <p:attrName>ppt_y</p:attrName>
                                        </p:attrNameLst>
                                      </p:cBhvr>
                                      <p:tavLst>
                                        <p:tav tm="0">
                                          <p:val>
                                            <p:strVal val="#ppt_y"/>
                                          </p:val>
                                        </p:tav>
                                        <p:tav tm="100000">
                                          <p:val>
                                            <p:strVal val="#ppt_y"/>
                                          </p:val>
                                        </p:tav>
                                      </p:tavLst>
                                    </p:anim>
                                    <p:anim calcmode="lin" valueType="num">
                                      <p:cBhvr>
                                        <p:cTn id="18"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a:extLst>
              <a:ext uri="{FF2B5EF4-FFF2-40B4-BE49-F238E27FC236}">
                <a16:creationId xmlns:a16="http://schemas.microsoft.com/office/drawing/2014/main" id="{4E9C0F93-EC3B-474C-AD03-D0A74644D978}"/>
              </a:ext>
            </a:extLst>
          </p:cNvPr>
          <p:cNvSpPr>
            <a:spLocks noGrp="1" noChangeArrowheads="1"/>
          </p:cNvSpPr>
          <p:nvPr>
            <p:ph type="body" idx="1"/>
          </p:nvPr>
        </p:nvSpPr>
        <p:spPr>
          <a:xfrm>
            <a:off x="662430" y="908730"/>
            <a:ext cx="7881938" cy="5040550"/>
          </a:xfrm>
        </p:spPr>
        <p:txBody>
          <a:bodyPr/>
          <a:lstStyle/>
          <a:p>
            <a:pPr>
              <a:lnSpc>
                <a:spcPct val="90000"/>
              </a:lnSpc>
            </a:pPr>
            <a:r>
              <a:rPr lang="zh-CN" altLang="en-US" dirty="0"/>
              <a:t>软件架构对新产品开发的作用：</a:t>
            </a:r>
          </a:p>
          <a:p>
            <a:pPr lvl="1">
              <a:lnSpc>
                <a:spcPct val="90000"/>
              </a:lnSpc>
            </a:pPr>
            <a:r>
              <a:rPr lang="zh-CN" altLang="en-US" sz="1900" b="1" dirty="0"/>
              <a:t>上承业务目标。</a:t>
            </a:r>
          </a:p>
          <a:p>
            <a:pPr lvl="1">
              <a:lnSpc>
                <a:spcPct val="90000"/>
              </a:lnSpc>
            </a:pPr>
            <a:r>
              <a:rPr lang="zh-CN" altLang="en-US" sz="1900" b="1" dirty="0"/>
              <a:t>下接技术决策。</a:t>
            </a:r>
          </a:p>
          <a:p>
            <a:pPr lvl="1">
              <a:lnSpc>
                <a:spcPct val="90000"/>
              </a:lnSpc>
            </a:pPr>
            <a:r>
              <a:rPr lang="zh-CN" altLang="en-US" sz="1900" b="1" dirty="0"/>
              <a:t>控制复杂性。</a:t>
            </a:r>
          </a:p>
          <a:p>
            <a:pPr lvl="2">
              <a:lnSpc>
                <a:spcPct val="90000"/>
              </a:lnSpc>
            </a:pPr>
            <a:r>
              <a:rPr lang="zh-CN" altLang="en-US" dirty="0"/>
              <a:t>先进行架构设计，后进行详细设计和编码实现，符合“基于问题深度分而治之”的理念。</a:t>
            </a:r>
          </a:p>
          <a:p>
            <a:pPr lvl="1">
              <a:lnSpc>
                <a:spcPct val="90000"/>
              </a:lnSpc>
            </a:pPr>
            <a:r>
              <a:rPr lang="zh-CN" altLang="en-US" sz="1900" b="1" dirty="0"/>
              <a:t>组织开发。</a:t>
            </a:r>
          </a:p>
          <a:p>
            <a:pPr lvl="2">
              <a:lnSpc>
                <a:spcPct val="90000"/>
              </a:lnSpc>
            </a:pPr>
            <a:r>
              <a:rPr lang="zh-CN" altLang="en-US" dirty="0"/>
              <a:t>软件架构方案在小组中间扮演了“桥梁”和“合作契约”的作用。</a:t>
            </a:r>
          </a:p>
          <a:p>
            <a:pPr lvl="1">
              <a:lnSpc>
                <a:spcPct val="90000"/>
              </a:lnSpc>
            </a:pPr>
            <a:r>
              <a:rPr lang="zh-CN" altLang="en-US" sz="1900" b="1" dirty="0"/>
              <a:t>利于迭代开发和增量交付。</a:t>
            </a:r>
          </a:p>
          <a:p>
            <a:pPr lvl="2">
              <a:lnSpc>
                <a:spcPct val="90000"/>
              </a:lnSpc>
            </a:pPr>
            <a:r>
              <a:rPr lang="zh-CN" altLang="en-US" dirty="0"/>
              <a:t>以架构为中心进行开发，为增量交付提供了良好的基础。在架构经过验证之后，可以专注于功能的增量提交。</a:t>
            </a:r>
          </a:p>
          <a:p>
            <a:pPr lvl="1">
              <a:lnSpc>
                <a:spcPct val="90000"/>
              </a:lnSpc>
            </a:pPr>
            <a:r>
              <a:rPr lang="zh-CN" altLang="en-US" sz="1900" b="1" dirty="0"/>
              <a:t>提高质量。</a:t>
            </a:r>
            <a:r>
              <a:rPr lang="zh-CN" altLang="en-US" sz="1900" dirty="0"/>
              <a:t> </a:t>
            </a:r>
          </a:p>
        </p:txBody>
      </p:sp>
      <p:sp>
        <p:nvSpPr>
          <p:cNvPr id="4" name="Rectangle 2">
            <a:extLst>
              <a:ext uri="{FF2B5EF4-FFF2-40B4-BE49-F238E27FC236}">
                <a16:creationId xmlns:a16="http://schemas.microsoft.com/office/drawing/2014/main" id="{D7BEC2F4-0CC5-48EF-AF67-1F066A0DE7A7}"/>
              </a:ext>
            </a:extLst>
          </p:cNvPr>
          <p:cNvSpPr txBox="1">
            <a:spLocks noChangeArrowheads="1"/>
          </p:cNvSpPr>
          <p:nvPr/>
        </p:nvSpPr>
        <p:spPr bwMode="auto">
          <a:xfrm>
            <a:off x="612775" y="-92075"/>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a:t>软件架构的作用</a:t>
            </a:r>
            <a:endParaRPr lang="zh-CN" altLang="en-US" dirty="0"/>
          </a:p>
        </p:txBody>
      </p:sp>
      <p:cxnSp>
        <p:nvCxnSpPr>
          <p:cNvPr id="5" name="直接连接符 46">
            <a:extLst>
              <a:ext uri="{FF2B5EF4-FFF2-40B4-BE49-F238E27FC236}">
                <a16:creationId xmlns:a16="http://schemas.microsoft.com/office/drawing/2014/main" id="{1F0E3E7C-84A5-4C7D-AAE5-39352DDDBE3E}"/>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a:extLst>
              <a:ext uri="{FF2B5EF4-FFF2-40B4-BE49-F238E27FC236}">
                <a16:creationId xmlns:a16="http://schemas.microsoft.com/office/drawing/2014/main" id="{63991C66-C06E-479C-A01E-61572A3025F1}"/>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06853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a:extLst>
              <a:ext uri="{FF2B5EF4-FFF2-40B4-BE49-F238E27FC236}">
                <a16:creationId xmlns:a16="http://schemas.microsoft.com/office/drawing/2014/main" id="{AABE6997-2720-4EC8-A4AB-C7ED8D624A56}"/>
              </a:ext>
            </a:extLst>
          </p:cNvPr>
          <p:cNvSpPr>
            <a:spLocks noGrp="1" noChangeArrowheads="1"/>
          </p:cNvSpPr>
          <p:nvPr>
            <p:ph type="body" idx="1"/>
          </p:nvPr>
        </p:nvSpPr>
        <p:spPr>
          <a:xfrm>
            <a:off x="188119" y="1089167"/>
            <a:ext cx="3364904" cy="2188840"/>
          </a:xfrm>
        </p:spPr>
        <p:txBody>
          <a:bodyPr/>
          <a:lstStyle/>
          <a:p>
            <a:pPr>
              <a:lnSpc>
                <a:spcPct val="80000"/>
              </a:lnSpc>
            </a:pPr>
            <a:r>
              <a:rPr lang="zh-CN" altLang="en-US" dirty="0"/>
              <a:t>架构师应当为项目相关的不同角色而设计：</a:t>
            </a:r>
          </a:p>
          <a:p>
            <a:pPr lvl="1">
              <a:lnSpc>
                <a:spcPct val="80000"/>
              </a:lnSpc>
            </a:pPr>
            <a:r>
              <a:rPr lang="zh-CN" altLang="en-US" dirty="0"/>
              <a:t>架构师要为客户负责，满足他们的业务目标和约束条件。</a:t>
            </a:r>
          </a:p>
          <a:p>
            <a:pPr lvl="1">
              <a:lnSpc>
                <a:spcPct val="80000"/>
              </a:lnSpc>
            </a:pPr>
            <a:r>
              <a:rPr lang="zh-CN" altLang="en-US" dirty="0"/>
              <a:t>架构师要为用户负责，满足他们关心的功能需求和运行期质量属性。</a:t>
            </a:r>
          </a:p>
          <a:p>
            <a:pPr lvl="1">
              <a:lnSpc>
                <a:spcPct val="80000"/>
              </a:lnSpc>
            </a:pPr>
            <a:r>
              <a:rPr lang="zh-CN" altLang="en-US" dirty="0"/>
              <a:t>架构师必须顾及处于协作分工“下游”的开发人员。</a:t>
            </a:r>
          </a:p>
          <a:p>
            <a:pPr lvl="1">
              <a:lnSpc>
                <a:spcPct val="80000"/>
              </a:lnSpc>
            </a:pPr>
            <a:r>
              <a:rPr lang="zh-CN" altLang="en-US" dirty="0"/>
              <a:t>架构师必须考虑“周边”的管理人员，为他们进行分工管理、协调控制和评估监控等工作提供清晰的基础。 </a:t>
            </a:r>
          </a:p>
        </p:txBody>
      </p:sp>
      <p:sp>
        <p:nvSpPr>
          <p:cNvPr id="4" name="Rectangle 2">
            <a:extLst>
              <a:ext uri="{FF2B5EF4-FFF2-40B4-BE49-F238E27FC236}">
                <a16:creationId xmlns:a16="http://schemas.microsoft.com/office/drawing/2014/main" id="{95846FA1-E0CB-4D9E-B024-ADE719440E06}"/>
              </a:ext>
            </a:extLst>
          </p:cNvPr>
          <p:cNvSpPr txBox="1">
            <a:spLocks noChangeArrowheads="1"/>
          </p:cNvSpPr>
          <p:nvPr/>
        </p:nvSpPr>
        <p:spPr bwMode="auto">
          <a:xfrm>
            <a:off x="612775" y="-92075"/>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软件架构的“</a:t>
            </a:r>
            <a:r>
              <a:rPr lang="zh-CN" altLang="en-US" sz="3600" dirty="0">
                <a:solidFill>
                  <a:schemeClr val="tx1"/>
                </a:solidFill>
              </a:rPr>
              <a:t>人</a:t>
            </a:r>
            <a:r>
              <a:rPr lang="zh-CN" altLang="en-US" dirty="0"/>
              <a:t>”</a:t>
            </a:r>
          </a:p>
        </p:txBody>
      </p:sp>
      <p:cxnSp>
        <p:nvCxnSpPr>
          <p:cNvPr id="5" name="直接连接符 46">
            <a:extLst>
              <a:ext uri="{FF2B5EF4-FFF2-40B4-BE49-F238E27FC236}">
                <a16:creationId xmlns:a16="http://schemas.microsoft.com/office/drawing/2014/main" id="{BFD2F7D8-FC67-4602-95A5-15B0FC13F9EA}"/>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a:extLst>
              <a:ext uri="{FF2B5EF4-FFF2-40B4-BE49-F238E27FC236}">
                <a16:creationId xmlns:a16="http://schemas.microsoft.com/office/drawing/2014/main" id="{9FFAD1CF-CB51-43CB-8C77-282A57E74B4E}"/>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Rectangle 3">
            <a:extLst>
              <a:ext uri="{FF2B5EF4-FFF2-40B4-BE49-F238E27FC236}">
                <a16:creationId xmlns:a16="http://schemas.microsoft.com/office/drawing/2014/main" id="{E8C00D17-8ECC-4CB2-A281-93A564E31E75}"/>
              </a:ext>
            </a:extLst>
          </p:cNvPr>
          <p:cNvSpPr txBox="1">
            <a:spLocks noChangeArrowheads="1"/>
          </p:cNvSpPr>
          <p:nvPr/>
        </p:nvSpPr>
        <p:spPr bwMode="auto">
          <a:xfrm>
            <a:off x="4311463" y="688976"/>
            <a:ext cx="4517033"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zh-CN" altLang="en-US" dirty="0"/>
              <a:t>系统架构师的职责：</a:t>
            </a:r>
          </a:p>
          <a:p>
            <a:pPr lvl="1" eaLnBrk="1" hangingPunct="1">
              <a:lnSpc>
                <a:spcPct val="90000"/>
              </a:lnSpc>
            </a:pPr>
            <a:r>
              <a:rPr lang="zh-CN" altLang="en-US" dirty="0"/>
              <a:t>理解系统的业务需求，制定系统的整体框架（包括：技术框架和业务框架）</a:t>
            </a:r>
          </a:p>
          <a:p>
            <a:pPr lvl="1" eaLnBrk="1" hangingPunct="1">
              <a:lnSpc>
                <a:spcPct val="90000"/>
              </a:lnSpc>
            </a:pPr>
            <a:r>
              <a:rPr lang="zh-CN" altLang="en-US" dirty="0"/>
              <a:t>对系统框架相关技术和业务进行培训，指导开发人员开发。并解决系统开发、运行中出现的各种问题。</a:t>
            </a:r>
          </a:p>
          <a:p>
            <a:pPr eaLnBrk="1" hangingPunct="1">
              <a:lnSpc>
                <a:spcPct val="90000"/>
              </a:lnSpc>
            </a:pPr>
            <a:endParaRPr lang="zh-CN" altLang="en-US" dirty="0"/>
          </a:p>
          <a:p>
            <a:pPr eaLnBrk="1" hangingPunct="1">
              <a:lnSpc>
                <a:spcPct val="90000"/>
              </a:lnSpc>
            </a:pPr>
            <a:r>
              <a:rPr lang="zh-CN" altLang="en-US" dirty="0"/>
              <a:t>系统架构师的目的：</a:t>
            </a:r>
          </a:p>
          <a:p>
            <a:pPr lvl="1" eaLnBrk="1" hangingPunct="1">
              <a:lnSpc>
                <a:spcPct val="90000"/>
              </a:lnSpc>
            </a:pPr>
            <a:r>
              <a:rPr lang="zh-CN" altLang="en-US" dirty="0"/>
              <a:t>对系统的重用、扩展、安全、性能、伸缩性、简洁等做系统级的把握。</a:t>
            </a:r>
          </a:p>
          <a:p>
            <a:pPr eaLnBrk="1" hangingPunct="1">
              <a:lnSpc>
                <a:spcPct val="90000"/>
              </a:lnSpc>
            </a:pPr>
            <a:endParaRPr lang="zh-CN" altLang="en-US" dirty="0"/>
          </a:p>
          <a:p>
            <a:pPr eaLnBrk="1" hangingPunct="1">
              <a:lnSpc>
                <a:spcPct val="90000"/>
              </a:lnSpc>
            </a:pPr>
            <a:r>
              <a:rPr lang="zh-CN" altLang="en-US" dirty="0"/>
              <a:t>系统架构师能力要求：</a:t>
            </a:r>
          </a:p>
          <a:p>
            <a:pPr lvl="1" eaLnBrk="1" hangingPunct="1">
              <a:lnSpc>
                <a:spcPct val="90000"/>
              </a:lnSpc>
            </a:pPr>
            <a:r>
              <a:rPr lang="zh-CN" altLang="en-US" dirty="0"/>
              <a:t>统架构相关的知识和经验。</a:t>
            </a:r>
          </a:p>
          <a:p>
            <a:pPr lvl="1" eaLnBrk="1" hangingPunct="1">
              <a:lnSpc>
                <a:spcPct val="90000"/>
              </a:lnSpc>
            </a:pPr>
            <a:r>
              <a:rPr lang="zh-CN" altLang="en-US" dirty="0"/>
              <a:t>很强的自学能力、分析能力、解决问题的能力。</a:t>
            </a:r>
          </a:p>
          <a:p>
            <a:pPr lvl="1" eaLnBrk="1" hangingPunct="1">
              <a:lnSpc>
                <a:spcPct val="90000"/>
              </a:lnSpc>
            </a:pPr>
            <a:r>
              <a:rPr lang="zh-CN" altLang="en-US" dirty="0"/>
              <a:t>写作、沟通表达、培训。</a:t>
            </a:r>
          </a:p>
        </p:txBody>
      </p:sp>
    </p:spTree>
    <p:extLst>
      <p:ext uri="{BB962C8B-B14F-4D97-AF65-F5344CB8AC3E}">
        <p14:creationId xmlns:p14="http://schemas.microsoft.com/office/powerpoint/2010/main" val="399371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a:extLst>
              <a:ext uri="{FF2B5EF4-FFF2-40B4-BE49-F238E27FC236}">
                <a16:creationId xmlns:a16="http://schemas.microsoft.com/office/drawing/2014/main" id="{279B1C59-89CA-445B-B28A-3397EEFFCF4F}"/>
              </a:ext>
            </a:extLst>
          </p:cNvPr>
          <p:cNvSpPr>
            <a:spLocks noGrp="1" noChangeArrowheads="1"/>
          </p:cNvSpPr>
          <p:nvPr>
            <p:ph type="title" idx="4294967295"/>
          </p:nvPr>
        </p:nvSpPr>
        <p:spPr>
          <a:xfrm>
            <a:off x="606693" y="-14287"/>
            <a:ext cx="5616624" cy="635000"/>
          </a:xfrm>
        </p:spPr>
        <p:txBody>
          <a:bodyPr/>
          <a:lstStyle/>
          <a:p>
            <a:pPr eaLnBrk="1" hangingPunct="1"/>
            <a:r>
              <a:rPr lang="zh-CN" altLang="en-US" dirty="0"/>
              <a:t>软件架构师在干什么？</a:t>
            </a:r>
          </a:p>
        </p:txBody>
      </p:sp>
      <p:sp>
        <p:nvSpPr>
          <p:cNvPr id="44036" name="Rectangle 3">
            <a:extLst>
              <a:ext uri="{FF2B5EF4-FFF2-40B4-BE49-F238E27FC236}">
                <a16:creationId xmlns:a16="http://schemas.microsoft.com/office/drawing/2014/main" id="{4B41D39C-F57D-45BF-ADA8-B778E8FD367E}"/>
              </a:ext>
            </a:extLst>
          </p:cNvPr>
          <p:cNvSpPr>
            <a:spLocks noGrp="1" noChangeArrowheads="1"/>
          </p:cNvSpPr>
          <p:nvPr>
            <p:ph type="body" idx="4294967295"/>
          </p:nvPr>
        </p:nvSpPr>
        <p:spPr>
          <a:xfrm>
            <a:off x="828378" y="1484784"/>
            <a:ext cx="7881938" cy="4276725"/>
          </a:xfrm>
        </p:spPr>
        <p:txBody>
          <a:bodyPr/>
          <a:lstStyle/>
          <a:p>
            <a:pPr eaLnBrk="1" hangingPunct="1">
              <a:lnSpc>
                <a:spcPct val="90000"/>
              </a:lnSpc>
            </a:pPr>
            <a:r>
              <a:rPr lang="zh-CN" altLang="en-US" dirty="0"/>
              <a:t>思考、思考、再思考</a:t>
            </a:r>
          </a:p>
          <a:p>
            <a:pPr lvl="1" eaLnBrk="1" hangingPunct="1">
              <a:lnSpc>
                <a:spcPct val="90000"/>
              </a:lnSpc>
            </a:pPr>
            <a:r>
              <a:rPr lang="zh-CN" altLang="en-US" dirty="0"/>
              <a:t>深入理解、准确把握建设的业务需求</a:t>
            </a:r>
          </a:p>
          <a:p>
            <a:pPr lvl="1" eaLnBrk="1" hangingPunct="1">
              <a:lnSpc>
                <a:spcPct val="90000"/>
              </a:lnSpc>
            </a:pPr>
            <a:r>
              <a:rPr lang="zh-CN" altLang="en-US" dirty="0"/>
              <a:t>分析所有可见的问题、障碍、风险</a:t>
            </a:r>
          </a:p>
          <a:p>
            <a:pPr lvl="1" eaLnBrk="1" hangingPunct="1">
              <a:lnSpc>
                <a:spcPct val="90000"/>
              </a:lnSpc>
            </a:pPr>
            <a:r>
              <a:rPr lang="zh-CN" altLang="en-US" dirty="0"/>
              <a:t>充分参考已有的成功方案，降低风险</a:t>
            </a:r>
          </a:p>
          <a:p>
            <a:pPr lvl="1" eaLnBrk="1" hangingPunct="1">
              <a:lnSpc>
                <a:spcPct val="90000"/>
              </a:lnSpc>
            </a:pPr>
            <a:endParaRPr lang="zh-CN" altLang="en-US" dirty="0"/>
          </a:p>
          <a:p>
            <a:pPr eaLnBrk="1" hangingPunct="1">
              <a:lnSpc>
                <a:spcPct val="90000"/>
              </a:lnSpc>
            </a:pPr>
            <a:r>
              <a:rPr lang="zh-CN" altLang="en-US" dirty="0"/>
              <a:t>交流、讨论、博弈、质疑</a:t>
            </a:r>
          </a:p>
          <a:p>
            <a:pPr lvl="1" eaLnBrk="1" hangingPunct="1">
              <a:lnSpc>
                <a:spcPct val="90000"/>
              </a:lnSpc>
            </a:pPr>
            <a:r>
              <a:rPr lang="zh-CN" altLang="en-US" dirty="0"/>
              <a:t>对构思中的方案不断提出质疑，避免漏洞</a:t>
            </a:r>
          </a:p>
          <a:p>
            <a:pPr lvl="1" eaLnBrk="1" hangingPunct="1">
              <a:lnSpc>
                <a:spcPct val="90000"/>
              </a:lnSpc>
            </a:pPr>
            <a:r>
              <a:rPr lang="zh-CN" altLang="en-US" dirty="0"/>
              <a:t>广泛听取各层面的意见，开拓思路</a:t>
            </a:r>
          </a:p>
          <a:p>
            <a:pPr lvl="1" eaLnBrk="1" hangingPunct="1">
              <a:lnSpc>
                <a:spcPct val="90000"/>
              </a:lnSpc>
            </a:pPr>
            <a:r>
              <a:rPr lang="zh-CN" altLang="en-US" dirty="0"/>
              <a:t>反复质疑、逐步完善已有的设计构思</a:t>
            </a:r>
          </a:p>
          <a:p>
            <a:pPr lvl="1" eaLnBrk="1" hangingPunct="1">
              <a:lnSpc>
                <a:spcPct val="90000"/>
              </a:lnSpc>
            </a:pPr>
            <a:endParaRPr lang="zh-CN" altLang="en-US" dirty="0"/>
          </a:p>
          <a:p>
            <a:pPr eaLnBrk="1" hangingPunct="1">
              <a:lnSpc>
                <a:spcPct val="90000"/>
              </a:lnSpc>
            </a:pPr>
            <a:r>
              <a:rPr lang="zh-CN" altLang="en-US" dirty="0"/>
              <a:t>在动手实现之前验证设计方案的正确性</a:t>
            </a:r>
          </a:p>
        </p:txBody>
      </p:sp>
      <p:cxnSp>
        <p:nvCxnSpPr>
          <p:cNvPr id="6" name="直接连接符 46">
            <a:extLst>
              <a:ext uri="{FF2B5EF4-FFF2-40B4-BE49-F238E27FC236}">
                <a16:creationId xmlns:a16="http://schemas.microsoft.com/office/drawing/2014/main" id="{5F9E00A8-565B-4995-AD96-AA39C00D8416}"/>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a:extLst>
              <a:ext uri="{FF2B5EF4-FFF2-40B4-BE49-F238E27FC236}">
                <a16:creationId xmlns:a16="http://schemas.microsoft.com/office/drawing/2014/main" id="{49C4BA9B-64FD-45E0-937D-1188A05026BC}"/>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5379325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3">
            <a:extLst>
              <a:ext uri="{FF2B5EF4-FFF2-40B4-BE49-F238E27FC236}">
                <a16:creationId xmlns:a16="http://schemas.microsoft.com/office/drawing/2014/main" id="{E2EE80D0-24DF-4B74-B893-0184B5E3ECF9}"/>
              </a:ext>
            </a:extLst>
          </p:cNvPr>
          <p:cNvSpPr>
            <a:spLocks noGrp="1" noChangeArrowheads="1"/>
          </p:cNvSpPr>
          <p:nvPr>
            <p:ph type="body" idx="4294967295"/>
          </p:nvPr>
        </p:nvSpPr>
        <p:spPr bwMode="gray">
          <a:xfrm>
            <a:off x="1023467" y="3180964"/>
            <a:ext cx="6039867" cy="3057128"/>
          </a:xfrm>
        </p:spPr>
        <p:txBody>
          <a:bodyPr/>
          <a:lstStyle/>
          <a:p>
            <a:pPr eaLnBrk="1" hangingPunct="1"/>
            <a:r>
              <a:rPr lang="zh-CN" altLang="en-US" dirty="0"/>
              <a:t>软件知识</a:t>
            </a:r>
          </a:p>
          <a:p>
            <a:pPr lvl="1" eaLnBrk="1" hangingPunct="1"/>
            <a:r>
              <a:rPr lang="zh-CN" altLang="en-US" dirty="0"/>
              <a:t>最好要有系统开发全过程经验。</a:t>
            </a:r>
          </a:p>
          <a:p>
            <a:pPr lvl="1" eaLnBrk="1" hangingPunct="1"/>
            <a:r>
              <a:rPr lang="zh-CN" altLang="en-US" dirty="0"/>
              <a:t>对 </a:t>
            </a:r>
            <a:r>
              <a:rPr lang="en-US" altLang="zh-CN" dirty="0"/>
              <a:t>IT </a:t>
            </a:r>
            <a:r>
              <a:rPr lang="zh-CN" altLang="en-US" dirty="0"/>
              <a:t>建设生命周期各个环节有深入了解，包括：系统</a:t>
            </a:r>
            <a:r>
              <a:rPr lang="en-US" altLang="zh-CN" dirty="0"/>
              <a:t>/</a:t>
            </a:r>
            <a:r>
              <a:rPr lang="zh-CN" altLang="en-US" dirty="0"/>
              <a:t>模块逻辑设计、物理设计、代码开发、项目管理、测试、发布、运行维护等。</a:t>
            </a:r>
          </a:p>
          <a:p>
            <a:pPr lvl="1" eaLnBrk="1" hangingPunct="1"/>
            <a:r>
              <a:rPr lang="zh-CN" altLang="en-US" dirty="0"/>
              <a:t>深入掌握</a:t>
            </a:r>
            <a:r>
              <a:rPr lang="en-US" altLang="zh-CN" dirty="0"/>
              <a:t>1-2</a:t>
            </a:r>
            <a:r>
              <a:rPr lang="zh-CN" altLang="en-US" dirty="0"/>
              <a:t>种主流技术平台上开发系统的方法。</a:t>
            </a:r>
          </a:p>
          <a:p>
            <a:pPr lvl="1" eaLnBrk="1" hangingPunct="1"/>
            <a:r>
              <a:rPr lang="zh-CN" altLang="en-US" dirty="0"/>
              <a:t>了解多种应用系统的结构。</a:t>
            </a:r>
          </a:p>
          <a:p>
            <a:pPr lvl="1" eaLnBrk="1" hangingPunct="1"/>
            <a:r>
              <a:rPr lang="zh-CN" altLang="en-US" dirty="0"/>
              <a:t>了解架构设计领域的主要理论、流派、框架。</a:t>
            </a:r>
          </a:p>
          <a:p>
            <a:pPr eaLnBrk="1" hangingPunct="1"/>
            <a:endParaRPr lang="en-US" altLang="zh-CN" dirty="0"/>
          </a:p>
        </p:txBody>
      </p:sp>
      <p:sp>
        <p:nvSpPr>
          <p:cNvPr id="5" name="Rectangle 3">
            <a:extLst>
              <a:ext uri="{FF2B5EF4-FFF2-40B4-BE49-F238E27FC236}">
                <a16:creationId xmlns:a16="http://schemas.microsoft.com/office/drawing/2014/main" id="{292B29CF-A601-4571-B9DD-D19C2456F18C}"/>
              </a:ext>
            </a:extLst>
          </p:cNvPr>
          <p:cNvSpPr txBox="1">
            <a:spLocks noChangeArrowheads="1"/>
          </p:cNvSpPr>
          <p:nvPr/>
        </p:nvSpPr>
        <p:spPr bwMode="gray">
          <a:xfrm>
            <a:off x="900386" y="1268760"/>
            <a:ext cx="6286030" cy="1905000"/>
          </a:xfrm>
          <a:prstGeom prst="rect">
            <a:avLst/>
          </a:prstGeom>
        </p:spPr>
        <p:txBody>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a:t>业务知识</a:t>
            </a:r>
          </a:p>
          <a:p>
            <a:pPr lvl="1" eaLnBrk="1" hangingPunct="1"/>
            <a:r>
              <a:rPr lang="zh-CN" altLang="en-US"/>
              <a:t>深入了解系统建设的业务需求。</a:t>
            </a:r>
          </a:p>
          <a:p>
            <a:pPr lvl="1" eaLnBrk="1" hangingPunct="1"/>
            <a:r>
              <a:rPr lang="zh-CN" altLang="en-US"/>
              <a:t>了解系统的非功能需求和运行维护需求。</a:t>
            </a:r>
          </a:p>
          <a:p>
            <a:pPr lvl="1" eaLnBrk="1" hangingPunct="1"/>
            <a:r>
              <a:rPr lang="zh-CN" altLang="en-US"/>
              <a:t>了解企业 </a:t>
            </a:r>
            <a:r>
              <a:rPr lang="en-US" altLang="zh-CN"/>
              <a:t>IT </a:t>
            </a:r>
            <a:r>
              <a:rPr lang="zh-CN" altLang="en-US"/>
              <a:t>公共设施、网络环境、外部系统。</a:t>
            </a:r>
          </a:p>
          <a:p>
            <a:pPr eaLnBrk="1" hangingPunct="1">
              <a:lnSpc>
                <a:spcPct val="70000"/>
              </a:lnSpc>
            </a:pPr>
            <a:endParaRPr lang="en-US" altLang="zh-CN" dirty="0">
              <a:solidFill>
                <a:schemeClr val="hlink"/>
              </a:solidFill>
              <a:latin typeface="Verdana" panose="020B0604030504040204" pitchFamily="34" charset="0"/>
            </a:endParaRPr>
          </a:p>
        </p:txBody>
      </p:sp>
      <p:sp>
        <p:nvSpPr>
          <p:cNvPr id="6" name="Rectangle 2">
            <a:extLst>
              <a:ext uri="{FF2B5EF4-FFF2-40B4-BE49-F238E27FC236}">
                <a16:creationId xmlns:a16="http://schemas.microsoft.com/office/drawing/2014/main" id="{D6A039B3-9982-442B-AC6F-6900AC85FAE8}"/>
              </a:ext>
            </a:extLst>
          </p:cNvPr>
          <p:cNvSpPr txBox="1">
            <a:spLocks noChangeArrowheads="1"/>
          </p:cNvSpPr>
          <p:nvPr/>
        </p:nvSpPr>
        <p:spPr bwMode="auto">
          <a:xfrm>
            <a:off x="606693" y="-14287"/>
            <a:ext cx="5616624"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要求软件架构师应具备的知识结构？</a:t>
            </a:r>
          </a:p>
        </p:txBody>
      </p:sp>
      <p:cxnSp>
        <p:nvCxnSpPr>
          <p:cNvPr id="7" name="直接连接符 46">
            <a:extLst>
              <a:ext uri="{FF2B5EF4-FFF2-40B4-BE49-F238E27FC236}">
                <a16:creationId xmlns:a16="http://schemas.microsoft.com/office/drawing/2014/main" id="{EA54C134-8D9A-4AA4-9D47-90D688ABAA27}"/>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reeform 5">
            <a:extLst>
              <a:ext uri="{FF2B5EF4-FFF2-40B4-BE49-F238E27FC236}">
                <a16:creationId xmlns:a16="http://schemas.microsoft.com/office/drawing/2014/main" id="{4FCFE356-1C47-4BBC-85A9-6D7D33CD504E}"/>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9787479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0-#ppt_w/2"/>
                                          </p:val>
                                        </p:tav>
                                        <p:tav tm="100000">
                                          <p:val>
                                            <p:strVal val="#ppt_x"/>
                                          </p:val>
                                        </p:tav>
                                      </p:tavLst>
                                    </p:anim>
                                    <p:anim calcmode="lin" valueType="num">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内容占位符 2">
            <a:extLst>
              <a:ext uri="{FF2B5EF4-FFF2-40B4-BE49-F238E27FC236}">
                <a16:creationId xmlns:a16="http://schemas.microsoft.com/office/drawing/2014/main" id="{31912C5F-43A1-4B1A-82BC-41BD43C8787B}"/>
              </a:ext>
            </a:extLst>
          </p:cNvPr>
          <p:cNvSpPr>
            <a:spLocks noGrp="1"/>
          </p:cNvSpPr>
          <p:nvPr>
            <p:ph idx="4294967295"/>
          </p:nvPr>
        </p:nvSpPr>
        <p:spPr>
          <a:xfrm>
            <a:off x="180656" y="1290637"/>
            <a:ext cx="7881938" cy="4276725"/>
          </a:xfrm>
        </p:spPr>
        <p:txBody>
          <a:bodyPr/>
          <a:lstStyle/>
          <a:p>
            <a:r>
              <a:rPr lang="zh-CN" altLang="en-US" dirty="0"/>
              <a:t>架构要进行到什么程度</a:t>
            </a:r>
          </a:p>
          <a:p>
            <a:pPr lvl="1"/>
            <a:r>
              <a:rPr lang="zh-CN" altLang="en-US" dirty="0"/>
              <a:t>软件架构是团队开发的基础，应明确规定后期分头开发所必须的公共设计约定，为分头开发提供足够的指导和限制。</a:t>
            </a:r>
          </a:p>
          <a:p>
            <a:pPr lvl="1"/>
            <a:r>
              <a:rPr lang="zh-CN" altLang="en-US" dirty="0"/>
              <a:t>另一方面，具体的架构设计程度还会因软件项目的不同而不同。</a:t>
            </a:r>
          </a:p>
          <a:p>
            <a:pPr lvl="1"/>
            <a:r>
              <a:rPr lang="zh-CN" altLang="en-US" dirty="0"/>
              <a:t>架构设计对软件的不同部分的设计程度并不是整齐划一的。</a:t>
            </a:r>
            <a:r>
              <a:rPr lang="en-US" altLang="zh-CN" dirty="0"/>
              <a:t>(</a:t>
            </a:r>
            <a:r>
              <a:rPr lang="zh-CN" altLang="en-US" dirty="0"/>
              <a:t>通信机制、持久化机制、消息机制等对应的公共模块；具体的业务功能模块在架构设计中往往设计程度不深。）</a:t>
            </a:r>
          </a:p>
          <a:p>
            <a:r>
              <a:rPr lang="zh-CN" altLang="en-US" dirty="0"/>
              <a:t>归纳：</a:t>
            </a:r>
          </a:p>
          <a:p>
            <a:pPr lvl="1"/>
            <a:r>
              <a:rPr lang="zh-CN" altLang="en-US" dirty="0"/>
              <a:t>由于项目的不同、开发团队情况的不同，软件架构的设计程度会有不同</a:t>
            </a:r>
            <a:r>
              <a:rPr lang="en-US" altLang="zh-CN" dirty="0"/>
              <a:t>;</a:t>
            </a:r>
          </a:p>
          <a:p>
            <a:pPr lvl="1"/>
            <a:r>
              <a:rPr lang="zh-CN" altLang="en-US" dirty="0"/>
              <a:t>软件架构应当为开发人员提供足够的指导和限制。</a:t>
            </a:r>
          </a:p>
        </p:txBody>
      </p:sp>
      <p:sp>
        <p:nvSpPr>
          <p:cNvPr id="5" name="Rectangle 2">
            <a:extLst>
              <a:ext uri="{FF2B5EF4-FFF2-40B4-BE49-F238E27FC236}">
                <a16:creationId xmlns:a16="http://schemas.microsoft.com/office/drawing/2014/main" id="{E70E295F-2507-4D70-A193-900052E6C7C7}"/>
              </a:ext>
            </a:extLst>
          </p:cNvPr>
          <p:cNvSpPr txBox="1">
            <a:spLocks noChangeArrowheads="1"/>
          </p:cNvSpPr>
          <p:nvPr/>
        </p:nvSpPr>
        <p:spPr bwMode="auto">
          <a:xfrm>
            <a:off x="606693" y="-14287"/>
            <a:ext cx="5616624"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软件架构做到什么程度</a:t>
            </a:r>
            <a:r>
              <a:rPr lang="en-US" altLang="zh-CN" dirty="0"/>
              <a:t>?</a:t>
            </a:r>
            <a:endParaRPr lang="zh-CN" altLang="en-US" dirty="0"/>
          </a:p>
        </p:txBody>
      </p:sp>
      <p:cxnSp>
        <p:nvCxnSpPr>
          <p:cNvPr id="6" name="直接连接符 46">
            <a:extLst>
              <a:ext uri="{FF2B5EF4-FFF2-40B4-BE49-F238E27FC236}">
                <a16:creationId xmlns:a16="http://schemas.microsoft.com/office/drawing/2014/main" id="{C5A892A4-565E-45CC-8A4C-0E0DB7BE6FA6}"/>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a:extLst>
              <a:ext uri="{FF2B5EF4-FFF2-40B4-BE49-F238E27FC236}">
                <a16:creationId xmlns:a16="http://schemas.microsoft.com/office/drawing/2014/main" id="{DE68BB44-3773-4F08-9AF0-142A266FBAAF}"/>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20408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0-#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F41475A0-B3F5-4A1D-B78E-F8C9CB80F49E}"/>
              </a:ext>
            </a:extLst>
          </p:cNvPr>
          <p:cNvSpPr>
            <a:spLocks noGrp="1" noChangeArrowheads="1"/>
          </p:cNvSpPr>
          <p:nvPr>
            <p:ph type="title"/>
          </p:nvPr>
        </p:nvSpPr>
        <p:spPr>
          <a:xfrm>
            <a:off x="539750" y="-14287"/>
            <a:ext cx="7881938" cy="635000"/>
          </a:xfrm>
        </p:spPr>
        <p:txBody>
          <a:bodyPr/>
          <a:lstStyle/>
          <a:p>
            <a:r>
              <a:rPr lang="zh-CN" altLang="en-US" dirty="0"/>
              <a:t>软件系统开始坏死的症状</a:t>
            </a:r>
          </a:p>
        </p:txBody>
      </p:sp>
      <p:sp>
        <p:nvSpPr>
          <p:cNvPr id="15363" name="Rectangle 3">
            <a:extLst>
              <a:ext uri="{FF2B5EF4-FFF2-40B4-BE49-F238E27FC236}">
                <a16:creationId xmlns:a16="http://schemas.microsoft.com/office/drawing/2014/main" id="{FABA4B8C-F110-4011-A951-594ED9B00D36}"/>
              </a:ext>
            </a:extLst>
          </p:cNvPr>
          <p:cNvSpPr>
            <a:spLocks noGrp="1" noChangeArrowheads="1"/>
          </p:cNvSpPr>
          <p:nvPr>
            <p:ph type="body" idx="1"/>
          </p:nvPr>
        </p:nvSpPr>
        <p:spPr>
          <a:xfrm>
            <a:off x="360362" y="980728"/>
            <a:ext cx="8388895" cy="5400600"/>
          </a:xfrm>
        </p:spPr>
        <p:txBody>
          <a:bodyPr/>
          <a:lstStyle/>
          <a:p>
            <a:pPr>
              <a:lnSpc>
                <a:spcPct val="150000"/>
              </a:lnSpc>
            </a:pPr>
            <a:r>
              <a:rPr lang="zh-CN" altLang="en-US" dirty="0"/>
              <a:t>一个软件系统开始坏死时表现的症状有</a:t>
            </a:r>
            <a:r>
              <a:rPr lang="en-US" altLang="zh-CN" dirty="0"/>
              <a:t>:</a:t>
            </a:r>
          </a:p>
          <a:p>
            <a:pPr lvl="1">
              <a:lnSpc>
                <a:spcPct val="150000"/>
              </a:lnSpc>
            </a:pPr>
            <a:r>
              <a:rPr lang="zh-CN" altLang="en-US" sz="2800" dirty="0">
                <a:solidFill>
                  <a:srgbClr val="FF0000"/>
                </a:solidFill>
              </a:rPr>
              <a:t>硬化</a:t>
            </a:r>
            <a:r>
              <a:rPr lang="en-US" altLang="zh-CN" dirty="0"/>
              <a:t>Rigidity——</a:t>
            </a:r>
            <a:r>
              <a:rPr lang="zh-CN" altLang="en-US" dirty="0"/>
              <a:t>系统变得越来越难以变更</a:t>
            </a:r>
            <a:r>
              <a:rPr lang="en-US" altLang="zh-CN" dirty="0"/>
              <a:t>,</a:t>
            </a:r>
            <a:r>
              <a:rPr lang="zh-CN" altLang="en-US" dirty="0"/>
              <a:t>修复或增添新功能的代价高昂</a:t>
            </a:r>
            <a:r>
              <a:rPr lang="en-US" altLang="zh-CN" dirty="0"/>
              <a:t>;</a:t>
            </a:r>
          </a:p>
          <a:p>
            <a:pPr lvl="1">
              <a:lnSpc>
                <a:spcPct val="150000"/>
              </a:lnSpc>
            </a:pPr>
            <a:r>
              <a:rPr lang="zh-CN" altLang="en-US" sz="2800" dirty="0">
                <a:solidFill>
                  <a:srgbClr val="FF0000"/>
                </a:solidFill>
              </a:rPr>
              <a:t>脆弱</a:t>
            </a:r>
            <a:r>
              <a:rPr lang="en-US" altLang="zh-CN" dirty="0"/>
              <a:t>Fragility——</a:t>
            </a:r>
            <a:r>
              <a:rPr lang="zh-CN" altLang="en-US" dirty="0"/>
              <a:t>对系统的任何哪怕是微小的变更都可能造成四处</a:t>
            </a:r>
            <a:r>
              <a:rPr lang="en-US" altLang="zh-CN" dirty="0"/>
              <a:t>(</a:t>
            </a:r>
            <a:r>
              <a:rPr lang="zh-CN" altLang="en-US" dirty="0"/>
              <a:t>甚至是与变更处没有逻辑上的关联之处</a:t>
            </a:r>
            <a:r>
              <a:rPr lang="en-US" altLang="zh-CN" dirty="0"/>
              <a:t>J</a:t>
            </a:r>
            <a:r>
              <a:rPr lang="zh-CN" altLang="en-US" dirty="0"/>
              <a:t>崩溃</a:t>
            </a:r>
            <a:r>
              <a:rPr lang="en-US" altLang="zh-CN" dirty="0"/>
              <a:t>;</a:t>
            </a:r>
          </a:p>
          <a:p>
            <a:pPr lvl="1">
              <a:lnSpc>
                <a:spcPct val="150000"/>
              </a:lnSpc>
            </a:pPr>
            <a:r>
              <a:rPr lang="zh-CN" altLang="en-US" sz="2800" dirty="0">
                <a:solidFill>
                  <a:srgbClr val="FF0000"/>
                </a:solidFill>
              </a:rPr>
              <a:t>绑死</a:t>
            </a:r>
            <a:r>
              <a:rPr lang="en-US" altLang="zh-CN" dirty="0"/>
              <a:t>Immobility——</a:t>
            </a:r>
            <a:r>
              <a:rPr lang="zh-CN" altLang="en-US" dirty="0"/>
              <a:t>抽取系统的任何部分用来复用都非常困难</a:t>
            </a:r>
            <a:r>
              <a:rPr lang="en-US" altLang="zh-CN" dirty="0"/>
              <a:t>;</a:t>
            </a:r>
          </a:p>
          <a:p>
            <a:pPr lvl="1">
              <a:lnSpc>
                <a:spcPct val="150000"/>
              </a:lnSpc>
            </a:pPr>
            <a:r>
              <a:rPr lang="zh-CN" altLang="en-US" sz="2800" dirty="0">
                <a:solidFill>
                  <a:srgbClr val="FF0000"/>
                </a:solidFill>
              </a:rPr>
              <a:t>胶着</a:t>
            </a:r>
            <a:r>
              <a:rPr lang="en-US" altLang="zh-CN" dirty="0"/>
              <a:t>Viscosity——</a:t>
            </a:r>
            <a:r>
              <a:rPr lang="zh-CN" altLang="en-US" dirty="0"/>
              <a:t>以与原有设计保持一致的方式来对实施变更已经非常困难</a:t>
            </a:r>
            <a:r>
              <a:rPr lang="en-US" altLang="zh-CN" dirty="0"/>
              <a:t>,</a:t>
            </a:r>
            <a:r>
              <a:rPr lang="zh-CN" altLang="en-US" dirty="0"/>
              <a:t>诱使开发人员绕过它选择容易但有害的途径</a:t>
            </a:r>
            <a:r>
              <a:rPr lang="en-US" altLang="zh-CN" dirty="0"/>
              <a:t>,</a:t>
            </a:r>
            <a:r>
              <a:rPr lang="zh-CN" altLang="en-US" dirty="0"/>
              <a:t>其结果却使系统死的更快。</a:t>
            </a:r>
          </a:p>
        </p:txBody>
      </p:sp>
      <p:cxnSp>
        <p:nvCxnSpPr>
          <p:cNvPr id="5" name="直接连接符 46">
            <a:extLst>
              <a:ext uri="{FF2B5EF4-FFF2-40B4-BE49-F238E27FC236}">
                <a16:creationId xmlns:a16="http://schemas.microsoft.com/office/drawing/2014/main" id="{1D2C091E-A386-4D20-BEBD-E83025AC61D3}"/>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a:extLst>
              <a:ext uri="{FF2B5EF4-FFF2-40B4-BE49-F238E27FC236}">
                <a16:creationId xmlns:a16="http://schemas.microsoft.com/office/drawing/2014/main" id="{3CDEA2FD-8496-48ED-9BAF-FCBC75CDB0B2}"/>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46232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C5277A6-C144-46B7-A583-E579219D3253}"/>
              </a:ext>
            </a:extLst>
          </p:cNvPr>
          <p:cNvSpPr txBox="1">
            <a:spLocks noChangeArrowheads="1"/>
          </p:cNvSpPr>
          <p:nvPr/>
        </p:nvSpPr>
        <p:spPr bwMode="auto">
          <a:xfrm>
            <a:off x="606693" y="-14287"/>
            <a:ext cx="5616624"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sz="3200" dirty="0">
                <a:solidFill>
                  <a:srgbClr val="FF0000"/>
                </a:solidFill>
              </a:rPr>
              <a:t>软件框架 </a:t>
            </a:r>
            <a:r>
              <a:rPr lang="zh-CN" altLang="en-US" dirty="0"/>
              <a:t>、软件架构、软件架构模式</a:t>
            </a:r>
          </a:p>
        </p:txBody>
      </p:sp>
      <p:cxnSp>
        <p:nvCxnSpPr>
          <p:cNvPr id="3" name="直接连接符 46">
            <a:extLst>
              <a:ext uri="{FF2B5EF4-FFF2-40B4-BE49-F238E27FC236}">
                <a16:creationId xmlns:a16="http://schemas.microsoft.com/office/drawing/2014/main" id="{AC610D6F-97F9-4054-9DA4-8B5654CF1939}"/>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Freeform 5">
            <a:extLst>
              <a:ext uri="{FF2B5EF4-FFF2-40B4-BE49-F238E27FC236}">
                <a16:creationId xmlns:a16="http://schemas.microsoft.com/office/drawing/2014/main" id="{0BE16191-76A4-48FE-977C-4969A431E1D6}"/>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Rectangle 3">
            <a:extLst>
              <a:ext uri="{FF2B5EF4-FFF2-40B4-BE49-F238E27FC236}">
                <a16:creationId xmlns:a16="http://schemas.microsoft.com/office/drawing/2014/main" id="{810AB6B1-B30C-4A7E-A6D2-E6F93A40166F}"/>
              </a:ext>
            </a:extLst>
          </p:cNvPr>
          <p:cNvSpPr txBox="1">
            <a:spLocks noChangeArrowheads="1"/>
          </p:cNvSpPr>
          <p:nvPr/>
        </p:nvSpPr>
        <p:spPr>
          <a:xfrm>
            <a:off x="418135" y="588880"/>
            <a:ext cx="8382341" cy="1976024"/>
          </a:xfrm>
          <a:prstGeom prst="rect">
            <a:avLst/>
          </a:prstGeom>
        </p:spPr>
        <p:txBody>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框架只是一种</a:t>
            </a:r>
            <a:r>
              <a:rPr lang="zh-CN" altLang="en-US" sz="3200" dirty="0">
                <a:solidFill>
                  <a:schemeClr val="tx1"/>
                </a:solidFill>
              </a:rPr>
              <a:t>特殊的软件</a:t>
            </a:r>
            <a:r>
              <a:rPr lang="zh-CN" altLang="en-US" dirty="0"/>
              <a:t>，框架也有架构。</a:t>
            </a:r>
            <a:endParaRPr lang="en-US" altLang="zh-CN" dirty="0"/>
          </a:p>
          <a:p>
            <a:r>
              <a:rPr lang="zh-CN" altLang="en-US" dirty="0"/>
              <a:t> 框架一般是经过很多人使用，结构良好，有良好的扩展性和可复用性</a:t>
            </a:r>
            <a:endParaRPr lang="en-US" altLang="zh-CN" dirty="0"/>
          </a:p>
          <a:p>
            <a:r>
              <a:rPr lang="zh-CN" altLang="en-US" dirty="0"/>
              <a:t>一般位于底层应用平台和高层业务逻辑之间的</a:t>
            </a:r>
            <a:r>
              <a:rPr lang="zh-CN" altLang="en-US" sz="3600" dirty="0">
                <a:solidFill>
                  <a:schemeClr val="tx1"/>
                </a:solidFill>
              </a:rPr>
              <a:t>中间层</a:t>
            </a:r>
            <a:endParaRPr lang="en-US" altLang="zh-CN" sz="3600" dirty="0">
              <a:solidFill>
                <a:schemeClr val="tx1"/>
              </a:solidFill>
            </a:endParaRPr>
          </a:p>
          <a:p>
            <a:pPr lvl="1"/>
            <a:endParaRPr lang="zh-CN" altLang="en-US" dirty="0"/>
          </a:p>
        </p:txBody>
      </p:sp>
      <p:sp>
        <p:nvSpPr>
          <p:cNvPr id="10" name="矩形 9">
            <a:extLst>
              <a:ext uri="{FF2B5EF4-FFF2-40B4-BE49-F238E27FC236}">
                <a16:creationId xmlns:a16="http://schemas.microsoft.com/office/drawing/2014/main" id="{20A157AB-91E1-40FA-9C92-48B0CCB07D74}"/>
              </a:ext>
            </a:extLst>
          </p:cNvPr>
          <p:cNvSpPr/>
          <p:nvPr/>
        </p:nvSpPr>
        <p:spPr>
          <a:xfrm>
            <a:off x="360363" y="2132856"/>
            <a:ext cx="3494943" cy="507831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lvl="1">
              <a:lnSpc>
                <a:spcPct val="150000"/>
              </a:lnSpc>
            </a:pPr>
            <a:r>
              <a:rPr lang="zh-CN" altLang="en-US" dirty="0"/>
              <a:t>常见的</a:t>
            </a:r>
            <a:r>
              <a:rPr lang="en-US" altLang="zh-CN" dirty="0"/>
              <a:t>Java</a:t>
            </a:r>
            <a:r>
              <a:rPr lang="zh-CN" altLang="en-US" dirty="0"/>
              <a:t>框架</a:t>
            </a:r>
            <a:endParaRPr lang="en-US" altLang="zh-CN" dirty="0"/>
          </a:p>
          <a:p>
            <a:pPr marL="742950" lvl="1" indent="-285750">
              <a:lnSpc>
                <a:spcPct val="150000"/>
              </a:lnSpc>
              <a:buFont typeface="Wingdings" panose="05000000000000000000" pitchFamily="2" charset="2"/>
              <a:buChar char="u"/>
            </a:pPr>
            <a:r>
              <a:rPr lang="en-US" altLang="zh-CN" dirty="0"/>
              <a:t> EJB	</a:t>
            </a:r>
          </a:p>
          <a:p>
            <a:pPr marL="742950" lvl="1" indent="-285750">
              <a:lnSpc>
                <a:spcPct val="150000"/>
              </a:lnSpc>
              <a:buFont typeface="Wingdings" panose="05000000000000000000" pitchFamily="2" charset="2"/>
              <a:buChar char="u"/>
            </a:pPr>
            <a:r>
              <a:rPr lang="en-US" altLang="zh-CN" dirty="0"/>
              <a:t>Struts</a:t>
            </a:r>
          </a:p>
          <a:p>
            <a:pPr marL="742950" lvl="1" indent="-285750">
              <a:lnSpc>
                <a:spcPct val="150000"/>
              </a:lnSpc>
              <a:buFont typeface="Wingdings" panose="05000000000000000000" pitchFamily="2" charset="2"/>
              <a:buChar char="u"/>
            </a:pPr>
            <a:r>
              <a:rPr lang="en-US" altLang="zh-CN" dirty="0"/>
              <a:t>Spring</a:t>
            </a:r>
          </a:p>
          <a:p>
            <a:pPr marL="742950" lvl="1" indent="-285750">
              <a:lnSpc>
                <a:spcPct val="150000"/>
              </a:lnSpc>
              <a:buFont typeface="Wingdings" panose="05000000000000000000" pitchFamily="2" charset="2"/>
              <a:buChar char="u"/>
            </a:pPr>
            <a:r>
              <a:rPr lang="en-US" altLang="zh-CN" dirty="0"/>
              <a:t>Hibernate</a:t>
            </a:r>
          </a:p>
          <a:p>
            <a:pPr marL="742950" lvl="1" indent="-285750">
              <a:lnSpc>
                <a:spcPct val="150000"/>
              </a:lnSpc>
              <a:buFont typeface="Wingdings" panose="05000000000000000000" pitchFamily="2" charset="2"/>
              <a:buChar char="u"/>
            </a:pPr>
            <a:r>
              <a:rPr lang="en-US" altLang="zh-CN" dirty="0" err="1" smtClean="0"/>
              <a:t>Ibatis</a:t>
            </a:r>
            <a:r>
              <a:rPr lang="en-US" altLang="zh-CN" dirty="0" smtClean="0"/>
              <a:t>(2010</a:t>
            </a:r>
            <a:r>
              <a:rPr lang="zh-CN" altLang="en-US" dirty="0" smtClean="0"/>
              <a:t>年移交给</a:t>
            </a:r>
            <a:r>
              <a:rPr lang="en-US" altLang="zh-CN" dirty="0" smtClean="0"/>
              <a:t>Google </a:t>
            </a:r>
            <a:r>
              <a:rPr lang="zh-CN" altLang="en-US" dirty="0" smtClean="0"/>
              <a:t>团队）</a:t>
            </a:r>
            <a:endParaRPr lang="en-US" altLang="zh-CN" dirty="0"/>
          </a:p>
          <a:p>
            <a:pPr marL="742950" lvl="1" indent="-285750">
              <a:lnSpc>
                <a:spcPct val="150000"/>
              </a:lnSpc>
              <a:buFont typeface="Wingdings" panose="05000000000000000000" pitchFamily="2" charset="2"/>
              <a:buChar char="u"/>
            </a:pPr>
            <a:r>
              <a:rPr lang="en-US" altLang="zh-CN" dirty="0" err="1"/>
              <a:t>MyBatis</a:t>
            </a:r>
            <a:endParaRPr lang="en-US" altLang="zh-CN" dirty="0"/>
          </a:p>
          <a:p>
            <a:pPr marL="742950" lvl="1" indent="-285750">
              <a:lnSpc>
                <a:spcPct val="150000"/>
              </a:lnSpc>
              <a:buFont typeface="Wingdings" panose="05000000000000000000" pitchFamily="2" charset="2"/>
              <a:buChar char="u"/>
            </a:pPr>
            <a:r>
              <a:rPr lang="en-US" altLang="zh-CN" dirty="0" smtClean="0"/>
              <a:t>JSF</a:t>
            </a:r>
            <a:r>
              <a:rPr lang="zh-CN" altLang="en-US" dirty="0" smtClean="0"/>
              <a:t>（</a:t>
            </a:r>
            <a:r>
              <a:rPr lang="en-US" altLang="zh-CN" dirty="0" smtClean="0"/>
              <a:t>Java Server Faces</a:t>
            </a:r>
            <a:r>
              <a:rPr lang="zh-CN" altLang="en-US" dirty="0" smtClean="0"/>
              <a:t>）</a:t>
            </a:r>
            <a:endParaRPr lang="en-US" altLang="zh-CN" dirty="0"/>
          </a:p>
          <a:p>
            <a:pPr marL="742950" lvl="1" indent="-285750">
              <a:lnSpc>
                <a:spcPct val="150000"/>
              </a:lnSpc>
              <a:buFont typeface="Wingdings" panose="05000000000000000000" pitchFamily="2" charset="2"/>
              <a:buChar char="u"/>
            </a:pPr>
            <a:r>
              <a:rPr lang="en-US" altLang="zh-CN" dirty="0"/>
              <a:t>Ext</a:t>
            </a:r>
          </a:p>
          <a:p>
            <a:pPr lvl="1">
              <a:lnSpc>
                <a:spcPct val="150000"/>
              </a:lnSpc>
            </a:pPr>
            <a:r>
              <a:rPr lang="en-US" altLang="zh-CN" dirty="0"/>
              <a:t>……</a:t>
            </a:r>
            <a:endParaRPr lang="zh-CN" altLang="en-US" dirty="0"/>
          </a:p>
        </p:txBody>
      </p:sp>
      <p:pic>
        <p:nvPicPr>
          <p:cNvPr id="4098" name="Picture 2" descr="mybatis结构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5306" y="3567785"/>
            <a:ext cx="5276850"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097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00" fill="hold"/>
                                        <p:tgtEl>
                                          <p:spTgt spid="4"/>
                                        </p:tgtEl>
                                        <p:attrNameLst>
                                          <p:attrName>ppt_x</p:attrName>
                                        </p:attrNameLst>
                                      </p:cBhvr>
                                      <p:tavLst>
                                        <p:tav tm="0">
                                          <p:val>
                                            <p:strVal val="0-#ppt_w/2"/>
                                          </p:val>
                                        </p:tav>
                                        <p:tav tm="100000">
                                          <p:val>
                                            <p:strVal val="#ppt_x"/>
                                          </p:val>
                                        </p:tav>
                                      </p:tavLst>
                                    </p:anim>
                                    <p:anim calcmode="lin" valueType="num">
                                      <p:cBhvr additive="base">
                                        <p:cTn id="12" dur="3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098"/>
                                        </p:tgtEl>
                                        <p:attrNameLst>
                                          <p:attrName>style.visibility</p:attrName>
                                        </p:attrNameLst>
                                      </p:cBhvr>
                                      <p:to>
                                        <p:strVal val="visible"/>
                                      </p:to>
                                    </p:set>
                                    <p:anim calcmode="lin" valueType="num">
                                      <p:cBhvr additive="base">
                                        <p:cTn id="23" dur="500" fill="hold"/>
                                        <p:tgtEl>
                                          <p:spTgt spid="4098"/>
                                        </p:tgtEl>
                                        <p:attrNameLst>
                                          <p:attrName>ppt_x</p:attrName>
                                        </p:attrNameLst>
                                      </p:cBhvr>
                                      <p:tavLst>
                                        <p:tav tm="0">
                                          <p:val>
                                            <p:strVal val="#ppt_x"/>
                                          </p:val>
                                        </p:tav>
                                        <p:tav tm="100000">
                                          <p:val>
                                            <p:strVal val="#ppt_x"/>
                                          </p:val>
                                        </p:tav>
                                      </p:tavLst>
                                    </p:anim>
                                    <p:anim calcmode="lin" valueType="num">
                                      <p:cBhvr additive="base">
                                        <p:cTn id="24"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C5277A6-C144-46B7-A583-E579219D3253}"/>
              </a:ext>
            </a:extLst>
          </p:cNvPr>
          <p:cNvSpPr txBox="1">
            <a:spLocks noChangeArrowheads="1"/>
          </p:cNvSpPr>
          <p:nvPr/>
        </p:nvSpPr>
        <p:spPr bwMode="auto">
          <a:xfrm>
            <a:off x="606692" y="-14287"/>
            <a:ext cx="641437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软件框架 、软件架构、</a:t>
            </a:r>
            <a:r>
              <a:rPr lang="zh-CN" altLang="en-US" sz="3200" dirty="0">
                <a:solidFill>
                  <a:srgbClr val="FF0000"/>
                </a:solidFill>
              </a:rPr>
              <a:t>软件</a:t>
            </a:r>
            <a:r>
              <a:rPr lang="zh-CN" altLang="en-US" sz="3200" dirty="0" smtClean="0">
                <a:solidFill>
                  <a:srgbClr val="FF0000"/>
                </a:solidFill>
              </a:rPr>
              <a:t>架构</a:t>
            </a:r>
            <a:r>
              <a:rPr lang="zh-CN" altLang="en-US" sz="3200" dirty="0">
                <a:solidFill>
                  <a:srgbClr val="FF0000"/>
                </a:solidFill>
              </a:rPr>
              <a:t>风格</a:t>
            </a:r>
          </a:p>
        </p:txBody>
      </p:sp>
      <p:cxnSp>
        <p:nvCxnSpPr>
          <p:cNvPr id="3" name="直接连接符 46">
            <a:extLst>
              <a:ext uri="{FF2B5EF4-FFF2-40B4-BE49-F238E27FC236}">
                <a16:creationId xmlns:a16="http://schemas.microsoft.com/office/drawing/2014/main" id="{AC610D6F-97F9-4054-9DA4-8B5654CF1939}"/>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Freeform 5">
            <a:extLst>
              <a:ext uri="{FF2B5EF4-FFF2-40B4-BE49-F238E27FC236}">
                <a16:creationId xmlns:a16="http://schemas.microsoft.com/office/drawing/2014/main" id="{0BE16191-76A4-48FE-977C-4969A431E1D6}"/>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Rectangle 3">
            <a:extLst>
              <a:ext uri="{FF2B5EF4-FFF2-40B4-BE49-F238E27FC236}">
                <a16:creationId xmlns:a16="http://schemas.microsoft.com/office/drawing/2014/main" id="{810AB6B1-B30C-4A7E-A6D2-E6F93A40166F}"/>
              </a:ext>
            </a:extLst>
          </p:cNvPr>
          <p:cNvSpPr txBox="1">
            <a:spLocks noChangeArrowheads="1"/>
          </p:cNvSpPr>
          <p:nvPr/>
        </p:nvSpPr>
        <p:spPr>
          <a:xfrm>
            <a:off x="582940" y="948917"/>
            <a:ext cx="8382341" cy="1976024"/>
          </a:xfrm>
          <a:prstGeom prst="rect">
            <a:avLst/>
          </a:prstGeom>
        </p:spPr>
        <p:txBody>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几种</a:t>
            </a:r>
            <a:r>
              <a:rPr lang="zh-CN" altLang="en-US" dirty="0"/>
              <a:t>典型的</a:t>
            </a:r>
            <a:r>
              <a:rPr lang="zh-CN" altLang="en-US" dirty="0" smtClean="0"/>
              <a:t>架构风格</a:t>
            </a:r>
            <a:endParaRPr lang="en-US" altLang="zh-CN" dirty="0"/>
          </a:p>
          <a:p>
            <a:pPr lvl="1"/>
            <a:r>
              <a:rPr lang="zh-CN" altLang="en-US" dirty="0"/>
              <a:t>系统软件</a:t>
            </a:r>
            <a:endParaRPr lang="en-US" altLang="zh-CN" dirty="0"/>
          </a:p>
          <a:p>
            <a:pPr lvl="2"/>
            <a:r>
              <a:rPr lang="zh-CN" altLang="en-US" dirty="0"/>
              <a:t>分层</a:t>
            </a:r>
            <a:endParaRPr lang="en-US" altLang="zh-CN" dirty="0"/>
          </a:p>
          <a:p>
            <a:pPr lvl="2"/>
            <a:r>
              <a:rPr lang="zh-CN" altLang="en-US" dirty="0"/>
              <a:t>管道和过滤器（</a:t>
            </a:r>
            <a:r>
              <a:rPr lang="en-US" altLang="zh-CN" dirty="0"/>
              <a:t>Pipes</a:t>
            </a:r>
            <a:r>
              <a:rPr lang="zh-CN" altLang="en-US" dirty="0"/>
              <a:t> </a:t>
            </a:r>
            <a:r>
              <a:rPr lang="en-US" altLang="zh-CN" dirty="0"/>
              <a:t>and</a:t>
            </a:r>
            <a:r>
              <a:rPr lang="zh-CN" altLang="en-US" dirty="0"/>
              <a:t> </a:t>
            </a:r>
            <a:r>
              <a:rPr lang="en-US" altLang="zh-CN" dirty="0"/>
              <a:t>Filters</a:t>
            </a:r>
            <a:r>
              <a:rPr lang="zh-CN" altLang="en-US" dirty="0"/>
              <a:t> ）</a:t>
            </a:r>
            <a:endParaRPr lang="en-US" altLang="zh-CN" dirty="0"/>
          </a:p>
          <a:p>
            <a:pPr lvl="2"/>
            <a:r>
              <a:rPr lang="zh-CN" altLang="en-US" dirty="0"/>
              <a:t>黑板</a:t>
            </a:r>
            <a:endParaRPr lang="en-US" altLang="zh-CN" dirty="0"/>
          </a:p>
          <a:p>
            <a:pPr lvl="1"/>
            <a:r>
              <a:rPr lang="zh-CN" altLang="en-US" dirty="0"/>
              <a:t>开发分布式软件</a:t>
            </a:r>
            <a:endParaRPr lang="en-US" altLang="zh-CN" dirty="0"/>
          </a:p>
          <a:p>
            <a:pPr lvl="2"/>
            <a:r>
              <a:rPr lang="zh-CN" altLang="en-US" dirty="0"/>
              <a:t>客户</a:t>
            </a:r>
            <a:r>
              <a:rPr lang="en-US" altLang="zh-CN" dirty="0"/>
              <a:t>/</a:t>
            </a:r>
            <a:r>
              <a:rPr lang="zh-CN" altLang="en-US" dirty="0"/>
              <a:t>服务器（</a:t>
            </a:r>
            <a:r>
              <a:rPr lang="en-US" altLang="zh-CN" dirty="0"/>
              <a:t>C/S</a:t>
            </a:r>
            <a:r>
              <a:rPr lang="zh-CN" altLang="en-US" dirty="0"/>
              <a:t>）</a:t>
            </a:r>
            <a:endParaRPr lang="en-US" altLang="zh-CN" dirty="0"/>
          </a:p>
          <a:p>
            <a:pPr lvl="2"/>
            <a:r>
              <a:rPr lang="zh-CN" altLang="en-US" dirty="0"/>
              <a:t>点对点（</a:t>
            </a:r>
            <a:r>
              <a:rPr lang="en-US" altLang="zh-CN" dirty="0"/>
              <a:t>Peer to</a:t>
            </a:r>
            <a:r>
              <a:rPr lang="zh-CN" altLang="en-US" dirty="0"/>
              <a:t> </a:t>
            </a:r>
            <a:r>
              <a:rPr lang="en-US" altLang="zh-CN" dirty="0"/>
              <a:t>Peer</a:t>
            </a:r>
            <a:r>
              <a:rPr lang="zh-CN" altLang="en-US" dirty="0"/>
              <a:t>）</a:t>
            </a:r>
            <a:endParaRPr lang="en-US" altLang="zh-CN" dirty="0"/>
          </a:p>
          <a:p>
            <a:pPr lvl="1"/>
            <a:r>
              <a:rPr lang="zh-CN" altLang="en-US" dirty="0" smtClean="0"/>
              <a:t>交互</a:t>
            </a:r>
            <a:r>
              <a:rPr lang="zh-CN" altLang="en-US" dirty="0"/>
              <a:t>软件</a:t>
            </a:r>
            <a:endParaRPr lang="en-US" altLang="zh-CN" dirty="0"/>
          </a:p>
          <a:p>
            <a:pPr lvl="2"/>
            <a:r>
              <a:rPr lang="zh-CN" altLang="en-US" dirty="0"/>
              <a:t>模型</a:t>
            </a:r>
            <a:r>
              <a:rPr lang="en-US" altLang="zh-CN" dirty="0"/>
              <a:t>-</a:t>
            </a:r>
            <a:r>
              <a:rPr lang="zh-CN" altLang="en-US" dirty="0"/>
              <a:t>视图</a:t>
            </a:r>
            <a:r>
              <a:rPr lang="en-US" altLang="zh-CN" dirty="0"/>
              <a:t>-</a:t>
            </a:r>
            <a:r>
              <a:rPr lang="zh-CN" altLang="en-US" dirty="0"/>
              <a:t>控制器（</a:t>
            </a:r>
            <a:r>
              <a:rPr lang="en-US" altLang="zh-CN" dirty="0"/>
              <a:t>MVC</a:t>
            </a:r>
            <a:r>
              <a:rPr lang="zh-CN" altLang="en-US" dirty="0"/>
              <a:t>）</a:t>
            </a:r>
            <a:endParaRPr lang="en-US" altLang="zh-CN" dirty="0"/>
          </a:p>
          <a:p>
            <a:pPr lvl="2"/>
            <a:r>
              <a:rPr lang="zh-CN" altLang="en-US" dirty="0"/>
              <a:t>显示</a:t>
            </a:r>
            <a:r>
              <a:rPr lang="en-US" altLang="zh-CN" dirty="0"/>
              <a:t>-</a:t>
            </a:r>
            <a:r>
              <a:rPr lang="zh-CN" altLang="en-US" dirty="0"/>
              <a:t>抽象</a:t>
            </a:r>
            <a:r>
              <a:rPr lang="en-US" altLang="zh-CN" dirty="0"/>
              <a:t>-</a:t>
            </a:r>
            <a:r>
              <a:rPr lang="zh-CN" altLang="en-US" dirty="0"/>
              <a:t>控制（</a:t>
            </a:r>
            <a:r>
              <a:rPr lang="en-US" altLang="zh-CN" dirty="0"/>
              <a:t>Presentation-Abstract-Control</a:t>
            </a:r>
            <a:r>
              <a:rPr lang="zh-CN" altLang="en-US" dirty="0"/>
              <a:t>）</a:t>
            </a:r>
          </a:p>
        </p:txBody>
      </p:sp>
    </p:spTree>
    <p:extLst>
      <p:ext uri="{BB962C8B-B14F-4D97-AF65-F5344CB8AC3E}">
        <p14:creationId xmlns:p14="http://schemas.microsoft.com/office/powerpoint/2010/main" val="115508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00" fill="hold"/>
                                        <p:tgtEl>
                                          <p:spTgt spid="4"/>
                                        </p:tgtEl>
                                        <p:attrNameLst>
                                          <p:attrName>ppt_x</p:attrName>
                                        </p:attrNameLst>
                                      </p:cBhvr>
                                      <p:tavLst>
                                        <p:tav tm="0">
                                          <p:val>
                                            <p:strVal val="0-#ppt_w/2"/>
                                          </p:val>
                                        </p:tav>
                                        <p:tav tm="100000">
                                          <p:val>
                                            <p:strVal val="#ppt_x"/>
                                          </p:val>
                                        </p:tav>
                                      </p:tavLst>
                                    </p:anim>
                                    <p:anim calcmode="lin" valueType="num">
                                      <p:cBhvr additive="base">
                                        <p:cTn id="12" dur="3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4003C3B2-D937-4CCC-A72C-73F188F0A647}"/>
              </a:ext>
            </a:extLst>
          </p:cNvPr>
          <p:cNvSpPr>
            <a:spLocks noGrp="1"/>
          </p:cNvSpPr>
          <p:nvPr>
            <p:ph type="title"/>
          </p:nvPr>
        </p:nvSpPr>
        <p:spPr>
          <a:xfrm>
            <a:off x="469107" y="549276"/>
            <a:ext cx="8424862" cy="635001"/>
          </a:xfrm>
        </p:spPr>
        <p:txBody>
          <a:bodyPr/>
          <a:lstStyle/>
          <a:p>
            <a:r>
              <a:rPr lang="en-US" altLang="zh-CN" dirty="0"/>
              <a:t/>
            </a:r>
            <a:br>
              <a:rPr lang="en-US" altLang="zh-CN" dirty="0"/>
            </a:br>
            <a:r>
              <a:rPr lang="zh-CN" altLang="en-US" dirty="0"/>
              <a:t>主程序</a:t>
            </a:r>
            <a:r>
              <a:rPr lang="en-US" altLang="zh-CN" dirty="0"/>
              <a:t>/</a:t>
            </a:r>
            <a:r>
              <a:rPr lang="zh-CN" altLang="en-US" dirty="0"/>
              <a:t>子程序</a:t>
            </a:r>
          </a:p>
        </p:txBody>
      </p:sp>
      <p:pic>
        <p:nvPicPr>
          <p:cNvPr id="21507" name="Picture 5">
            <a:extLst>
              <a:ext uri="{FF2B5EF4-FFF2-40B4-BE49-F238E27FC236}">
                <a16:creationId xmlns:a16="http://schemas.microsoft.com/office/drawing/2014/main" id="{37DF3657-D91D-4304-82D3-887A05BDE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21" y="824146"/>
            <a:ext cx="6090617" cy="260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73AAF1F7-0499-4A98-A303-DC0019FCE79C}"/>
              </a:ext>
            </a:extLst>
          </p:cNvPr>
          <p:cNvSpPr txBox="1">
            <a:spLocks noChangeArrowheads="1"/>
          </p:cNvSpPr>
          <p:nvPr/>
        </p:nvSpPr>
        <p:spPr bwMode="auto">
          <a:xfrm>
            <a:off x="606692" y="-14287"/>
            <a:ext cx="634236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软件框架 、软件架构、</a:t>
            </a:r>
            <a:r>
              <a:rPr lang="zh-CN" altLang="en-US" sz="3200" dirty="0">
                <a:solidFill>
                  <a:srgbClr val="FF0000"/>
                </a:solidFill>
              </a:rPr>
              <a:t>软件</a:t>
            </a:r>
            <a:r>
              <a:rPr lang="zh-CN" altLang="en-US" sz="3200" dirty="0" smtClean="0">
                <a:solidFill>
                  <a:srgbClr val="FF0000"/>
                </a:solidFill>
              </a:rPr>
              <a:t>架构风格</a:t>
            </a:r>
            <a:endParaRPr lang="zh-CN" altLang="en-US" sz="3200" dirty="0">
              <a:solidFill>
                <a:srgbClr val="FF0000"/>
              </a:solidFill>
            </a:endParaRPr>
          </a:p>
        </p:txBody>
      </p:sp>
      <p:cxnSp>
        <p:nvCxnSpPr>
          <p:cNvPr id="5" name="直接连接符 46">
            <a:extLst>
              <a:ext uri="{FF2B5EF4-FFF2-40B4-BE49-F238E27FC236}">
                <a16:creationId xmlns:a16="http://schemas.microsoft.com/office/drawing/2014/main" id="{F5F9A50A-209C-4125-A67A-8DEB4AC36C40}"/>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a:extLst>
              <a:ext uri="{FF2B5EF4-FFF2-40B4-BE49-F238E27FC236}">
                <a16:creationId xmlns:a16="http://schemas.microsoft.com/office/drawing/2014/main" id="{C3B9EB77-019D-42B3-9C35-BF108928AAE7}"/>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内容占位符 2">
            <a:extLst>
              <a:ext uri="{FF2B5EF4-FFF2-40B4-BE49-F238E27FC236}">
                <a16:creationId xmlns:a16="http://schemas.microsoft.com/office/drawing/2014/main" id="{6FC2C222-14DF-440B-8383-9C9121826B7D}"/>
              </a:ext>
            </a:extLst>
          </p:cNvPr>
          <p:cNvSpPr>
            <a:spLocks noGrp="1"/>
          </p:cNvSpPr>
          <p:nvPr>
            <p:ph idx="1"/>
          </p:nvPr>
        </p:nvSpPr>
        <p:spPr bwMode="auto">
          <a:xfrm>
            <a:off x="476135" y="3458796"/>
            <a:ext cx="7881938" cy="326896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t>基于声明</a:t>
            </a:r>
            <a:r>
              <a:rPr lang="en-US" altLang="zh-CN" dirty="0"/>
              <a:t>-</a:t>
            </a:r>
            <a:r>
              <a:rPr lang="zh-CN" altLang="en-US" dirty="0"/>
              <a:t>使用（调用）关系建立</a:t>
            </a:r>
            <a:r>
              <a:rPr lang="zh-CN" altLang="en-US" dirty="0">
                <a:solidFill>
                  <a:srgbClr val="FF0000"/>
                </a:solidFill>
              </a:rPr>
              <a:t>连接件</a:t>
            </a:r>
            <a:r>
              <a:rPr lang="zh-CN" altLang="en-US" dirty="0"/>
              <a:t>，以分层分解的方式建立</a:t>
            </a:r>
            <a:r>
              <a:rPr lang="zh-CN" altLang="en-US" dirty="0">
                <a:solidFill>
                  <a:srgbClr val="FF0000"/>
                </a:solidFill>
              </a:rPr>
              <a:t>系统部件</a:t>
            </a:r>
            <a:r>
              <a:rPr lang="zh-CN" altLang="en-US" dirty="0"/>
              <a:t>，共同组成层次结构</a:t>
            </a:r>
            <a:endParaRPr lang="en-US" altLang="zh-CN" dirty="0"/>
          </a:p>
          <a:p>
            <a:r>
              <a:rPr lang="zh-CN" altLang="en-US" dirty="0"/>
              <a:t>每一个上层部件可以“</a:t>
            </a:r>
            <a:r>
              <a:rPr lang="zh-CN" altLang="en-US" dirty="0">
                <a:solidFill>
                  <a:srgbClr val="FF0000"/>
                </a:solidFill>
              </a:rPr>
              <a:t>使用</a:t>
            </a:r>
            <a:r>
              <a:rPr lang="zh-CN" altLang="en-US" dirty="0"/>
              <a:t>”下层部件，但下层部件不能“</a:t>
            </a:r>
            <a:r>
              <a:rPr lang="zh-CN" altLang="en-US" dirty="0">
                <a:solidFill>
                  <a:srgbClr val="FF0000"/>
                </a:solidFill>
              </a:rPr>
              <a:t>使用</a:t>
            </a:r>
            <a:r>
              <a:rPr lang="zh-CN" altLang="en-US" dirty="0"/>
              <a:t>”上层部件，即不允许逆向调用</a:t>
            </a:r>
            <a:endParaRPr lang="en-US" altLang="zh-CN" dirty="0"/>
          </a:p>
          <a:p>
            <a:r>
              <a:rPr lang="zh-CN" altLang="en-US" dirty="0"/>
              <a:t>系统应该是单线程执行。主程序部件拥有最初的执行控制权，并在“使用”中将控制权转移给下层子程序。</a:t>
            </a:r>
            <a:endParaRPr lang="en-US" altLang="zh-CN" dirty="0"/>
          </a:p>
          <a:p>
            <a:r>
              <a:rPr lang="zh-CN" altLang="en-US" dirty="0"/>
              <a:t>子程序只能够通过上层转移来获得控制权，可以在执行中将控制权转交给下层的子程序，并在自身执行之后，将控制权归还给上层部件。</a:t>
            </a:r>
          </a:p>
        </p:txBody>
      </p:sp>
    </p:spTree>
    <p:extLst>
      <p:ext uri="{BB962C8B-B14F-4D97-AF65-F5344CB8AC3E}">
        <p14:creationId xmlns:p14="http://schemas.microsoft.com/office/powerpoint/2010/main" val="281469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300" fill="hold"/>
                                        <p:tgtEl>
                                          <p:spTgt spid="6"/>
                                        </p:tgtEl>
                                        <p:attrNameLst>
                                          <p:attrName>ppt_x</p:attrName>
                                        </p:attrNameLst>
                                      </p:cBhvr>
                                      <p:tavLst>
                                        <p:tav tm="0">
                                          <p:val>
                                            <p:strVal val="0-#ppt_w/2"/>
                                          </p:val>
                                        </p:tav>
                                        <p:tav tm="100000">
                                          <p:val>
                                            <p:strVal val="#ppt_x"/>
                                          </p:val>
                                        </p:tav>
                                      </p:tavLst>
                                    </p:anim>
                                    <p:anim calcmode="lin" valueType="num">
                                      <p:cBhvr additive="base">
                                        <p:cTn id="12"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DEA220F4-93FF-4981-A0A4-EF4973947613}"/>
              </a:ext>
            </a:extLst>
          </p:cNvPr>
          <p:cNvSpPr>
            <a:spLocks noGrp="1"/>
          </p:cNvSpPr>
          <p:nvPr>
            <p:ph type="title"/>
          </p:nvPr>
        </p:nvSpPr>
        <p:spPr>
          <a:xfrm>
            <a:off x="606693" y="634763"/>
            <a:ext cx="8185150" cy="795853"/>
          </a:xfrm>
        </p:spPr>
        <p:txBody>
          <a:bodyPr/>
          <a:lstStyle/>
          <a:p>
            <a:r>
              <a:rPr lang="zh-CN" altLang="en-US" dirty="0"/>
              <a:t>面向对象风格</a:t>
            </a:r>
          </a:p>
        </p:txBody>
      </p:sp>
      <p:sp>
        <p:nvSpPr>
          <p:cNvPr id="43" name="Rectangle 2">
            <a:extLst>
              <a:ext uri="{FF2B5EF4-FFF2-40B4-BE49-F238E27FC236}">
                <a16:creationId xmlns:a16="http://schemas.microsoft.com/office/drawing/2014/main" id="{7C7AF384-1782-45FB-B150-DC075B9828D4}"/>
              </a:ext>
            </a:extLst>
          </p:cNvPr>
          <p:cNvSpPr txBox="1">
            <a:spLocks noChangeArrowheads="1"/>
          </p:cNvSpPr>
          <p:nvPr/>
        </p:nvSpPr>
        <p:spPr bwMode="auto">
          <a:xfrm>
            <a:off x="606692" y="-14287"/>
            <a:ext cx="6198349"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软件框架 、软件架构、</a:t>
            </a:r>
            <a:r>
              <a:rPr lang="zh-CN" altLang="en-US" sz="3200" dirty="0">
                <a:solidFill>
                  <a:srgbClr val="FF0000"/>
                </a:solidFill>
              </a:rPr>
              <a:t>软件</a:t>
            </a:r>
            <a:r>
              <a:rPr lang="zh-CN" altLang="en-US" sz="3200" dirty="0" smtClean="0">
                <a:solidFill>
                  <a:srgbClr val="FF0000"/>
                </a:solidFill>
              </a:rPr>
              <a:t>架构</a:t>
            </a:r>
            <a:r>
              <a:rPr lang="zh-CN" altLang="en-US" sz="3200" dirty="0">
                <a:solidFill>
                  <a:srgbClr val="FF0000"/>
                </a:solidFill>
              </a:rPr>
              <a:t>风格</a:t>
            </a:r>
            <a:endParaRPr lang="zh-CN" altLang="en-US" sz="3200" dirty="0">
              <a:solidFill>
                <a:srgbClr val="FF0000"/>
              </a:solidFill>
            </a:endParaRPr>
          </a:p>
        </p:txBody>
      </p:sp>
      <p:cxnSp>
        <p:nvCxnSpPr>
          <p:cNvPr id="44" name="直接连接符 46">
            <a:extLst>
              <a:ext uri="{FF2B5EF4-FFF2-40B4-BE49-F238E27FC236}">
                <a16:creationId xmlns:a16="http://schemas.microsoft.com/office/drawing/2014/main" id="{3E9EBF8B-D815-4070-801D-4BD457C3DDC1}"/>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Freeform 5">
            <a:extLst>
              <a:ext uri="{FF2B5EF4-FFF2-40B4-BE49-F238E27FC236}">
                <a16:creationId xmlns:a16="http://schemas.microsoft.com/office/drawing/2014/main" id="{C4707DB1-22B4-4A05-95BC-88BBEAE00247}"/>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2" name="图片 1">
            <a:extLst>
              <a:ext uri="{FF2B5EF4-FFF2-40B4-BE49-F238E27FC236}">
                <a16:creationId xmlns:a16="http://schemas.microsoft.com/office/drawing/2014/main" id="{8D0461F5-866A-48B8-ADAA-C596069AD405}"/>
              </a:ext>
            </a:extLst>
          </p:cNvPr>
          <p:cNvPicPr>
            <a:picLocks noChangeAspect="1"/>
          </p:cNvPicPr>
          <p:nvPr/>
        </p:nvPicPr>
        <p:blipFill>
          <a:blip r:embed="rId3"/>
          <a:stretch>
            <a:fillRect/>
          </a:stretch>
        </p:blipFill>
        <p:spPr>
          <a:xfrm>
            <a:off x="188119" y="1218524"/>
            <a:ext cx="4384675" cy="2672170"/>
          </a:xfrm>
          <a:prstGeom prst="rect">
            <a:avLst/>
          </a:prstGeom>
          <a:ln>
            <a:noFill/>
          </a:ln>
          <a:effectLst>
            <a:outerShdw blurRad="292100" dist="139700" dir="2700000" algn="tl" rotWithShape="0">
              <a:srgbClr val="333333">
                <a:alpha val="65000"/>
              </a:srgbClr>
            </a:outerShdw>
          </a:effectLst>
        </p:spPr>
      </p:pic>
      <p:sp>
        <p:nvSpPr>
          <p:cNvPr id="61" name="内容占位符 2">
            <a:extLst>
              <a:ext uri="{FF2B5EF4-FFF2-40B4-BE49-F238E27FC236}">
                <a16:creationId xmlns:a16="http://schemas.microsoft.com/office/drawing/2014/main" id="{9A820F51-9208-418B-8BE8-E377BE0ABD96}"/>
              </a:ext>
            </a:extLst>
          </p:cNvPr>
          <p:cNvSpPr>
            <a:spLocks noGrp="1"/>
          </p:cNvSpPr>
          <p:nvPr>
            <p:ph idx="1"/>
          </p:nvPr>
        </p:nvSpPr>
        <p:spPr bwMode="auto">
          <a:xfrm>
            <a:off x="101736" y="4301376"/>
            <a:ext cx="8943244" cy="225201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t>信息隐藏</a:t>
            </a:r>
            <a:r>
              <a:rPr lang="en-US" altLang="zh-CN" dirty="0"/>
              <a:t>– </a:t>
            </a:r>
            <a:r>
              <a:rPr lang="zh-CN" altLang="en-US" dirty="0"/>
              <a:t>依据对数据的使用情况，用内聚的标准为系统建立对象部件。每个对象部件基于内部数据提供对外服务接口，并隐藏内部数据的表示</a:t>
            </a:r>
            <a:endParaRPr lang="en-US" altLang="zh-CN" dirty="0"/>
          </a:p>
          <a:p>
            <a:r>
              <a:rPr lang="zh-CN" altLang="en-US" dirty="0">
                <a:solidFill>
                  <a:srgbClr val="FF0000"/>
                </a:solidFill>
              </a:rPr>
              <a:t>基于方法调用</a:t>
            </a:r>
            <a:r>
              <a:rPr lang="en-US" altLang="zh-CN" dirty="0">
                <a:solidFill>
                  <a:srgbClr val="FF0000"/>
                </a:solidFill>
              </a:rPr>
              <a:t>-</a:t>
            </a:r>
            <a:r>
              <a:rPr lang="zh-CN" altLang="en-US" dirty="0">
                <a:solidFill>
                  <a:srgbClr val="FF0000"/>
                </a:solidFill>
              </a:rPr>
              <a:t>基于方法调用机制建立连接件，将对象部件连接起来</a:t>
            </a:r>
            <a:endParaRPr lang="en-US" altLang="zh-CN" dirty="0"/>
          </a:p>
          <a:p>
            <a:r>
              <a:rPr lang="zh-CN" altLang="en-US" dirty="0"/>
              <a:t>每个对象负责维护其自身数据的一致性和完整性，并以此为基础提供正确的服务</a:t>
            </a:r>
            <a:endParaRPr lang="en-US" altLang="zh-CN" dirty="0"/>
          </a:p>
          <a:p>
            <a:r>
              <a:rPr lang="zh-CN" altLang="en-US" dirty="0"/>
              <a:t>每个对象都是平等的，没有主次、从属、层次、分解等关系</a:t>
            </a:r>
          </a:p>
        </p:txBody>
      </p:sp>
      <p:pic>
        <p:nvPicPr>
          <p:cNvPr id="3" name="图片 2">
            <a:extLst>
              <a:ext uri="{FF2B5EF4-FFF2-40B4-BE49-F238E27FC236}">
                <a16:creationId xmlns:a16="http://schemas.microsoft.com/office/drawing/2014/main" id="{35F2AEF8-6136-4A72-9931-1C923CC53DF6}"/>
              </a:ext>
            </a:extLst>
          </p:cNvPr>
          <p:cNvPicPr>
            <a:picLocks noChangeAspect="1"/>
          </p:cNvPicPr>
          <p:nvPr/>
        </p:nvPicPr>
        <p:blipFill>
          <a:blip r:embed="rId4"/>
          <a:stretch>
            <a:fillRect/>
          </a:stretch>
        </p:blipFill>
        <p:spPr>
          <a:xfrm>
            <a:off x="3691012" y="1039977"/>
            <a:ext cx="5353968" cy="2906440"/>
          </a:xfrm>
          <a:prstGeom prst="rect">
            <a:avLst/>
          </a:prstGeom>
        </p:spPr>
      </p:pic>
    </p:spTree>
    <p:extLst>
      <p:ext uri="{BB962C8B-B14F-4D97-AF65-F5344CB8AC3E}">
        <p14:creationId xmlns:p14="http://schemas.microsoft.com/office/powerpoint/2010/main" val="257796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300" fill="hold"/>
                                        <p:tgtEl>
                                          <p:spTgt spid="46"/>
                                        </p:tgtEl>
                                        <p:attrNameLst>
                                          <p:attrName>ppt_x</p:attrName>
                                        </p:attrNameLst>
                                      </p:cBhvr>
                                      <p:tavLst>
                                        <p:tav tm="0">
                                          <p:val>
                                            <p:strVal val="0-#ppt_w/2"/>
                                          </p:val>
                                        </p:tav>
                                        <p:tav tm="100000">
                                          <p:val>
                                            <p:strVal val="#ppt_x"/>
                                          </p:val>
                                        </p:tav>
                                      </p:tavLst>
                                    </p:anim>
                                    <p:anim calcmode="lin" valueType="num">
                                      <p:cBhvr additive="base">
                                        <p:cTn id="12" dur="3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1">
                                            <p:txEl>
                                              <p:pRg st="0" end="0"/>
                                            </p:txEl>
                                          </p:spTgt>
                                        </p:tgtEl>
                                        <p:attrNameLst>
                                          <p:attrName>style.visibility</p:attrName>
                                        </p:attrNameLst>
                                      </p:cBhvr>
                                      <p:to>
                                        <p:strVal val="visible"/>
                                      </p:to>
                                    </p:set>
                                    <p:animEffect transition="in" filter="fade">
                                      <p:cBhvr>
                                        <p:cTn id="23" dur="1000"/>
                                        <p:tgtEl>
                                          <p:spTgt spid="61">
                                            <p:txEl>
                                              <p:pRg st="0" end="0"/>
                                            </p:txEl>
                                          </p:spTgt>
                                        </p:tgtEl>
                                      </p:cBhvr>
                                    </p:animEffect>
                                    <p:anim calcmode="lin" valueType="num">
                                      <p:cBhvr>
                                        <p:cTn id="24" dur="10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6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61">
                                            <p:txEl>
                                              <p:pRg st="1" end="1"/>
                                            </p:txEl>
                                          </p:spTgt>
                                        </p:tgtEl>
                                        <p:attrNameLst>
                                          <p:attrName>style.visibility</p:attrName>
                                        </p:attrNameLst>
                                      </p:cBhvr>
                                      <p:to>
                                        <p:strVal val="visible"/>
                                      </p:to>
                                    </p:set>
                                    <p:animEffect transition="in" filter="fade">
                                      <p:cBhvr>
                                        <p:cTn id="30" dur="1000"/>
                                        <p:tgtEl>
                                          <p:spTgt spid="61">
                                            <p:txEl>
                                              <p:pRg st="1" end="1"/>
                                            </p:txEl>
                                          </p:spTgt>
                                        </p:tgtEl>
                                      </p:cBhvr>
                                    </p:animEffect>
                                    <p:anim calcmode="lin" valueType="num">
                                      <p:cBhvr>
                                        <p:cTn id="31" dur="1000" fill="hold"/>
                                        <p:tgtEl>
                                          <p:spTgt spid="61">
                                            <p:txEl>
                                              <p:pRg st="1" end="1"/>
                                            </p:txEl>
                                          </p:spTgt>
                                        </p:tgtEl>
                                        <p:attrNameLst>
                                          <p:attrName>ppt_x</p:attrName>
                                        </p:attrNameLst>
                                      </p:cBhvr>
                                      <p:tavLst>
                                        <p:tav tm="0">
                                          <p:val>
                                            <p:strVal val="#ppt_x"/>
                                          </p:val>
                                        </p:tav>
                                        <p:tav tm="100000">
                                          <p:val>
                                            <p:strVal val="#ppt_x"/>
                                          </p:val>
                                        </p:tav>
                                      </p:tavLst>
                                    </p:anim>
                                    <p:anim calcmode="lin" valueType="num">
                                      <p:cBhvr>
                                        <p:cTn id="32" dur="1000" fill="hold"/>
                                        <p:tgtEl>
                                          <p:spTgt spid="6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61">
                                            <p:txEl>
                                              <p:pRg st="2" end="2"/>
                                            </p:txEl>
                                          </p:spTgt>
                                        </p:tgtEl>
                                        <p:attrNameLst>
                                          <p:attrName>style.visibility</p:attrName>
                                        </p:attrNameLst>
                                      </p:cBhvr>
                                      <p:to>
                                        <p:strVal val="visible"/>
                                      </p:to>
                                    </p:set>
                                    <p:animEffect transition="in" filter="fade">
                                      <p:cBhvr>
                                        <p:cTn id="37" dur="1000"/>
                                        <p:tgtEl>
                                          <p:spTgt spid="61">
                                            <p:txEl>
                                              <p:pRg st="2" end="2"/>
                                            </p:txEl>
                                          </p:spTgt>
                                        </p:tgtEl>
                                      </p:cBhvr>
                                    </p:animEffect>
                                    <p:anim calcmode="lin" valueType="num">
                                      <p:cBhvr>
                                        <p:cTn id="38" dur="1000" fill="hold"/>
                                        <p:tgtEl>
                                          <p:spTgt spid="61">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6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61">
                                            <p:txEl>
                                              <p:pRg st="3" end="3"/>
                                            </p:txEl>
                                          </p:spTgt>
                                        </p:tgtEl>
                                        <p:attrNameLst>
                                          <p:attrName>style.visibility</p:attrName>
                                        </p:attrNameLst>
                                      </p:cBhvr>
                                      <p:to>
                                        <p:strVal val="visible"/>
                                      </p:to>
                                    </p:set>
                                    <p:animEffect transition="in" filter="fade">
                                      <p:cBhvr>
                                        <p:cTn id="44" dur="1000"/>
                                        <p:tgtEl>
                                          <p:spTgt spid="61">
                                            <p:txEl>
                                              <p:pRg st="3" end="3"/>
                                            </p:txEl>
                                          </p:spTgt>
                                        </p:tgtEl>
                                      </p:cBhvr>
                                    </p:animEffect>
                                    <p:anim calcmode="lin" valueType="num">
                                      <p:cBhvr>
                                        <p:cTn id="45" dur="1000" fill="hold"/>
                                        <p:tgtEl>
                                          <p:spTgt spid="61">
                                            <p:txEl>
                                              <p:pRg st="3" end="3"/>
                                            </p:txEl>
                                          </p:spTgt>
                                        </p:tgtEl>
                                        <p:attrNameLst>
                                          <p:attrName>ppt_x</p:attrName>
                                        </p:attrNameLst>
                                      </p:cBhvr>
                                      <p:tavLst>
                                        <p:tav tm="0">
                                          <p:val>
                                            <p:strVal val="#ppt_x"/>
                                          </p:val>
                                        </p:tav>
                                        <p:tav tm="100000">
                                          <p:val>
                                            <p:strVal val="#ppt_x"/>
                                          </p:val>
                                        </p:tav>
                                      </p:tavLst>
                                    </p:anim>
                                    <p:anim calcmode="lin" valueType="num">
                                      <p:cBhvr>
                                        <p:cTn id="46" dur="1000" fill="hold"/>
                                        <p:tgtEl>
                                          <p:spTgt spid="6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ppt_x"/>
                                          </p:val>
                                        </p:tav>
                                        <p:tav tm="100000">
                                          <p:val>
                                            <p:strVal val="#ppt_x"/>
                                          </p:val>
                                        </p:tav>
                                      </p:tavLst>
                                    </p:anim>
                                    <p:anim calcmode="lin" valueType="num">
                                      <p:cBhvr additive="base">
                                        <p:cTn id="5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1"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08354875-C45A-44F4-A8B5-6E8254B12A2D}"/>
              </a:ext>
            </a:extLst>
          </p:cNvPr>
          <p:cNvSpPr>
            <a:spLocks noGrp="1"/>
          </p:cNvSpPr>
          <p:nvPr>
            <p:ph type="title"/>
          </p:nvPr>
        </p:nvSpPr>
        <p:spPr>
          <a:xfrm>
            <a:off x="469107" y="549276"/>
            <a:ext cx="8185150" cy="603905"/>
          </a:xfrm>
        </p:spPr>
        <p:txBody>
          <a:bodyPr/>
          <a:lstStyle/>
          <a:p>
            <a:r>
              <a:rPr lang="zh-CN" altLang="en-US" dirty="0"/>
              <a:t>分层（</a:t>
            </a:r>
            <a:r>
              <a:rPr lang="en-US" altLang="zh-CN" dirty="0"/>
              <a:t>Layer</a:t>
            </a:r>
            <a:r>
              <a:rPr lang="zh-CN" altLang="en-US" dirty="0"/>
              <a:t>）</a:t>
            </a:r>
          </a:p>
        </p:txBody>
      </p:sp>
      <p:sp>
        <p:nvSpPr>
          <p:cNvPr id="10" name="Rectangle 2">
            <a:extLst>
              <a:ext uri="{FF2B5EF4-FFF2-40B4-BE49-F238E27FC236}">
                <a16:creationId xmlns:a16="http://schemas.microsoft.com/office/drawing/2014/main" id="{B2A5EE74-E149-431B-8CB8-DF561559B07B}"/>
              </a:ext>
            </a:extLst>
          </p:cNvPr>
          <p:cNvSpPr txBox="1">
            <a:spLocks noChangeArrowheads="1"/>
          </p:cNvSpPr>
          <p:nvPr/>
        </p:nvSpPr>
        <p:spPr bwMode="auto">
          <a:xfrm>
            <a:off x="606692" y="-14287"/>
            <a:ext cx="706244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软件框架 、软件架构、</a:t>
            </a:r>
            <a:r>
              <a:rPr lang="zh-CN" altLang="en-US" sz="3200" dirty="0">
                <a:solidFill>
                  <a:srgbClr val="FF0000"/>
                </a:solidFill>
              </a:rPr>
              <a:t>软件</a:t>
            </a:r>
            <a:r>
              <a:rPr lang="zh-CN" altLang="en-US" sz="3200" dirty="0" smtClean="0">
                <a:solidFill>
                  <a:srgbClr val="FF0000"/>
                </a:solidFill>
              </a:rPr>
              <a:t>架构</a:t>
            </a:r>
            <a:r>
              <a:rPr lang="zh-CN" altLang="en-US" sz="3200" dirty="0">
                <a:solidFill>
                  <a:srgbClr val="FF0000"/>
                </a:solidFill>
              </a:rPr>
              <a:t>风格</a:t>
            </a:r>
            <a:endParaRPr lang="zh-CN" altLang="en-US" sz="3200" dirty="0">
              <a:solidFill>
                <a:srgbClr val="FF0000"/>
              </a:solidFill>
            </a:endParaRPr>
          </a:p>
        </p:txBody>
      </p:sp>
      <p:cxnSp>
        <p:nvCxnSpPr>
          <p:cNvPr id="12" name="直接连接符 46">
            <a:extLst>
              <a:ext uri="{FF2B5EF4-FFF2-40B4-BE49-F238E27FC236}">
                <a16:creationId xmlns:a16="http://schemas.microsoft.com/office/drawing/2014/main" id="{36AC2DC5-14A7-4EFA-872D-D442E19BE688}"/>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Freeform 5">
            <a:extLst>
              <a:ext uri="{FF2B5EF4-FFF2-40B4-BE49-F238E27FC236}">
                <a16:creationId xmlns:a16="http://schemas.microsoft.com/office/drawing/2014/main" id="{B1F917DA-B1AB-423E-8F82-041A821A914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Rectangle 3">
            <a:extLst>
              <a:ext uri="{FF2B5EF4-FFF2-40B4-BE49-F238E27FC236}">
                <a16:creationId xmlns:a16="http://schemas.microsoft.com/office/drawing/2014/main" id="{AB6BE601-6405-4CCD-A62C-DF386B63AEA8}"/>
              </a:ext>
            </a:extLst>
          </p:cNvPr>
          <p:cNvSpPr txBox="1">
            <a:spLocks noChangeArrowheads="1"/>
          </p:cNvSpPr>
          <p:nvPr/>
        </p:nvSpPr>
        <p:spPr bwMode="auto">
          <a:xfrm>
            <a:off x="570899" y="124071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从不同的层次来观察系统，处理不同层次问题的对象被封装到不同的层中。</a:t>
            </a:r>
            <a:br>
              <a:rPr lang="zh-CN" altLang="en-US" dirty="0"/>
            </a:br>
            <a:endParaRPr lang="zh-CN" altLang="en-US" dirty="0"/>
          </a:p>
          <a:p>
            <a:r>
              <a:rPr lang="zh-CN" altLang="en-US" dirty="0"/>
              <a:t>软件为什么要分层？</a:t>
            </a:r>
            <a:br>
              <a:rPr lang="zh-CN" altLang="en-US" dirty="0"/>
            </a:br>
            <a:r>
              <a:rPr lang="zh-CN" altLang="en-US" dirty="0"/>
              <a:t>为了实现“高内聚、低耦合”。把问题划分开来各个解决，易于控制，易于延展，易于分配资源</a:t>
            </a:r>
            <a:r>
              <a:rPr lang="en-US" altLang="zh-CN" dirty="0"/>
              <a:t>…</a:t>
            </a:r>
          </a:p>
          <a:p>
            <a:endParaRPr lang="en-US" altLang="zh-CN" dirty="0"/>
          </a:p>
          <a:p>
            <a:r>
              <a:rPr lang="zh-CN" altLang="en-US" dirty="0"/>
              <a:t>面向对象的、基于模块化的组件设计需要能够方便地修改应用程序的各个部分。完成这一目标的一种好方法就是在层上工作，将一个应用程序的主要功能分离到不同的层或者级中。</a:t>
            </a:r>
          </a:p>
        </p:txBody>
      </p:sp>
    </p:spTree>
    <p:extLst>
      <p:ext uri="{BB962C8B-B14F-4D97-AF65-F5344CB8AC3E}">
        <p14:creationId xmlns:p14="http://schemas.microsoft.com/office/powerpoint/2010/main" val="301987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300" fill="hold"/>
                                        <p:tgtEl>
                                          <p:spTgt spid="13"/>
                                        </p:tgtEl>
                                        <p:attrNameLst>
                                          <p:attrName>ppt_x</p:attrName>
                                        </p:attrNameLst>
                                      </p:cBhvr>
                                      <p:tavLst>
                                        <p:tav tm="0">
                                          <p:val>
                                            <p:strVal val="0-#ppt_w/2"/>
                                          </p:val>
                                        </p:tav>
                                        <p:tav tm="100000">
                                          <p:val>
                                            <p:strVal val="#ppt_x"/>
                                          </p:val>
                                        </p:tav>
                                      </p:tavLst>
                                    </p:anim>
                                    <p:anim calcmode="lin" valueType="num">
                                      <p:cBhvr additive="base">
                                        <p:cTn id="12" dur="3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35FE546C-25B5-4CFF-9E19-A5405A482570}"/>
              </a:ext>
            </a:extLst>
          </p:cNvPr>
          <p:cNvSpPr>
            <a:spLocks noGrp="1"/>
          </p:cNvSpPr>
          <p:nvPr>
            <p:ph type="title" sz="quarter"/>
          </p:nvPr>
        </p:nvSpPr>
        <p:spPr>
          <a:xfrm>
            <a:off x="277019" y="754063"/>
            <a:ext cx="5627687" cy="492125"/>
          </a:xfrm>
        </p:spPr>
        <p:txBody>
          <a:bodyPr/>
          <a:lstStyle/>
          <a:p>
            <a:pPr eaLnBrk="1" hangingPunct="1"/>
            <a:r>
              <a:rPr lang="zh-CN" altLang="en-US" sz="3200" dirty="0"/>
              <a:t>分层（</a:t>
            </a:r>
            <a:r>
              <a:rPr lang="en-US" altLang="zh-CN" sz="3200" dirty="0"/>
              <a:t>Layer</a:t>
            </a:r>
            <a:r>
              <a:rPr lang="zh-CN" altLang="en-US" sz="3200" dirty="0"/>
              <a:t>）</a:t>
            </a:r>
            <a:endParaRPr lang="en-US" altLang="zh-CN" sz="3200" dirty="0"/>
          </a:p>
        </p:txBody>
      </p:sp>
      <p:pic>
        <p:nvPicPr>
          <p:cNvPr id="28675" name="Picture 3">
            <a:extLst>
              <a:ext uri="{FF2B5EF4-FFF2-40B4-BE49-F238E27FC236}">
                <a16:creationId xmlns:a16="http://schemas.microsoft.com/office/drawing/2014/main" id="{87F60967-8317-4FA0-8FAD-C14249631D24}"/>
              </a:ext>
            </a:extLst>
          </p:cNvPr>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bwMode="auto">
          <a:xfrm>
            <a:off x="4284663" y="805227"/>
            <a:ext cx="2160587" cy="1693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4">
            <a:extLst>
              <a:ext uri="{FF2B5EF4-FFF2-40B4-BE49-F238E27FC236}">
                <a16:creationId xmlns:a16="http://schemas.microsoft.com/office/drawing/2014/main" id="{34E96BFF-BF2A-4071-B233-CD0BF71D4AA0}"/>
              </a:ext>
            </a:extLst>
          </p:cNvPr>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bwMode="auto">
          <a:xfrm>
            <a:off x="4429125" y="2746703"/>
            <a:ext cx="1944688" cy="15255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5">
            <a:extLst>
              <a:ext uri="{FF2B5EF4-FFF2-40B4-BE49-F238E27FC236}">
                <a16:creationId xmlns:a16="http://schemas.microsoft.com/office/drawing/2014/main" id="{A0594344-49CF-4990-B4E1-1460C1D85E0F}"/>
              </a:ext>
            </a:extLst>
          </p:cNvPr>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bwMode="auto">
          <a:xfrm>
            <a:off x="4429126" y="4475491"/>
            <a:ext cx="2087563" cy="1636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6">
            <a:extLst>
              <a:ext uri="{FF2B5EF4-FFF2-40B4-BE49-F238E27FC236}">
                <a16:creationId xmlns:a16="http://schemas.microsoft.com/office/drawing/2014/main" id="{20FBBA05-3685-4205-894A-1F4F6B958CBB}"/>
              </a:ext>
            </a:extLst>
          </p:cNvPr>
          <p:cNvPicPr>
            <a:picLocks noGrp="1" noChangeAspect="1" noChangeArrowheads="1"/>
          </p:cNvPicPr>
          <p:nvPr>
            <p:ph sz="quarter" idx="4"/>
          </p:nvPr>
        </p:nvPicPr>
        <p:blipFill>
          <a:blip r:embed="rId6">
            <a:extLst>
              <a:ext uri="{28A0092B-C50C-407E-A947-70E740481C1C}">
                <a14:useLocalDpi xmlns:a14="http://schemas.microsoft.com/office/drawing/2010/main" val="0"/>
              </a:ext>
            </a:extLst>
          </a:blip>
          <a:srcRect/>
          <a:stretch>
            <a:fillRect/>
          </a:stretch>
        </p:blipFill>
        <p:spPr bwMode="auto">
          <a:xfrm>
            <a:off x="7102476" y="4680279"/>
            <a:ext cx="2151063" cy="1673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Line 7">
            <a:extLst>
              <a:ext uri="{FF2B5EF4-FFF2-40B4-BE49-F238E27FC236}">
                <a16:creationId xmlns:a16="http://schemas.microsoft.com/office/drawing/2014/main" id="{A198DF5B-47B3-4647-951D-0421C5C1DDDA}"/>
              </a:ext>
            </a:extLst>
          </p:cNvPr>
          <p:cNvSpPr>
            <a:spLocks noChangeShapeType="1"/>
          </p:cNvSpPr>
          <p:nvPr/>
        </p:nvSpPr>
        <p:spPr bwMode="auto">
          <a:xfrm>
            <a:off x="5580063" y="2530803"/>
            <a:ext cx="0" cy="649288"/>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0" name="Line 8">
            <a:extLst>
              <a:ext uri="{FF2B5EF4-FFF2-40B4-BE49-F238E27FC236}">
                <a16:creationId xmlns:a16="http://schemas.microsoft.com/office/drawing/2014/main" id="{13DFB9D8-0988-4DE3-B23F-0D2742BCF31F}"/>
              </a:ext>
            </a:extLst>
          </p:cNvPr>
          <p:cNvSpPr>
            <a:spLocks noChangeShapeType="1"/>
          </p:cNvSpPr>
          <p:nvPr/>
        </p:nvSpPr>
        <p:spPr bwMode="auto">
          <a:xfrm>
            <a:off x="5614988" y="4188153"/>
            <a:ext cx="0" cy="719138"/>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681" name="Group 9">
            <a:extLst>
              <a:ext uri="{FF2B5EF4-FFF2-40B4-BE49-F238E27FC236}">
                <a16:creationId xmlns:a16="http://schemas.microsoft.com/office/drawing/2014/main" id="{D0EF8373-A097-4A53-B505-73718CEBF3BD}"/>
              </a:ext>
            </a:extLst>
          </p:cNvPr>
          <p:cNvGrpSpPr>
            <a:grpSpLocks/>
          </p:cNvGrpSpPr>
          <p:nvPr/>
        </p:nvGrpSpPr>
        <p:grpSpPr bwMode="auto">
          <a:xfrm>
            <a:off x="6300788" y="2027567"/>
            <a:ext cx="1008062" cy="3455987"/>
            <a:chOff x="3379" y="1253"/>
            <a:chExt cx="635" cy="2177"/>
          </a:xfrm>
        </p:grpSpPr>
        <p:sp>
          <p:nvSpPr>
            <p:cNvPr id="28682" name="Line 10">
              <a:extLst>
                <a:ext uri="{FF2B5EF4-FFF2-40B4-BE49-F238E27FC236}">
                  <a16:creationId xmlns:a16="http://schemas.microsoft.com/office/drawing/2014/main" id="{66DBEA48-9261-4135-A507-25C554369A53}"/>
                </a:ext>
              </a:extLst>
            </p:cNvPr>
            <p:cNvSpPr>
              <a:spLocks noChangeShapeType="1"/>
            </p:cNvSpPr>
            <p:nvPr/>
          </p:nvSpPr>
          <p:spPr bwMode="auto">
            <a:xfrm>
              <a:off x="3379" y="1253"/>
              <a:ext cx="635" cy="998"/>
            </a:xfrm>
            <a:prstGeom prst="line">
              <a:avLst/>
            </a:prstGeom>
            <a:noFill/>
            <a:ln w="952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3" name="Line 11">
              <a:extLst>
                <a:ext uri="{FF2B5EF4-FFF2-40B4-BE49-F238E27FC236}">
                  <a16:creationId xmlns:a16="http://schemas.microsoft.com/office/drawing/2014/main" id="{872E5E8E-4485-4080-9B03-F713FE0AC65A}"/>
                </a:ext>
              </a:extLst>
            </p:cNvPr>
            <p:cNvSpPr>
              <a:spLocks noChangeShapeType="1"/>
            </p:cNvSpPr>
            <p:nvPr/>
          </p:nvSpPr>
          <p:spPr bwMode="auto">
            <a:xfrm flipH="1">
              <a:off x="3424" y="2251"/>
              <a:ext cx="590" cy="1179"/>
            </a:xfrm>
            <a:prstGeom prst="line">
              <a:avLst/>
            </a:prstGeom>
            <a:noFill/>
            <a:ln w="952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 name="Rectangle 2">
            <a:extLst>
              <a:ext uri="{FF2B5EF4-FFF2-40B4-BE49-F238E27FC236}">
                <a16:creationId xmlns:a16="http://schemas.microsoft.com/office/drawing/2014/main" id="{D25306B9-6507-4125-B57A-1BB3C0C8619C}"/>
              </a:ext>
            </a:extLst>
          </p:cNvPr>
          <p:cNvSpPr txBox="1">
            <a:spLocks noChangeArrowheads="1"/>
          </p:cNvSpPr>
          <p:nvPr/>
        </p:nvSpPr>
        <p:spPr bwMode="auto">
          <a:xfrm>
            <a:off x="606692" y="-14287"/>
            <a:ext cx="713445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软件框架 、软件架构、</a:t>
            </a:r>
            <a:r>
              <a:rPr lang="zh-CN" altLang="en-US" sz="3200" dirty="0">
                <a:solidFill>
                  <a:srgbClr val="FF0000"/>
                </a:solidFill>
              </a:rPr>
              <a:t>软件</a:t>
            </a:r>
            <a:r>
              <a:rPr lang="zh-CN" altLang="en-US" sz="3200" dirty="0" smtClean="0">
                <a:solidFill>
                  <a:srgbClr val="FF0000"/>
                </a:solidFill>
              </a:rPr>
              <a:t>架构</a:t>
            </a:r>
            <a:r>
              <a:rPr lang="zh-CN" altLang="en-US" sz="3200" dirty="0">
                <a:solidFill>
                  <a:srgbClr val="FF0000"/>
                </a:solidFill>
              </a:rPr>
              <a:t>风格</a:t>
            </a:r>
            <a:endParaRPr lang="zh-CN" altLang="en-US" dirty="0">
              <a:solidFill>
                <a:srgbClr val="FF0000"/>
              </a:solidFill>
            </a:endParaRPr>
          </a:p>
        </p:txBody>
      </p:sp>
      <p:cxnSp>
        <p:nvCxnSpPr>
          <p:cNvPr id="13" name="直接连接符 46">
            <a:extLst>
              <a:ext uri="{FF2B5EF4-FFF2-40B4-BE49-F238E27FC236}">
                <a16:creationId xmlns:a16="http://schemas.microsoft.com/office/drawing/2014/main" id="{24C2C185-0D28-4C8E-85C0-8CD261F8870D}"/>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Freeform 5">
            <a:extLst>
              <a:ext uri="{FF2B5EF4-FFF2-40B4-BE49-F238E27FC236}">
                <a16:creationId xmlns:a16="http://schemas.microsoft.com/office/drawing/2014/main" id="{4266C570-0AE0-415C-A4A9-5B9A76285D53}"/>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 name="Group 2">
            <a:extLst>
              <a:ext uri="{FF2B5EF4-FFF2-40B4-BE49-F238E27FC236}">
                <a16:creationId xmlns:a16="http://schemas.microsoft.com/office/drawing/2014/main" id="{643756EA-480E-4420-8E25-197D72CE035D}"/>
              </a:ext>
            </a:extLst>
          </p:cNvPr>
          <p:cNvGrpSpPr>
            <a:grpSpLocks/>
          </p:cNvGrpSpPr>
          <p:nvPr/>
        </p:nvGrpSpPr>
        <p:grpSpPr bwMode="auto">
          <a:xfrm>
            <a:off x="612775" y="3180091"/>
            <a:ext cx="3022598" cy="2172630"/>
            <a:chOff x="1920" y="1920"/>
            <a:chExt cx="1469" cy="1152"/>
          </a:xfrm>
        </p:grpSpPr>
        <p:sp>
          <p:nvSpPr>
            <p:cNvPr id="16" name="Rectangle 3">
              <a:extLst>
                <a:ext uri="{FF2B5EF4-FFF2-40B4-BE49-F238E27FC236}">
                  <a16:creationId xmlns:a16="http://schemas.microsoft.com/office/drawing/2014/main" id="{C01AC65C-D2F9-4324-AC91-7ACC539B204C}"/>
                </a:ext>
              </a:extLst>
            </p:cNvPr>
            <p:cNvSpPr>
              <a:spLocks noChangeArrowheads="1"/>
            </p:cNvSpPr>
            <p:nvPr/>
          </p:nvSpPr>
          <p:spPr bwMode="auto">
            <a:xfrm>
              <a:off x="1926" y="2194"/>
              <a:ext cx="1463" cy="87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7" name="Freeform 4">
              <a:extLst>
                <a:ext uri="{FF2B5EF4-FFF2-40B4-BE49-F238E27FC236}">
                  <a16:creationId xmlns:a16="http://schemas.microsoft.com/office/drawing/2014/main" id="{C3555722-2391-4DD8-A98C-AC9EDB4DB3FF}"/>
                </a:ext>
              </a:extLst>
            </p:cNvPr>
            <p:cNvSpPr>
              <a:spLocks/>
            </p:cNvSpPr>
            <p:nvPr/>
          </p:nvSpPr>
          <p:spPr bwMode="auto">
            <a:xfrm>
              <a:off x="1926" y="1920"/>
              <a:ext cx="585" cy="270"/>
            </a:xfrm>
            <a:custGeom>
              <a:avLst/>
              <a:gdLst>
                <a:gd name="T0" fmla="*/ 0 w 391"/>
                <a:gd name="T1" fmla="*/ 276046 h 175"/>
                <a:gd name="T2" fmla="*/ 0 w 391"/>
                <a:gd name="T3" fmla="*/ 0 h 175"/>
                <a:gd name="T4" fmla="*/ 368415 w 391"/>
                <a:gd name="T5" fmla="*/ 0 h 175"/>
                <a:gd name="T6" fmla="*/ 368415 w 391"/>
                <a:gd name="T7" fmla="*/ 276046 h 1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1" h="175">
                  <a:moveTo>
                    <a:pt x="0" y="174"/>
                  </a:moveTo>
                  <a:lnTo>
                    <a:pt x="0" y="0"/>
                  </a:lnTo>
                  <a:lnTo>
                    <a:pt x="390" y="0"/>
                  </a:lnTo>
                  <a:lnTo>
                    <a:pt x="390" y="174"/>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Rectangle 5">
              <a:extLst>
                <a:ext uri="{FF2B5EF4-FFF2-40B4-BE49-F238E27FC236}">
                  <a16:creationId xmlns:a16="http://schemas.microsoft.com/office/drawing/2014/main" id="{3AB194A1-0155-41B2-AD07-DEA41DE35138}"/>
                </a:ext>
              </a:extLst>
            </p:cNvPr>
            <p:cNvSpPr>
              <a:spLocks noChangeArrowheads="1"/>
            </p:cNvSpPr>
            <p:nvPr/>
          </p:nvSpPr>
          <p:spPr bwMode="auto">
            <a:xfrm>
              <a:off x="1920" y="2304"/>
              <a:ext cx="1333" cy="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spcAft>
                  <a:spcPct val="30000"/>
                </a:spcAft>
              </a:pPr>
              <a:r>
                <a:rPr lang="en-US" altLang="zh-CN" sz="2200">
                  <a:latin typeface="Arial" panose="020B0604020202020204" pitchFamily="34" charset="0"/>
                  <a:ea typeface="宋体" panose="02010600030101010101" pitchFamily="2" charset="-122"/>
                </a:rPr>
                <a:t>&lt;&lt;layer&gt;&gt;</a:t>
              </a:r>
            </a:p>
            <a:p>
              <a:pPr algn="ctr">
                <a:spcAft>
                  <a:spcPct val="30000"/>
                </a:spcAft>
              </a:pPr>
              <a:r>
                <a:rPr lang="en-US" altLang="zh-CN" sz="2200">
                  <a:latin typeface="Arial" panose="020B0604020202020204" pitchFamily="34" charset="0"/>
                  <a:ea typeface="宋体" panose="02010600030101010101" pitchFamily="2" charset="-122"/>
                </a:rPr>
                <a:t>Package Name</a:t>
              </a:r>
              <a:endParaRPr lang="en-US" altLang="zh-CN" sz="1700">
                <a:latin typeface="Arial" panose="020B0604020202020204" pitchFamily="34" charset="0"/>
                <a:ea typeface="宋体" panose="02010600030101010101" pitchFamily="2" charset="-122"/>
              </a:endParaRPr>
            </a:p>
          </p:txBody>
        </p:sp>
      </p:grpSp>
      <p:sp>
        <p:nvSpPr>
          <p:cNvPr id="19" name="Rectangle 7">
            <a:extLst>
              <a:ext uri="{FF2B5EF4-FFF2-40B4-BE49-F238E27FC236}">
                <a16:creationId xmlns:a16="http://schemas.microsoft.com/office/drawing/2014/main" id="{7519AF50-0B0B-4756-A462-21A6E8216AB8}"/>
              </a:ext>
            </a:extLst>
          </p:cNvPr>
          <p:cNvSpPr txBox="1">
            <a:spLocks noChangeArrowheads="1"/>
          </p:cNvSpPr>
          <p:nvPr/>
        </p:nvSpPr>
        <p:spPr bwMode="auto">
          <a:xfrm>
            <a:off x="-37633" y="1505279"/>
            <a:ext cx="4322296"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9725" indent="-339725" eaLnBrk="1" hangingPunct="1"/>
            <a:r>
              <a:rPr lang="zh-CN" altLang="en-US"/>
              <a:t>在架构中，层利用包的“扩展”机制</a:t>
            </a:r>
            <a:endParaRPr lang="en-US" altLang="zh-CN"/>
          </a:p>
        </p:txBody>
      </p:sp>
    </p:spTree>
    <p:extLst>
      <p:ext uri="{BB962C8B-B14F-4D97-AF65-F5344CB8AC3E}">
        <p14:creationId xmlns:p14="http://schemas.microsoft.com/office/powerpoint/2010/main" val="37484346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300" fill="hold"/>
                                        <p:tgtEl>
                                          <p:spTgt spid="14"/>
                                        </p:tgtEl>
                                        <p:attrNameLst>
                                          <p:attrName>ppt_x</p:attrName>
                                        </p:attrNameLst>
                                      </p:cBhvr>
                                      <p:tavLst>
                                        <p:tav tm="0">
                                          <p:val>
                                            <p:strVal val="0-#ppt_w/2"/>
                                          </p:val>
                                        </p:tav>
                                        <p:tav tm="100000">
                                          <p:val>
                                            <p:strVal val="#ppt_x"/>
                                          </p:val>
                                        </p:tav>
                                      </p:tavLst>
                                    </p:anim>
                                    <p:anim calcmode="lin" valueType="num">
                                      <p:cBhvr additive="base">
                                        <p:cTn id="12" dur="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058EE65-5A30-4754-B09F-33F15CA94C08}"/>
              </a:ext>
            </a:extLst>
          </p:cNvPr>
          <p:cNvSpPr>
            <a:spLocks noGrp="1"/>
          </p:cNvSpPr>
          <p:nvPr>
            <p:ph type="title"/>
          </p:nvPr>
        </p:nvSpPr>
        <p:spPr>
          <a:xfrm>
            <a:off x="543035" y="722773"/>
            <a:ext cx="8185150" cy="444922"/>
          </a:xfrm>
        </p:spPr>
        <p:txBody>
          <a:bodyPr/>
          <a:lstStyle/>
          <a:p>
            <a:pPr eaLnBrk="1" hangingPunct="1"/>
            <a:r>
              <a:rPr lang="zh-CN" altLang="en-US" dirty="0"/>
              <a:t>典型的分层方法</a:t>
            </a:r>
            <a:endParaRPr lang="en-US" altLang="zh-CN" dirty="0"/>
          </a:p>
        </p:txBody>
      </p:sp>
      <p:sp>
        <p:nvSpPr>
          <p:cNvPr id="32771" name="AutoShape 3">
            <a:extLst>
              <a:ext uri="{FF2B5EF4-FFF2-40B4-BE49-F238E27FC236}">
                <a16:creationId xmlns:a16="http://schemas.microsoft.com/office/drawing/2014/main" id="{CB44DF22-F696-4655-BD48-3A098EFEB8B1}"/>
              </a:ext>
            </a:extLst>
          </p:cNvPr>
          <p:cNvSpPr>
            <a:spLocks noChangeArrowheads="1"/>
          </p:cNvSpPr>
          <p:nvPr/>
        </p:nvSpPr>
        <p:spPr bwMode="auto">
          <a:xfrm>
            <a:off x="794" y="2336801"/>
            <a:ext cx="1150938" cy="2301875"/>
          </a:xfrm>
          <a:prstGeom prst="upDownArrow">
            <a:avLst>
              <a:gd name="adj1" fmla="val 50000"/>
              <a:gd name="adj2" fmla="val 40000"/>
            </a:avLst>
          </a:prstGeom>
          <a:gradFill rotWithShape="0">
            <a:gsLst>
              <a:gs pos="0">
                <a:srgbClr val="760076"/>
              </a:gs>
              <a:gs pos="50000">
                <a:srgbClr val="FF00FF"/>
              </a:gs>
              <a:gs pos="100000">
                <a:srgbClr val="760076"/>
              </a:gs>
            </a:gsLst>
            <a:lin ang="5400000" scaled="1"/>
          </a:gradFill>
          <a:ln>
            <a:noFill/>
          </a:ln>
          <a:effectLst/>
          <a:extLs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32772" name="Text Box 4">
            <a:extLst>
              <a:ext uri="{FF2B5EF4-FFF2-40B4-BE49-F238E27FC236}">
                <a16:creationId xmlns:a16="http://schemas.microsoft.com/office/drawing/2014/main" id="{AF47CC92-EB6F-43D7-9255-F03D2C349063}"/>
              </a:ext>
            </a:extLst>
          </p:cNvPr>
          <p:cNvSpPr txBox="1">
            <a:spLocks noChangeArrowheads="1"/>
          </p:cNvSpPr>
          <p:nvPr/>
        </p:nvSpPr>
        <p:spPr bwMode="auto">
          <a:xfrm>
            <a:off x="794" y="5299076"/>
            <a:ext cx="1524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a:latin typeface="Arial" panose="020B0604020202020204" pitchFamily="34" charset="0"/>
                <a:ea typeface="宋体" panose="02010600030101010101" pitchFamily="2" charset="-122"/>
              </a:rPr>
              <a:t>General functionality</a:t>
            </a:r>
          </a:p>
        </p:txBody>
      </p:sp>
      <p:sp>
        <p:nvSpPr>
          <p:cNvPr id="32773" name="Text Box 5">
            <a:extLst>
              <a:ext uri="{FF2B5EF4-FFF2-40B4-BE49-F238E27FC236}">
                <a16:creationId xmlns:a16="http://schemas.microsoft.com/office/drawing/2014/main" id="{3B31D24A-9B29-497B-89C6-51452D97443A}"/>
              </a:ext>
            </a:extLst>
          </p:cNvPr>
          <p:cNvSpPr txBox="1">
            <a:spLocks noChangeArrowheads="1"/>
          </p:cNvSpPr>
          <p:nvPr/>
        </p:nvSpPr>
        <p:spPr bwMode="auto">
          <a:xfrm>
            <a:off x="794" y="1122364"/>
            <a:ext cx="1524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spcBef>
                <a:spcPct val="50000"/>
              </a:spcBef>
            </a:pPr>
            <a:r>
              <a:rPr lang="en-US" altLang="zh-CN">
                <a:latin typeface="Arial" panose="020B0604020202020204" pitchFamily="34" charset="0"/>
                <a:ea typeface="宋体" panose="02010600030101010101" pitchFamily="2" charset="-122"/>
              </a:rPr>
              <a:t>Specific functionality</a:t>
            </a:r>
          </a:p>
        </p:txBody>
      </p:sp>
      <p:pic>
        <p:nvPicPr>
          <p:cNvPr id="32774" name="Picture 6" descr="md_dsub">
            <a:extLst>
              <a:ext uri="{FF2B5EF4-FFF2-40B4-BE49-F238E27FC236}">
                <a16:creationId xmlns:a16="http://schemas.microsoft.com/office/drawing/2014/main" id="{5DBE6AC3-207D-4617-A886-26CA149DA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619" y="1905172"/>
            <a:ext cx="7675562" cy="357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4D949B-F9DA-40C1-9C1C-3F410C89D879}"/>
              </a:ext>
            </a:extLst>
          </p:cNvPr>
          <p:cNvSpPr txBox="1">
            <a:spLocks noChangeArrowheads="1"/>
          </p:cNvSpPr>
          <p:nvPr/>
        </p:nvSpPr>
        <p:spPr bwMode="auto">
          <a:xfrm>
            <a:off x="606692" y="-14287"/>
            <a:ext cx="706244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软件框架 、软件架构、</a:t>
            </a:r>
            <a:r>
              <a:rPr lang="zh-CN" altLang="en-US" sz="3200" dirty="0">
                <a:solidFill>
                  <a:srgbClr val="FF0000"/>
                </a:solidFill>
              </a:rPr>
              <a:t>软件</a:t>
            </a:r>
            <a:r>
              <a:rPr lang="zh-CN" altLang="en-US" sz="3200" dirty="0" smtClean="0">
                <a:solidFill>
                  <a:srgbClr val="FF0000"/>
                </a:solidFill>
              </a:rPr>
              <a:t>架构</a:t>
            </a:r>
            <a:r>
              <a:rPr lang="zh-CN" altLang="en-US" sz="3200" dirty="0">
                <a:solidFill>
                  <a:srgbClr val="FF0000"/>
                </a:solidFill>
              </a:rPr>
              <a:t>风格</a:t>
            </a:r>
            <a:endParaRPr lang="zh-CN" altLang="en-US" sz="3200" dirty="0">
              <a:solidFill>
                <a:srgbClr val="FF0000"/>
              </a:solidFill>
            </a:endParaRPr>
          </a:p>
        </p:txBody>
      </p:sp>
      <p:cxnSp>
        <p:nvCxnSpPr>
          <p:cNvPr id="9" name="直接连接符 46">
            <a:extLst>
              <a:ext uri="{FF2B5EF4-FFF2-40B4-BE49-F238E27FC236}">
                <a16:creationId xmlns:a16="http://schemas.microsoft.com/office/drawing/2014/main" id="{23F752C2-1517-4523-8CCD-8E89B8FD5F24}"/>
              </a:ext>
            </a:extLst>
          </p:cNvPr>
          <p:cNvCxnSpPr>
            <a:cxnSpLocks noChangeShapeType="1"/>
          </p:cNvCxnSpPr>
          <p:nvPr/>
        </p:nvCxnSpPr>
        <p:spPr bwMode="auto">
          <a:xfrm flipH="1">
            <a:off x="480219" y="615033"/>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Freeform 5">
            <a:extLst>
              <a:ext uri="{FF2B5EF4-FFF2-40B4-BE49-F238E27FC236}">
                <a16:creationId xmlns:a16="http://schemas.microsoft.com/office/drawing/2014/main" id="{06091526-4CD3-40DA-9198-E9B56AE7B268}"/>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68575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F476EF14-B0DA-4892-AA2D-B2E149439324}"/>
              </a:ext>
            </a:extLst>
          </p:cNvPr>
          <p:cNvSpPr>
            <a:spLocks noGrp="1"/>
          </p:cNvSpPr>
          <p:nvPr>
            <p:ph type="title"/>
          </p:nvPr>
        </p:nvSpPr>
        <p:spPr>
          <a:xfrm>
            <a:off x="469107" y="549276"/>
            <a:ext cx="8185150" cy="1050925"/>
          </a:xfrm>
        </p:spPr>
        <p:txBody>
          <a:bodyPr/>
          <a:lstStyle/>
          <a:p>
            <a:r>
              <a:rPr lang="zh-CN" altLang="en-US" dirty="0"/>
              <a:t>决策和设计约束</a:t>
            </a:r>
          </a:p>
        </p:txBody>
      </p:sp>
      <p:sp>
        <p:nvSpPr>
          <p:cNvPr id="38915" name="内容占位符 2">
            <a:extLst>
              <a:ext uri="{FF2B5EF4-FFF2-40B4-BE49-F238E27FC236}">
                <a16:creationId xmlns:a16="http://schemas.microsoft.com/office/drawing/2014/main" id="{983B75A6-2EC1-4DF9-917A-0082734FC95E}"/>
              </a:ext>
            </a:extLst>
          </p:cNvPr>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solidFill>
                  <a:srgbClr val="FF0000"/>
                </a:solidFill>
              </a:rPr>
              <a:t>从最底层到最高层，部件的抽象层次逐渐提升。每个下层为邻接的上层提供服务。也就是说，在程序调用机制中上层调用下层。</a:t>
            </a:r>
            <a:endParaRPr lang="en-US" altLang="zh-CN" dirty="0"/>
          </a:p>
          <a:p>
            <a:r>
              <a:rPr lang="zh-CN" altLang="en-US" dirty="0"/>
              <a:t>两个层次之间的连接遵循特定的交互协议，该交互协议应该具有标准。也就是说，只要遵守协议，不同部件实例是可以相互替换的</a:t>
            </a:r>
            <a:endParaRPr lang="en-US" altLang="zh-CN" dirty="0"/>
          </a:p>
          <a:p>
            <a:r>
              <a:rPr lang="zh-CN" altLang="en-US" dirty="0"/>
              <a:t>原则上，跨层次连接是禁止的，不允许第</a:t>
            </a:r>
            <a:r>
              <a:rPr lang="en-US" altLang="zh-CN" dirty="0"/>
              <a:t>I</a:t>
            </a:r>
            <a:r>
              <a:rPr lang="zh-CN" altLang="en-US" dirty="0"/>
              <a:t>层直接调用</a:t>
            </a:r>
            <a:r>
              <a:rPr lang="en-US" altLang="zh-CN" dirty="0"/>
              <a:t>I+N</a:t>
            </a:r>
            <a:r>
              <a:rPr lang="zh-CN" altLang="en-US" dirty="0"/>
              <a:t>层的服务</a:t>
            </a:r>
            <a:endParaRPr lang="en-US" altLang="zh-CN" dirty="0"/>
          </a:p>
          <a:p>
            <a:r>
              <a:rPr lang="zh-CN" altLang="en-US" dirty="0"/>
              <a:t>逆向的连接是禁止的，不允许第</a:t>
            </a:r>
            <a:r>
              <a:rPr lang="en-US" altLang="zh-CN" dirty="0"/>
              <a:t>I</a:t>
            </a:r>
            <a:r>
              <a:rPr lang="zh-CN" altLang="en-US" dirty="0"/>
              <a:t>层调用第</a:t>
            </a:r>
            <a:r>
              <a:rPr lang="en-US" altLang="zh-CN" dirty="0"/>
              <a:t>J</a:t>
            </a:r>
            <a:r>
              <a:rPr lang="zh-CN" altLang="en-US" dirty="0"/>
              <a:t>层的服务。</a:t>
            </a:r>
            <a:endParaRPr lang="en-US" altLang="zh-CN" dirty="0"/>
          </a:p>
          <a:p>
            <a:endParaRPr lang="zh-CN" altLang="en-US" dirty="0"/>
          </a:p>
        </p:txBody>
      </p:sp>
      <p:sp>
        <p:nvSpPr>
          <p:cNvPr id="4" name="Rectangle 2">
            <a:extLst>
              <a:ext uri="{FF2B5EF4-FFF2-40B4-BE49-F238E27FC236}">
                <a16:creationId xmlns:a16="http://schemas.microsoft.com/office/drawing/2014/main" id="{8D21E1D9-7A30-4563-B21E-B404BAE7216D}"/>
              </a:ext>
            </a:extLst>
          </p:cNvPr>
          <p:cNvSpPr txBox="1">
            <a:spLocks noChangeArrowheads="1"/>
          </p:cNvSpPr>
          <p:nvPr/>
        </p:nvSpPr>
        <p:spPr bwMode="auto">
          <a:xfrm>
            <a:off x="606692" y="-14287"/>
            <a:ext cx="670240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软件框架 、软件架构、</a:t>
            </a:r>
            <a:r>
              <a:rPr lang="zh-CN" altLang="en-US" sz="3200" dirty="0">
                <a:solidFill>
                  <a:srgbClr val="FF0000"/>
                </a:solidFill>
              </a:rPr>
              <a:t>软件</a:t>
            </a:r>
            <a:r>
              <a:rPr lang="zh-CN" altLang="en-US" sz="3200" dirty="0" smtClean="0">
                <a:solidFill>
                  <a:srgbClr val="FF0000"/>
                </a:solidFill>
              </a:rPr>
              <a:t>架构</a:t>
            </a:r>
            <a:r>
              <a:rPr lang="zh-CN" altLang="en-US" sz="3200" dirty="0">
                <a:solidFill>
                  <a:srgbClr val="FF0000"/>
                </a:solidFill>
              </a:rPr>
              <a:t>风格</a:t>
            </a:r>
            <a:endParaRPr lang="zh-CN" altLang="en-US" sz="3200" dirty="0">
              <a:solidFill>
                <a:srgbClr val="FF0000"/>
              </a:solidFill>
            </a:endParaRPr>
          </a:p>
        </p:txBody>
      </p:sp>
      <p:cxnSp>
        <p:nvCxnSpPr>
          <p:cNvPr id="5" name="直接连接符 46">
            <a:extLst>
              <a:ext uri="{FF2B5EF4-FFF2-40B4-BE49-F238E27FC236}">
                <a16:creationId xmlns:a16="http://schemas.microsoft.com/office/drawing/2014/main" id="{00A87F54-9144-4049-8034-6090E5165D9B}"/>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a:extLst>
              <a:ext uri="{FF2B5EF4-FFF2-40B4-BE49-F238E27FC236}">
                <a16:creationId xmlns:a16="http://schemas.microsoft.com/office/drawing/2014/main" id="{EEF66B35-9FC0-4F93-846E-6768ACABC23C}"/>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30465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300" fill="hold"/>
                                        <p:tgtEl>
                                          <p:spTgt spid="6"/>
                                        </p:tgtEl>
                                        <p:attrNameLst>
                                          <p:attrName>ppt_x</p:attrName>
                                        </p:attrNameLst>
                                      </p:cBhvr>
                                      <p:tavLst>
                                        <p:tav tm="0">
                                          <p:val>
                                            <p:strVal val="0-#ppt_w/2"/>
                                          </p:val>
                                        </p:tav>
                                        <p:tav tm="100000">
                                          <p:val>
                                            <p:strVal val="#ppt_x"/>
                                          </p:val>
                                        </p:tav>
                                      </p:tavLst>
                                    </p:anim>
                                    <p:anim calcmode="lin" valueType="num">
                                      <p:cBhvr additive="base">
                                        <p:cTn id="12"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extLst>
              <a:ext uri="{FF2B5EF4-FFF2-40B4-BE49-F238E27FC236}">
                <a16:creationId xmlns:a16="http://schemas.microsoft.com/office/drawing/2014/main" id="{6F4A39F4-F2FB-4C93-ABB0-E310700CB685}"/>
              </a:ext>
            </a:extLst>
          </p:cNvPr>
          <p:cNvSpPr>
            <a:spLocks noGrp="1" noChangeArrowheads="1"/>
          </p:cNvSpPr>
          <p:nvPr>
            <p:ph type="title"/>
          </p:nvPr>
        </p:nvSpPr>
        <p:spPr>
          <a:xfrm>
            <a:off x="723900" y="693708"/>
            <a:ext cx="7881938" cy="623393"/>
          </a:xfrm>
        </p:spPr>
        <p:txBody>
          <a:bodyPr/>
          <a:lstStyle/>
          <a:p>
            <a:pPr eaLnBrk="1" hangingPunct="1"/>
            <a:r>
              <a:rPr lang="zh-CN" altLang="en-US" dirty="0"/>
              <a:t>管道和过滤器（</a:t>
            </a:r>
            <a:r>
              <a:rPr lang="en-US" altLang="zh-CN" dirty="0"/>
              <a:t>Pipes and Filters</a:t>
            </a:r>
            <a:r>
              <a:rPr lang="zh-CN" altLang="en-US" dirty="0"/>
              <a:t>）</a:t>
            </a:r>
          </a:p>
        </p:txBody>
      </p:sp>
      <p:sp>
        <p:nvSpPr>
          <p:cNvPr id="238595" name="Rectangle 3">
            <a:extLst>
              <a:ext uri="{FF2B5EF4-FFF2-40B4-BE49-F238E27FC236}">
                <a16:creationId xmlns:a16="http://schemas.microsoft.com/office/drawing/2014/main" id="{0F627E50-9202-4B13-8997-AB980BD92C35}"/>
              </a:ext>
            </a:extLst>
          </p:cNvPr>
          <p:cNvSpPr>
            <a:spLocks noGrp="1" noChangeArrowheads="1"/>
          </p:cNvSpPr>
          <p:nvPr>
            <p:ph type="body" idx="1"/>
          </p:nvPr>
        </p:nvSpPr>
        <p:spPr>
          <a:xfrm>
            <a:off x="631825" y="3429000"/>
            <a:ext cx="7881938" cy="2016224"/>
          </a:xfrm>
        </p:spPr>
        <p:txBody>
          <a:bodyPr/>
          <a:lstStyle/>
          <a:p>
            <a:pPr>
              <a:lnSpc>
                <a:spcPts val="3600"/>
              </a:lnSpc>
            </a:pPr>
            <a:r>
              <a:rPr lang="zh-CN" altLang="en-US" sz="2800" dirty="0">
                <a:latin typeface="华文宋体" panose="02010600040101010101" pitchFamily="2" charset="-122"/>
                <a:ea typeface="华文宋体" panose="02010600040101010101" pitchFamily="2" charset="-122"/>
              </a:rPr>
              <a:t>管道和过滤器架构模式是为处理数据流的系统提供的一种模式。</a:t>
            </a:r>
            <a:endParaRPr lang="en-US" altLang="zh-CN" sz="2800" dirty="0">
              <a:latin typeface="华文宋体" panose="02010600040101010101" pitchFamily="2" charset="-122"/>
              <a:ea typeface="华文宋体" panose="02010600040101010101" pitchFamily="2" charset="-122"/>
            </a:endParaRPr>
          </a:p>
          <a:p>
            <a:pPr>
              <a:lnSpc>
                <a:spcPts val="3600"/>
              </a:lnSpc>
            </a:pPr>
            <a:r>
              <a:rPr lang="zh-CN" altLang="en-US" sz="2800" dirty="0">
                <a:latin typeface="华文宋体" panose="02010600040101010101" pitchFamily="2" charset="-122"/>
                <a:ea typeface="华文宋体" panose="02010600040101010101" pitchFamily="2" charset="-122"/>
              </a:rPr>
              <a:t>它是由过滤器和管道组成的。每个处理步骤都被封装在一个过滤器组件中，数据通过相邻过滤器之间的管道进行传输。每个过滤器可以单独修改，功能单一，并且它们之间的顺序可以进行配置。</a:t>
            </a:r>
          </a:p>
          <a:p>
            <a:pPr>
              <a:lnSpc>
                <a:spcPts val="3600"/>
              </a:lnSpc>
            </a:pPr>
            <a:endParaRPr lang="zh-CN" altLang="en-US" sz="2800" dirty="0">
              <a:latin typeface="华文宋体" panose="02010600040101010101" pitchFamily="2" charset="-122"/>
              <a:ea typeface="华文宋体" panose="02010600040101010101" pitchFamily="2" charset="-122"/>
            </a:endParaRPr>
          </a:p>
        </p:txBody>
      </p:sp>
      <p:sp>
        <p:nvSpPr>
          <p:cNvPr id="4" name="Rectangle 2">
            <a:extLst>
              <a:ext uri="{FF2B5EF4-FFF2-40B4-BE49-F238E27FC236}">
                <a16:creationId xmlns:a16="http://schemas.microsoft.com/office/drawing/2014/main" id="{A929D184-574F-450F-8039-10853C1C030A}"/>
              </a:ext>
            </a:extLst>
          </p:cNvPr>
          <p:cNvSpPr txBox="1">
            <a:spLocks noChangeArrowheads="1"/>
          </p:cNvSpPr>
          <p:nvPr/>
        </p:nvSpPr>
        <p:spPr bwMode="auto">
          <a:xfrm>
            <a:off x="606692" y="-14287"/>
            <a:ext cx="7566501"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软件框架 、软件架构、</a:t>
            </a:r>
            <a:r>
              <a:rPr lang="zh-CN" altLang="en-US" sz="3200" dirty="0">
                <a:solidFill>
                  <a:srgbClr val="FF0000"/>
                </a:solidFill>
              </a:rPr>
              <a:t>软件</a:t>
            </a:r>
            <a:r>
              <a:rPr lang="zh-CN" altLang="en-US" sz="3200" dirty="0" smtClean="0">
                <a:solidFill>
                  <a:srgbClr val="FF0000"/>
                </a:solidFill>
              </a:rPr>
              <a:t>架构</a:t>
            </a:r>
            <a:r>
              <a:rPr lang="zh-CN" altLang="en-US" sz="3200" dirty="0">
                <a:solidFill>
                  <a:srgbClr val="FF0000"/>
                </a:solidFill>
              </a:rPr>
              <a:t>风格</a:t>
            </a:r>
            <a:endParaRPr lang="zh-CN" altLang="en-US" sz="3200" dirty="0">
              <a:solidFill>
                <a:srgbClr val="FF0000"/>
              </a:solidFill>
            </a:endParaRPr>
          </a:p>
        </p:txBody>
      </p:sp>
      <p:cxnSp>
        <p:nvCxnSpPr>
          <p:cNvPr id="5" name="直接连接符 46">
            <a:extLst>
              <a:ext uri="{FF2B5EF4-FFF2-40B4-BE49-F238E27FC236}">
                <a16:creationId xmlns:a16="http://schemas.microsoft.com/office/drawing/2014/main" id="{FEFC1630-147A-43DF-AD1E-BD402B2856B6}"/>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a:extLst>
              <a:ext uri="{FF2B5EF4-FFF2-40B4-BE49-F238E27FC236}">
                <a16:creationId xmlns:a16="http://schemas.microsoft.com/office/drawing/2014/main" id="{DEBA2052-2FEF-468C-9FEA-260F99F4C6E5}"/>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7" name="Picture 4">
            <a:extLst>
              <a:ext uri="{FF2B5EF4-FFF2-40B4-BE49-F238E27FC236}">
                <a16:creationId xmlns:a16="http://schemas.microsoft.com/office/drawing/2014/main" id="{131FEBC1-F44E-4E72-9D6D-DE5812D0C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434" y="1278368"/>
            <a:ext cx="5486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240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300" fill="hold"/>
                                        <p:tgtEl>
                                          <p:spTgt spid="6"/>
                                        </p:tgtEl>
                                        <p:attrNameLst>
                                          <p:attrName>ppt_x</p:attrName>
                                        </p:attrNameLst>
                                      </p:cBhvr>
                                      <p:tavLst>
                                        <p:tav tm="0">
                                          <p:val>
                                            <p:strVal val="0-#ppt_w/2"/>
                                          </p:val>
                                        </p:tav>
                                        <p:tav tm="100000">
                                          <p:val>
                                            <p:strVal val="#ppt_x"/>
                                          </p:val>
                                        </p:tav>
                                      </p:tavLst>
                                    </p:anim>
                                    <p:anim calcmode="lin" valueType="num">
                                      <p:cBhvr additive="base">
                                        <p:cTn id="12"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extLst>
              <a:ext uri="{FF2B5EF4-FFF2-40B4-BE49-F238E27FC236}">
                <a16:creationId xmlns:a16="http://schemas.microsoft.com/office/drawing/2014/main" id="{6F4A39F4-F2FB-4C93-ABB0-E310700CB685}"/>
              </a:ext>
            </a:extLst>
          </p:cNvPr>
          <p:cNvSpPr>
            <a:spLocks noGrp="1" noChangeArrowheads="1"/>
          </p:cNvSpPr>
          <p:nvPr>
            <p:ph type="title"/>
          </p:nvPr>
        </p:nvSpPr>
        <p:spPr>
          <a:xfrm>
            <a:off x="723900" y="693708"/>
            <a:ext cx="7881938" cy="623393"/>
          </a:xfrm>
        </p:spPr>
        <p:txBody>
          <a:bodyPr/>
          <a:lstStyle/>
          <a:p>
            <a:pPr eaLnBrk="1" hangingPunct="1"/>
            <a:r>
              <a:rPr lang="zh-CN" altLang="en-US" dirty="0"/>
              <a:t>管道和过滤器（</a:t>
            </a:r>
            <a:r>
              <a:rPr lang="en-US" altLang="zh-CN" dirty="0"/>
              <a:t>Pipes and Filters</a:t>
            </a:r>
            <a:r>
              <a:rPr lang="zh-CN" altLang="en-US" dirty="0"/>
              <a:t>）</a:t>
            </a:r>
          </a:p>
        </p:txBody>
      </p:sp>
      <p:sp>
        <p:nvSpPr>
          <p:cNvPr id="238595" name="Rectangle 3">
            <a:extLst>
              <a:ext uri="{FF2B5EF4-FFF2-40B4-BE49-F238E27FC236}">
                <a16:creationId xmlns:a16="http://schemas.microsoft.com/office/drawing/2014/main" id="{0F627E50-9202-4B13-8997-AB980BD92C35}"/>
              </a:ext>
            </a:extLst>
          </p:cNvPr>
          <p:cNvSpPr>
            <a:spLocks noGrp="1" noChangeArrowheads="1"/>
          </p:cNvSpPr>
          <p:nvPr>
            <p:ph type="body" idx="1"/>
          </p:nvPr>
        </p:nvSpPr>
        <p:spPr>
          <a:xfrm>
            <a:off x="595503" y="3107168"/>
            <a:ext cx="7881938" cy="2016224"/>
          </a:xfrm>
        </p:spPr>
        <p:txBody>
          <a:bodyPr/>
          <a:lstStyle/>
          <a:p>
            <a:pPr lvl="1"/>
            <a:r>
              <a:rPr lang="zh-CN" altLang="en-US" sz="2400" dirty="0"/>
              <a:t>过滤器是独立运行的部件。也就是除了输入和输出外，每个过滤器不受任何其他过滤器运行的影响。在设计上，</a:t>
            </a:r>
            <a:r>
              <a:rPr lang="zh-CN" altLang="en-US" sz="3200" dirty="0">
                <a:solidFill>
                  <a:schemeClr val="tx1"/>
                </a:solidFill>
              </a:rPr>
              <a:t>过滤器之间不共享任何状态信息</a:t>
            </a:r>
            <a:r>
              <a:rPr lang="zh-CN" altLang="en-US" sz="2400" dirty="0"/>
              <a:t>。</a:t>
            </a:r>
          </a:p>
          <a:p>
            <a:pPr lvl="1"/>
            <a:r>
              <a:rPr lang="zh-CN" altLang="en-US" sz="2400" dirty="0"/>
              <a:t>独立性还表现在它对其处理的上游和下游连接的过滤器是</a:t>
            </a:r>
            <a:r>
              <a:rPr lang="en-US" altLang="zh-CN" sz="2400" dirty="0"/>
              <a:t>"</a:t>
            </a:r>
            <a:r>
              <a:rPr lang="zh-CN" altLang="en-US" sz="2400" dirty="0"/>
              <a:t>无知</a:t>
            </a:r>
            <a:r>
              <a:rPr lang="en-US" altLang="zh-CN" sz="2400" dirty="0"/>
              <a:t>"</a:t>
            </a:r>
            <a:r>
              <a:rPr lang="zh-CN" altLang="en-US" sz="2400" dirty="0"/>
              <a:t>的</a:t>
            </a:r>
            <a:r>
              <a:rPr lang="en-US" altLang="zh-CN" sz="2400" dirty="0"/>
              <a:t>.</a:t>
            </a:r>
            <a:r>
              <a:rPr lang="zh-CN" altLang="en-US" sz="2400" dirty="0"/>
              <a:t>它的设计和使用</a:t>
            </a:r>
            <a:r>
              <a:rPr lang="zh-CN" altLang="en-US" sz="3200" dirty="0">
                <a:solidFill>
                  <a:schemeClr val="tx1"/>
                </a:solidFill>
              </a:rPr>
              <a:t>不对与其连接的任何过滤器施加限制</a:t>
            </a:r>
            <a:r>
              <a:rPr lang="zh-CN" altLang="en-US" sz="2400" dirty="0"/>
              <a:t>，唯一关心的是其输入数据的，然后进行加工处理，最后产生数据输出。</a:t>
            </a:r>
          </a:p>
          <a:p>
            <a:pPr>
              <a:lnSpc>
                <a:spcPts val="3600"/>
              </a:lnSpc>
            </a:pPr>
            <a:endParaRPr lang="zh-CN" altLang="en-US" sz="2400" dirty="0">
              <a:latin typeface="华文宋体" panose="02010600040101010101" pitchFamily="2" charset="-122"/>
              <a:ea typeface="华文宋体" panose="02010600040101010101" pitchFamily="2" charset="-122"/>
            </a:endParaRPr>
          </a:p>
        </p:txBody>
      </p:sp>
      <p:sp>
        <p:nvSpPr>
          <p:cNvPr id="4" name="Rectangle 2">
            <a:extLst>
              <a:ext uri="{FF2B5EF4-FFF2-40B4-BE49-F238E27FC236}">
                <a16:creationId xmlns:a16="http://schemas.microsoft.com/office/drawing/2014/main" id="{A929D184-574F-450F-8039-10853C1C030A}"/>
              </a:ext>
            </a:extLst>
          </p:cNvPr>
          <p:cNvSpPr txBox="1">
            <a:spLocks noChangeArrowheads="1"/>
          </p:cNvSpPr>
          <p:nvPr/>
        </p:nvSpPr>
        <p:spPr bwMode="auto">
          <a:xfrm>
            <a:off x="606693" y="-14287"/>
            <a:ext cx="5616624"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软件框架 、软件架构、软件</a:t>
            </a:r>
            <a:r>
              <a:rPr lang="zh-CN" altLang="en-US" dirty="0" smtClean="0"/>
              <a:t>架构风格</a:t>
            </a:r>
            <a:endParaRPr lang="zh-CN" altLang="en-US" dirty="0"/>
          </a:p>
        </p:txBody>
      </p:sp>
      <p:cxnSp>
        <p:nvCxnSpPr>
          <p:cNvPr id="5" name="直接连接符 46">
            <a:extLst>
              <a:ext uri="{FF2B5EF4-FFF2-40B4-BE49-F238E27FC236}">
                <a16:creationId xmlns:a16="http://schemas.microsoft.com/office/drawing/2014/main" id="{FEFC1630-147A-43DF-AD1E-BD402B2856B6}"/>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a:extLst>
              <a:ext uri="{FF2B5EF4-FFF2-40B4-BE49-F238E27FC236}">
                <a16:creationId xmlns:a16="http://schemas.microsoft.com/office/drawing/2014/main" id="{DEBA2052-2FEF-468C-9FEA-260F99F4C6E5}"/>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7" name="Picture 4">
            <a:extLst>
              <a:ext uri="{FF2B5EF4-FFF2-40B4-BE49-F238E27FC236}">
                <a16:creationId xmlns:a16="http://schemas.microsoft.com/office/drawing/2014/main" id="{131FEBC1-F44E-4E72-9D6D-DE5812D0C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434" y="1278368"/>
            <a:ext cx="5486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37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300" fill="hold"/>
                                        <p:tgtEl>
                                          <p:spTgt spid="6"/>
                                        </p:tgtEl>
                                        <p:attrNameLst>
                                          <p:attrName>ppt_x</p:attrName>
                                        </p:attrNameLst>
                                      </p:cBhvr>
                                      <p:tavLst>
                                        <p:tav tm="0">
                                          <p:val>
                                            <p:strVal val="0-#ppt_w/2"/>
                                          </p:val>
                                        </p:tav>
                                        <p:tav tm="100000">
                                          <p:val>
                                            <p:strVal val="#ppt_x"/>
                                          </p:val>
                                        </p:tav>
                                      </p:tavLst>
                                    </p:anim>
                                    <p:anim calcmode="lin" valueType="num">
                                      <p:cBhvr additive="base">
                                        <p:cTn id="12"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a:extLst>
              <a:ext uri="{FF2B5EF4-FFF2-40B4-BE49-F238E27FC236}">
                <a16:creationId xmlns:a16="http://schemas.microsoft.com/office/drawing/2014/main" id="{DE9C881A-AD24-43D1-8A96-9F5E2D288E12}"/>
              </a:ext>
            </a:extLst>
          </p:cNvPr>
          <p:cNvPicPr>
            <a:picLocks noChangeAspect="1" noChangeArrowheads="1"/>
          </p:cNvPicPr>
          <p:nvPr/>
        </p:nvPicPr>
        <p:blipFill>
          <a:blip r:embed="rId2"/>
          <a:srcRect/>
          <a:stretch>
            <a:fillRect/>
          </a:stretch>
        </p:blipFill>
        <p:spPr bwMode="ltGray">
          <a:xfrm>
            <a:off x="324644" y="333375"/>
            <a:ext cx="8534400" cy="6191250"/>
          </a:xfrm>
          <a:prstGeom prst="rect">
            <a:avLst/>
          </a:prstGeom>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8782583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a:extLst>
              <a:ext uri="{FF2B5EF4-FFF2-40B4-BE49-F238E27FC236}">
                <a16:creationId xmlns:a16="http://schemas.microsoft.com/office/drawing/2014/main" id="{4D1F7E47-E5C6-48AB-8E1F-5A0BB490F78A}"/>
              </a:ext>
            </a:extLst>
          </p:cNvPr>
          <p:cNvSpPr>
            <a:spLocks noGrp="1" noChangeArrowheads="1"/>
          </p:cNvSpPr>
          <p:nvPr>
            <p:ph type="body" idx="1"/>
          </p:nvPr>
        </p:nvSpPr>
        <p:spPr>
          <a:xfrm>
            <a:off x="579845" y="1246188"/>
            <a:ext cx="7881938" cy="4276725"/>
          </a:xfrm>
        </p:spPr>
        <p:txBody>
          <a:bodyPr/>
          <a:lstStyle/>
          <a:p>
            <a:pPr lvl="1">
              <a:lnSpc>
                <a:spcPts val="3000"/>
              </a:lnSpc>
            </a:pPr>
            <a:r>
              <a:rPr lang="zh-CN" altLang="en-US" sz="2400" dirty="0"/>
              <a:t>组件的颗粒度掌握上的难度</a:t>
            </a:r>
            <a:endParaRPr lang="en-US" altLang="zh-CN" sz="2400" dirty="0"/>
          </a:p>
          <a:p>
            <a:pPr lvl="2">
              <a:lnSpc>
                <a:spcPts val="3000"/>
              </a:lnSpc>
            </a:pPr>
            <a:r>
              <a:rPr lang="zh-CN" altLang="en-US" sz="2000" dirty="0"/>
              <a:t>系统必须由几个开发人员同时进行协作开发，整个系统任务自然就被分解为几个处理阶段，而且需求很容易变动。因此你就要通过替换或重新排序处理步骤来为将来的灵活性作规划。通过加入这样的灵活性，采用现有处理组件构建是可以办到的。</a:t>
            </a:r>
          </a:p>
          <a:p>
            <a:pPr lvl="1">
              <a:lnSpc>
                <a:spcPts val="3000"/>
              </a:lnSpc>
            </a:pPr>
            <a:r>
              <a:rPr lang="en-US" altLang="zh-CN" sz="2400" dirty="0"/>
              <a:t>	</a:t>
            </a:r>
            <a:r>
              <a:rPr lang="zh-CN" altLang="en-US" sz="2400" dirty="0"/>
              <a:t>系统的设计尤其是处理步骤的内部连接，必须考虑以下因素：</a:t>
            </a:r>
          </a:p>
          <a:p>
            <a:pPr lvl="2">
              <a:lnSpc>
                <a:spcPts val="3000"/>
              </a:lnSpc>
            </a:pPr>
            <a:r>
              <a:rPr lang="zh-CN" altLang="en-US" sz="2000" dirty="0"/>
              <a:t>未来系统的升级通过替换某些处理步骤，或重组步骤。</a:t>
            </a:r>
          </a:p>
          <a:p>
            <a:pPr lvl="2">
              <a:lnSpc>
                <a:spcPts val="3000"/>
              </a:lnSpc>
            </a:pPr>
            <a:r>
              <a:rPr lang="zh-CN" altLang="en-US" sz="2000" dirty="0"/>
              <a:t>不同的语境中小的处理步骤要比大的组件更易于重用。</a:t>
            </a:r>
          </a:p>
          <a:p>
            <a:pPr lvl="2">
              <a:lnSpc>
                <a:spcPts val="3000"/>
              </a:lnSpc>
            </a:pPr>
            <a:r>
              <a:rPr lang="zh-CN" altLang="en-US" sz="2000" dirty="0"/>
              <a:t>不相连的处理步骤不可共享信息。</a:t>
            </a:r>
          </a:p>
          <a:p>
            <a:pPr lvl="2">
              <a:lnSpc>
                <a:spcPts val="3000"/>
              </a:lnSpc>
            </a:pPr>
            <a:r>
              <a:rPr lang="zh-CN" altLang="en-US" sz="2000" dirty="0"/>
              <a:t>存在不同的输入数据源，可以用多种方式输出或存放最终结果。</a:t>
            </a:r>
          </a:p>
        </p:txBody>
      </p:sp>
      <p:sp>
        <p:nvSpPr>
          <p:cNvPr id="4" name="Rectangle 2">
            <a:extLst>
              <a:ext uri="{FF2B5EF4-FFF2-40B4-BE49-F238E27FC236}">
                <a16:creationId xmlns:a16="http://schemas.microsoft.com/office/drawing/2014/main" id="{7CE25C6D-2E38-4942-88BF-1B2A5A0B3017}"/>
              </a:ext>
            </a:extLst>
          </p:cNvPr>
          <p:cNvSpPr txBox="1">
            <a:spLocks noChangeArrowheads="1"/>
          </p:cNvSpPr>
          <p:nvPr/>
        </p:nvSpPr>
        <p:spPr bwMode="auto">
          <a:xfrm>
            <a:off x="606693" y="-14287"/>
            <a:ext cx="5616624"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软件框架 、软件架构、软件</a:t>
            </a:r>
            <a:r>
              <a:rPr lang="zh-CN" altLang="en-US" dirty="0" smtClean="0"/>
              <a:t>架构风格</a:t>
            </a:r>
            <a:endParaRPr lang="zh-CN" altLang="en-US" dirty="0"/>
          </a:p>
        </p:txBody>
      </p:sp>
      <p:cxnSp>
        <p:nvCxnSpPr>
          <p:cNvPr id="5" name="直接连接符 46">
            <a:extLst>
              <a:ext uri="{FF2B5EF4-FFF2-40B4-BE49-F238E27FC236}">
                <a16:creationId xmlns:a16="http://schemas.microsoft.com/office/drawing/2014/main" id="{7F28049C-C9FB-46D4-B3A8-B62834B3F281}"/>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a:extLst>
              <a:ext uri="{FF2B5EF4-FFF2-40B4-BE49-F238E27FC236}">
                <a16:creationId xmlns:a16="http://schemas.microsoft.com/office/drawing/2014/main" id="{87F0173E-3021-4E8C-9A06-CD6AE2BA80FA}"/>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Rectangle 2">
            <a:extLst>
              <a:ext uri="{FF2B5EF4-FFF2-40B4-BE49-F238E27FC236}">
                <a16:creationId xmlns:a16="http://schemas.microsoft.com/office/drawing/2014/main" id="{57513C6E-9DCC-4141-8A67-2E44477601FE}"/>
              </a:ext>
            </a:extLst>
          </p:cNvPr>
          <p:cNvSpPr>
            <a:spLocks noGrp="1" noChangeArrowheads="1"/>
          </p:cNvSpPr>
          <p:nvPr>
            <p:ph type="title"/>
          </p:nvPr>
        </p:nvSpPr>
        <p:spPr>
          <a:xfrm>
            <a:off x="723900" y="693709"/>
            <a:ext cx="6801222" cy="431036"/>
          </a:xfrm>
        </p:spPr>
        <p:txBody>
          <a:bodyPr/>
          <a:lstStyle/>
          <a:p>
            <a:pPr eaLnBrk="1" hangingPunct="1"/>
            <a:r>
              <a:rPr lang="zh-CN" altLang="en-US" dirty="0"/>
              <a:t>管道和过滤器（</a:t>
            </a:r>
            <a:r>
              <a:rPr lang="en-US" altLang="zh-CN" dirty="0"/>
              <a:t>Pipes and Filters</a:t>
            </a:r>
            <a:r>
              <a:rPr lang="zh-CN" altLang="en-US" dirty="0"/>
              <a:t>）</a:t>
            </a:r>
          </a:p>
        </p:txBody>
      </p:sp>
    </p:spTree>
    <p:extLst>
      <p:ext uri="{BB962C8B-B14F-4D97-AF65-F5344CB8AC3E}">
        <p14:creationId xmlns:p14="http://schemas.microsoft.com/office/powerpoint/2010/main" val="405349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300" fill="hold"/>
                                        <p:tgtEl>
                                          <p:spTgt spid="6"/>
                                        </p:tgtEl>
                                        <p:attrNameLst>
                                          <p:attrName>ppt_x</p:attrName>
                                        </p:attrNameLst>
                                      </p:cBhvr>
                                      <p:tavLst>
                                        <p:tav tm="0">
                                          <p:val>
                                            <p:strVal val="0-#ppt_w/2"/>
                                          </p:val>
                                        </p:tav>
                                        <p:tav tm="100000">
                                          <p:val>
                                            <p:strVal val="#ppt_x"/>
                                          </p:val>
                                        </p:tav>
                                      </p:tavLst>
                                    </p:anim>
                                    <p:anim calcmode="lin" valueType="num">
                                      <p:cBhvr additive="base">
                                        <p:cTn id="12"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194B3F02-5805-45F6-827D-CF8D269F79D9}"/>
              </a:ext>
            </a:extLst>
          </p:cNvPr>
          <p:cNvSpPr>
            <a:spLocks noGrp="1" noChangeArrowheads="1"/>
          </p:cNvSpPr>
          <p:nvPr>
            <p:ph type="title"/>
          </p:nvPr>
        </p:nvSpPr>
        <p:spPr/>
        <p:txBody>
          <a:bodyPr/>
          <a:lstStyle/>
          <a:p>
            <a:r>
              <a:rPr lang="zh-CN" altLang="en-US"/>
              <a:t>黑板</a:t>
            </a:r>
            <a:r>
              <a:rPr lang="en-US" altLang="zh-CN"/>
              <a:t>(Blackboard)</a:t>
            </a:r>
          </a:p>
        </p:txBody>
      </p:sp>
      <p:sp>
        <p:nvSpPr>
          <p:cNvPr id="243715" name="Rectangle 3">
            <a:extLst>
              <a:ext uri="{FF2B5EF4-FFF2-40B4-BE49-F238E27FC236}">
                <a16:creationId xmlns:a16="http://schemas.microsoft.com/office/drawing/2014/main" id="{49AF693C-7EB0-46E7-91B1-E6B29B6EE47D}"/>
              </a:ext>
            </a:extLst>
          </p:cNvPr>
          <p:cNvSpPr>
            <a:spLocks noGrp="1" noChangeArrowheads="1"/>
          </p:cNvSpPr>
          <p:nvPr>
            <p:ph type="body" idx="1"/>
          </p:nvPr>
        </p:nvSpPr>
        <p:spPr>
          <a:xfrm>
            <a:off x="80496" y="1246188"/>
            <a:ext cx="3484186" cy="3640813"/>
          </a:xfrm>
        </p:spPr>
        <p:txBody>
          <a:bodyPr/>
          <a:lstStyle/>
          <a:p>
            <a:r>
              <a:rPr lang="zh-CN" altLang="en-US" dirty="0"/>
              <a:t>又称</a:t>
            </a:r>
            <a:r>
              <a:rPr lang="zh-CN" altLang="en-US" sz="2800" dirty="0">
                <a:solidFill>
                  <a:srgbClr val="FF0000"/>
                </a:solidFill>
              </a:rPr>
              <a:t>看</a:t>
            </a:r>
            <a:r>
              <a:rPr lang="zh-CN" altLang="en-US" sz="2800" dirty="0" smtClean="0">
                <a:solidFill>
                  <a:srgbClr val="FF0000"/>
                </a:solidFill>
              </a:rPr>
              <a:t>板风格</a:t>
            </a:r>
            <a:r>
              <a:rPr lang="zh-CN" altLang="en-US" dirty="0" smtClean="0"/>
              <a:t>：</a:t>
            </a:r>
            <a:r>
              <a:rPr lang="zh-CN" altLang="en-US" dirty="0"/>
              <a:t>在这种架构中，有两种不同的构件：一种是表示当前状态中心数据结构；另一种是一种相互独立的构件，这些构件对中心数据进行操作。这种架构主要用于数据库和人工智能系统的开发。</a:t>
            </a:r>
          </a:p>
          <a:p>
            <a:endParaRPr lang="zh-CN" altLang="en-US" dirty="0"/>
          </a:p>
          <a:p>
            <a:r>
              <a:rPr lang="zh-CN" altLang="en-US" dirty="0"/>
              <a:t>模式识别、数据挖掘。</a:t>
            </a:r>
          </a:p>
        </p:txBody>
      </p:sp>
      <p:pic>
        <p:nvPicPr>
          <p:cNvPr id="2" name="图片 1">
            <a:extLst>
              <a:ext uri="{FF2B5EF4-FFF2-40B4-BE49-F238E27FC236}">
                <a16:creationId xmlns:a16="http://schemas.microsoft.com/office/drawing/2014/main" id="{6FF62D16-CB4C-4E65-BDA1-940C0D06095F}"/>
              </a:ext>
            </a:extLst>
          </p:cNvPr>
          <p:cNvPicPr>
            <a:picLocks noChangeAspect="1"/>
          </p:cNvPicPr>
          <p:nvPr/>
        </p:nvPicPr>
        <p:blipFill>
          <a:blip r:embed="rId2"/>
          <a:stretch>
            <a:fillRect/>
          </a:stretch>
        </p:blipFill>
        <p:spPr>
          <a:xfrm>
            <a:off x="4278133" y="1050778"/>
            <a:ext cx="4832242" cy="2642766"/>
          </a:xfrm>
          <a:prstGeom prst="rect">
            <a:avLst/>
          </a:prstGeom>
        </p:spPr>
      </p:pic>
      <p:sp>
        <p:nvSpPr>
          <p:cNvPr id="5" name="Rectangle 2">
            <a:extLst>
              <a:ext uri="{FF2B5EF4-FFF2-40B4-BE49-F238E27FC236}">
                <a16:creationId xmlns:a16="http://schemas.microsoft.com/office/drawing/2014/main" id="{E4882A4E-41FF-4538-BD3B-B8241DC325C0}"/>
              </a:ext>
            </a:extLst>
          </p:cNvPr>
          <p:cNvSpPr txBox="1">
            <a:spLocks noChangeArrowheads="1"/>
          </p:cNvSpPr>
          <p:nvPr/>
        </p:nvSpPr>
        <p:spPr bwMode="auto">
          <a:xfrm>
            <a:off x="606693" y="-14287"/>
            <a:ext cx="5616624"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软件框架 、软件架构、软件</a:t>
            </a:r>
            <a:r>
              <a:rPr lang="zh-CN" altLang="en-US" dirty="0" smtClean="0"/>
              <a:t>架构风格</a:t>
            </a:r>
            <a:endParaRPr lang="zh-CN" altLang="en-US" dirty="0"/>
          </a:p>
        </p:txBody>
      </p:sp>
      <p:cxnSp>
        <p:nvCxnSpPr>
          <p:cNvPr id="6" name="直接连接符 46">
            <a:extLst>
              <a:ext uri="{FF2B5EF4-FFF2-40B4-BE49-F238E27FC236}">
                <a16:creationId xmlns:a16="http://schemas.microsoft.com/office/drawing/2014/main" id="{BBAA100F-01DE-4C4D-A5A5-BEA6759FE676}"/>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a:extLst>
              <a:ext uri="{FF2B5EF4-FFF2-40B4-BE49-F238E27FC236}">
                <a16:creationId xmlns:a16="http://schemas.microsoft.com/office/drawing/2014/main" id="{6457B4A8-BDB8-4D53-85BE-E78004D897E8}"/>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8" name="Group 3">
            <a:extLst>
              <a:ext uri="{FF2B5EF4-FFF2-40B4-BE49-F238E27FC236}">
                <a16:creationId xmlns:a16="http://schemas.microsoft.com/office/drawing/2014/main" id="{FBA8F905-2712-4C7F-BA3C-1B552347DA21}"/>
              </a:ext>
            </a:extLst>
          </p:cNvPr>
          <p:cNvGrpSpPr>
            <a:grpSpLocks/>
          </p:cNvGrpSpPr>
          <p:nvPr/>
        </p:nvGrpSpPr>
        <p:grpSpPr bwMode="auto">
          <a:xfrm>
            <a:off x="2760360" y="3928888"/>
            <a:ext cx="6350015" cy="2926341"/>
            <a:chOff x="793" y="885"/>
            <a:chExt cx="4264" cy="2645"/>
          </a:xfrm>
        </p:grpSpPr>
        <p:sp>
          <p:nvSpPr>
            <p:cNvPr id="9" name="AutoShape 4">
              <a:extLst>
                <a:ext uri="{FF2B5EF4-FFF2-40B4-BE49-F238E27FC236}">
                  <a16:creationId xmlns:a16="http://schemas.microsoft.com/office/drawing/2014/main" id="{F47E07BA-8ED0-4669-B992-B22C8D8FDAC6}"/>
                </a:ext>
              </a:extLst>
            </p:cNvPr>
            <p:cNvSpPr>
              <a:spLocks noChangeArrowheads="1"/>
            </p:cNvSpPr>
            <p:nvPr/>
          </p:nvSpPr>
          <p:spPr bwMode="auto">
            <a:xfrm>
              <a:off x="2336" y="1775"/>
              <a:ext cx="1360" cy="773"/>
            </a:xfrm>
            <a:prstGeom prst="can">
              <a:avLst>
                <a:gd name="adj" fmla="val 25000"/>
              </a:avLst>
            </a:prstGeom>
            <a:solidFill>
              <a:srgbClr val="00FF00"/>
            </a:solidFill>
            <a:ln w="12700">
              <a:solidFill>
                <a:schemeClr val="tx1"/>
              </a:solidFill>
              <a:round/>
              <a:headEnd type="none" w="sm" len="sm"/>
              <a:tailEnd type="none" w="sm" len="sm"/>
            </a:ln>
          </p:spPr>
          <p:txBody>
            <a:bodyPr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solidFill>
                    <a:schemeClr val="bg1"/>
                  </a:solidFill>
                  <a:latin typeface="Arial" panose="020B0604020202020204" pitchFamily="34" charset="0"/>
                  <a:ea typeface="宋体" panose="02010600030101010101" pitchFamily="2" charset="-122"/>
                </a:rPr>
                <a:t>Data store</a:t>
              </a:r>
            </a:p>
            <a:p>
              <a:pPr algn="ctr" eaLnBrk="1" hangingPunct="1"/>
              <a:r>
                <a:rPr lang="en-US" altLang="zh-CN" sz="1800">
                  <a:solidFill>
                    <a:schemeClr val="bg1"/>
                  </a:solidFill>
                  <a:latin typeface="Arial" panose="020B0604020202020204" pitchFamily="34" charset="0"/>
                  <a:ea typeface="宋体" panose="02010600030101010101" pitchFamily="2" charset="-122"/>
                </a:rPr>
                <a:t>(repository)</a:t>
              </a:r>
            </a:p>
          </p:txBody>
        </p:sp>
        <p:sp>
          <p:nvSpPr>
            <p:cNvPr id="10" name="Rectangle 5">
              <a:extLst>
                <a:ext uri="{FF2B5EF4-FFF2-40B4-BE49-F238E27FC236}">
                  <a16:creationId xmlns:a16="http://schemas.microsoft.com/office/drawing/2014/main" id="{D448AFB2-601F-498C-8AE1-7534811EB21B}"/>
                </a:ext>
              </a:extLst>
            </p:cNvPr>
            <p:cNvSpPr>
              <a:spLocks noChangeArrowheads="1"/>
            </p:cNvSpPr>
            <p:nvPr/>
          </p:nvSpPr>
          <p:spPr bwMode="auto">
            <a:xfrm>
              <a:off x="930" y="1199"/>
              <a:ext cx="907" cy="514"/>
            </a:xfrm>
            <a:prstGeom prst="rect">
              <a:avLst/>
            </a:prstGeom>
            <a:gradFill rotWithShape="1">
              <a:gsLst>
                <a:gs pos="0">
                  <a:schemeClr val="accent1">
                    <a:alpha val="60001"/>
                  </a:schemeClr>
                </a:gs>
                <a:gs pos="100000">
                  <a:schemeClr val="accent1">
                    <a:gamma/>
                    <a:shade val="46275"/>
                    <a:invGamma/>
                    <a:alpha val="39999"/>
                  </a:schemeClr>
                </a:gs>
              </a:gsLst>
              <a:lin ang="5400000" scaled="1"/>
            </a:gra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nchor="ctr">
              <a:spAutoFit/>
            </a:bodyPr>
            <a:lstStyle/>
            <a:p>
              <a:pPr algn="ctr" eaLnBrk="1" hangingPunct="1">
                <a:defRPr/>
              </a:pPr>
              <a:r>
                <a:rPr lang="en-US" altLang="zh-CN" sz="1800">
                  <a:latin typeface="Arial" pitchFamily="34" charset="0"/>
                  <a:ea typeface="宋体" pitchFamily="2" charset="-122"/>
                </a:rPr>
                <a:t>Client Software</a:t>
              </a:r>
            </a:p>
          </p:txBody>
        </p:sp>
        <p:sp>
          <p:nvSpPr>
            <p:cNvPr id="11" name="Rectangle 6">
              <a:extLst>
                <a:ext uri="{FF2B5EF4-FFF2-40B4-BE49-F238E27FC236}">
                  <a16:creationId xmlns:a16="http://schemas.microsoft.com/office/drawing/2014/main" id="{B5626C61-70FF-4F87-AF8F-D12B961B30C7}"/>
                </a:ext>
              </a:extLst>
            </p:cNvPr>
            <p:cNvSpPr>
              <a:spLocks noChangeArrowheads="1"/>
            </p:cNvSpPr>
            <p:nvPr/>
          </p:nvSpPr>
          <p:spPr bwMode="auto">
            <a:xfrm>
              <a:off x="793" y="2473"/>
              <a:ext cx="907" cy="514"/>
            </a:xfrm>
            <a:prstGeom prst="rect">
              <a:avLst/>
            </a:prstGeom>
            <a:gradFill rotWithShape="1">
              <a:gsLst>
                <a:gs pos="0">
                  <a:schemeClr val="accent1">
                    <a:alpha val="60001"/>
                  </a:schemeClr>
                </a:gs>
                <a:gs pos="100000">
                  <a:schemeClr val="accent1">
                    <a:gamma/>
                    <a:shade val="46275"/>
                    <a:invGamma/>
                    <a:alpha val="39999"/>
                  </a:schemeClr>
                </a:gs>
              </a:gsLst>
              <a:lin ang="5400000" scaled="1"/>
            </a:gra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nchor="ctr">
              <a:spAutoFit/>
            </a:bodyPr>
            <a:lstStyle/>
            <a:p>
              <a:pPr algn="ctr" eaLnBrk="1" hangingPunct="1">
                <a:defRPr/>
              </a:pPr>
              <a:r>
                <a:rPr lang="en-US" altLang="zh-CN" sz="1800">
                  <a:latin typeface="Arial" pitchFamily="34" charset="0"/>
                  <a:ea typeface="宋体" pitchFamily="2" charset="-122"/>
                </a:rPr>
                <a:t>Client Software</a:t>
              </a:r>
            </a:p>
          </p:txBody>
        </p:sp>
        <p:sp>
          <p:nvSpPr>
            <p:cNvPr id="12" name="Rectangle 7">
              <a:extLst>
                <a:ext uri="{FF2B5EF4-FFF2-40B4-BE49-F238E27FC236}">
                  <a16:creationId xmlns:a16="http://schemas.microsoft.com/office/drawing/2014/main" id="{3F1257C1-14E0-408D-8D5C-5BC832AB0068}"/>
                </a:ext>
              </a:extLst>
            </p:cNvPr>
            <p:cNvSpPr>
              <a:spLocks noChangeArrowheads="1"/>
            </p:cNvSpPr>
            <p:nvPr/>
          </p:nvSpPr>
          <p:spPr bwMode="auto">
            <a:xfrm>
              <a:off x="2517" y="885"/>
              <a:ext cx="907" cy="514"/>
            </a:xfrm>
            <a:prstGeom prst="rect">
              <a:avLst/>
            </a:prstGeom>
            <a:gradFill rotWithShape="1">
              <a:gsLst>
                <a:gs pos="0">
                  <a:schemeClr val="accent1">
                    <a:alpha val="60001"/>
                  </a:schemeClr>
                </a:gs>
                <a:gs pos="100000">
                  <a:schemeClr val="accent1">
                    <a:gamma/>
                    <a:shade val="46275"/>
                    <a:invGamma/>
                    <a:alpha val="39999"/>
                  </a:schemeClr>
                </a:gs>
              </a:gsLst>
              <a:lin ang="5400000" scaled="1"/>
            </a:gra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nchor="ctr">
              <a:spAutoFit/>
            </a:bodyPr>
            <a:lstStyle/>
            <a:p>
              <a:pPr algn="ctr" eaLnBrk="1" hangingPunct="1">
                <a:defRPr/>
              </a:pPr>
              <a:r>
                <a:rPr lang="en-US" altLang="zh-CN" sz="1800">
                  <a:latin typeface="Arial" pitchFamily="34" charset="0"/>
                  <a:ea typeface="宋体" pitchFamily="2" charset="-122"/>
                </a:rPr>
                <a:t>Client Software</a:t>
              </a:r>
            </a:p>
          </p:txBody>
        </p:sp>
        <p:sp>
          <p:nvSpPr>
            <p:cNvPr id="13" name="Rectangle 8">
              <a:extLst>
                <a:ext uri="{FF2B5EF4-FFF2-40B4-BE49-F238E27FC236}">
                  <a16:creationId xmlns:a16="http://schemas.microsoft.com/office/drawing/2014/main" id="{67C680ED-B8EE-4CCD-BBA5-C8B4B303197D}"/>
                </a:ext>
              </a:extLst>
            </p:cNvPr>
            <p:cNvSpPr>
              <a:spLocks noChangeArrowheads="1"/>
            </p:cNvSpPr>
            <p:nvPr/>
          </p:nvSpPr>
          <p:spPr bwMode="auto">
            <a:xfrm>
              <a:off x="2653" y="3016"/>
              <a:ext cx="907" cy="514"/>
            </a:xfrm>
            <a:prstGeom prst="rect">
              <a:avLst/>
            </a:prstGeom>
            <a:gradFill rotWithShape="1">
              <a:gsLst>
                <a:gs pos="0">
                  <a:schemeClr val="accent1">
                    <a:alpha val="60001"/>
                  </a:schemeClr>
                </a:gs>
                <a:gs pos="100000">
                  <a:schemeClr val="accent1">
                    <a:gamma/>
                    <a:shade val="46275"/>
                    <a:invGamma/>
                    <a:alpha val="39999"/>
                  </a:schemeClr>
                </a:gs>
              </a:gsLst>
              <a:lin ang="5400000" scaled="1"/>
            </a:gra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nchor="ctr">
              <a:spAutoFit/>
            </a:bodyPr>
            <a:lstStyle/>
            <a:p>
              <a:pPr algn="ctr" eaLnBrk="1" hangingPunct="1">
                <a:defRPr/>
              </a:pPr>
              <a:r>
                <a:rPr lang="en-US" altLang="zh-CN" sz="1800">
                  <a:latin typeface="Arial" pitchFamily="34" charset="0"/>
                  <a:ea typeface="宋体" pitchFamily="2" charset="-122"/>
                </a:rPr>
                <a:t>Client Software</a:t>
              </a:r>
            </a:p>
          </p:txBody>
        </p:sp>
        <p:sp>
          <p:nvSpPr>
            <p:cNvPr id="14" name="Rectangle 9">
              <a:extLst>
                <a:ext uri="{FF2B5EF4-FFF2-40B4-BE49-F238E27FC236}">
                  <a16:creationId xmlns:a16="http://schemas.microsoft.com/office/drawing/2014/main" id="{26C8D8D2-9AFA-431E-A0C4-50256536863A}"/>
                </a:ext>
              </a:extLst>
            </p:cNvPr>
            <p:cNvSpPr>
              <a:spLocks noChangeArrowheads="1"/>
            </p:cNvSpPr>
            <p:nvPr/>
          </p:nvSpPr>
          <p:spPr bwMode="auto">
            <a:xfrm>
              <a:off x="4150" y="2291"/>
              <a:ext cx="907" cy="514"/>
            </a:xfrm>
            <a:prstGeom prst="rect">
              <a:avLst/>
            </a:prstGeom>
            <a:solidFill>
              <a:schemeClr val="tx1">
                <a:alpha val="60001"/>
              </a:schemeClr>
            </a:soli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nchor="ctr">
              <a:spAutoFit/>
            </a:bodyPr>
            <a:lstStyle/>
            <a:p>
              <a:pPr algn="ctr" eaLnBrk="1" hangingPunct="1">
                <a:defRPr/>
              </a:pPr>
              <a:r>
                <a:rPr lang="en-US" altLang="zh-CN" sz="1800" dirty="0">
                  <a:latin typeface="Arial" pitchFamily="34" charset="0"/>
                  <a:ea typeface="宋体" pitchFamily="2" charset="-122"/>
                </a:rPr>
                <a:t>Client Software</a:t>
              </a:r>
            </a:p>
          </p:txBody>
        </p:sp>
        <p:sp>
          <p:nvSpPr>
            <p:cNvPr id="15" name="Rectangle 10">
              <a:extLst>
                <a:ext uri="{FF2B5EF4-FFF2-40B4-BE49-F238E27FC236}">
                  <a16:creationId xmlns:a16="http://schemas.microsoft.com/office/drawing/2014/main" id="{58911C57-EA4A-4C6F-8D68-7A2FEF5BB44C}"/>
                </a:ext>
              </a:extLst>
            </p:cNvPr>
            <p:cNvSpPr>
              <a:spLocks noChangeArrowheads="1"/>
            </p:cNvSpPr>
            <p:nvPr/>
          </p:nvSpPr>
          <p:spPr bwMode="auto">
            <a:xfrm>
              <a:off x="4059" y="1339"/>
              <a:ext cx="907" cy="515"/>
            </a:xfrm>
            <a:prstGeom prst="rect">
              <a:avLst/>
            </a:prstGeom>
            <a:gradFill rotWithShape="1">
              <a:gsLst>
                <a:gs pos="0">
                  <a:schemeClr val="accent1">
                    <a:alpha val="60001"/>
                  </a:schemeClr>
                </a:gs>
                <a:gs pos="100000">
                  <a:schemeClr val="accent1">
                    <a:gamma/>
                    <a:shade val="46275"/>
                    <a:invGamma/>
                    <a:alpha val="39999"/>
                  </a:schemeClr>
                </a:gs>
              </a:gsLst>
              <a:lin ang="5400000" scaled="1"/>
            </a:gra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nchor="ctr">
              <a:spAutoFit/>
            </a:bodyPr>
            <a:lstStyle/>
            <a:p>
              <a:pPr algn="ctr" eaLnBrk="1" hangingPunct="1">
                <a:defRPr/>
              </a:pPr>
              <a:r>
                <a:rPr lang="en-US" altLang="zh-CN" sz="1800">
                  <a:latin typeface="Arial" pitchFamily="34" charset="0"/>
                  <a:ea typeface="宋体" pitchFamily="2" charset="-122"/>
                </a:rPr>
                <a:t>Client Software</a:t>
              </a:r>
            </a:p>
          </p:txBody>
        </p:sp>
        <p:sp>
          <p:nvSpPr>
            <p:cNvPr id="16" name="Line 11">
              <a:extLst>
                <a:ext uri="{FF2B5EF4-FFF2-40B4-BE49-F238E27FC236}">
                  <a16:creationId xmlns:a16="http://schemas.microsoft.com/office/drawing/2014/main" id="{B962DA52-94BB-42B3-8975-019EE1870FDA}"/>
                </a:ext>
              </a:extLst>
            </p:cNvPr>
            <p:cNvSpPr>
              <a:spLocks noChangeShapeType="1"/>
            </p:cNvSpPr>
            <p:nvPr/>
          </p:nvSpPr>
          <p:spPr bwMode="auto">
            <a:xfrm>
              <a:off x="3016" y="1344"/>
              <a:ext cx="0" cy="453"/>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12">
              <a:extLst>
                <a:ext uri="{FF2B5EF4-FFF2-40B4-BE49-F238E27FC236}">
                  <a16:creationId xmlns:a16="http://schemas.microsoft.com/office/drawing/2014/main" id="{D99A13D7-7E88-46FB-9883-684ABAD2A8FE}"/>
                </a:ext>
              </a:extLst>
            </p:cNvPr>
            <p:cNvSpPr>
              <a:spLocks noChangeShapeType="1"/>
            </p:cNvSpPr>
            <p:nvPr/>
          </p:nvSpPr>
          <p:spPr bwMode="auto">
            <a:xfrm flipH="1">
              <a:off x="3696" y="1570"/>
              <a:ext cx="227" cy="181"/>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13">
              <a:extLst>
                <a:ext uri="{FF2B5EF4-FFF2-40B4-BE49-F238E27FC236}">
                  <a16:creationId xmlns:a16="http://schemas.microsoft.com/office/drawing/2014/main" id="{1016305E-DDFC-4293-AB45-EB77FEE68B5E}"/>
                </a:ext>
              </a:extLst>
            </p:cNvPr>
            <p:cNvSpPr>
              <a:spLocks noChangeShapeType="1"/>
            </p:cNvSpPr>
            <p:nvPr/>
          </p:nvSpPr>
          <p:spPr bwMode="auto">
            <a:xfrm flipH="1" flipV="1">
              <a:off x="3742" y="2341"/>
              <a:ext cx="317" cy="227"/>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14">
              <a:extLst>
                <a:ext uri="{FF2B5EF4-FFF2-40B4-BE49-F238E27FC236}">
                  <a16:creationId xmlns:a16="http://schemas.microsoft.com/office/drawing/2014/main" id="{52B3F8F7-0EF0-4B43-81A2-53001B531410}"/>
                </a:ext>
              </a:extLst>
            </p:cNvPr>
            <p:cNvSpPr>
              <a:spLocks noChangeShapeType="1"/>
            </p:cNvSpPr>
            <p:nvPr/>
          </p:nvSpPr>
          <p:spPr bwMode="auto">
            <a:xfrm>
              <a:off x="3107" y="2613"/>
              <a:ext cx="0" cy="363"/>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15">
              <a:extLst>
                <a:ext uri="{FF2B5EF4-FFF2-40B4-BE49-F238E27FC236}">
                  <a16:creationId xmlns:a16="http://schemas.microsoft.com/office/drawing/2014/main" id="{F0F12A66-E84B-4722-B44A-0498F9419567}"/>
                </a:ext>
              </a:extLst>
            </p:cNvPr>
            <p:cNvSpPr>
              <a:spLocks noChangeShapeType="1"/>
            </p:cNvSpPr>
            <p:nvPr/>
          </p:nvSpPr>
          <p:spPr bwMode="auto">
            <a:xfrm flipH="1">
              <a:off x="1837" y="2205"/>
              <a:ext cx="363" cy="273"/>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16">
              <a:extLst>
                <a:ext uri="{FF2B5EF4-FFF2-40B4-BE49-F238E27FC236}">
                  <a16:creationId xmlns:a16="http://schemas.microsoft.com/office/drawing/2014/main" id="{E78C30BB-CE49-4B04-A7AF-197290DCBF32}"/>
                </a:ext>
              </a:extLst>
            </p:cNvPr>
            <p:cNvSpPr>
              <a:spLocks noChangeShapeType="1"/>
            </p:cNvSpPr>
            <p:nvPr/>
          </p:nvSpPr>
          <p:spPr bwMode="auto">
            <a:xfrm flipH="1" flipV="1">
              <a:off x="1927" y="1570"/>
              <a:ext cx="318" cy="227"/>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91228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0-#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a:extLst>
              <a:ext uri="{FF2B5EF4-FFF2-40B4-BE49-F238E27FC236}">
                <a16:creationId xmlns:a16="http://schemas.microsoft.com/office/drawing/2014/main" id="{08653037-8741-4417-A7BB-6B97603E3487}"/>
              </a:ext>
            </a:extLst>
          </p:cNvPr>
          <p:cNvSpPr>
            <a:spLocks noGrp="1" noChangeArrowheads="1"/>
          </p:cNvSpPr>
          <p:nvPr>
            <p:ph type="title"/>
          </p:nvPr>
        </p:nvSpPr>
        <p:spPr/>
        <p:txBody>
          <a:bodyPr/>
          <a:lstStyle/>
          <a:p>
            <a:r>
              <a:rPr lang="zh-CN" altLang="en-US"/>
              <a:t>客户</a:t>
            </a:r>
            <a:r>
              <a:rPr lang="en-US" altLang="zh-CN"/>
              <a:t>/</a:t>
            </a:r>
            <a:r>
              <a:rPr lang="zh-CN" altLang="en-US"/>
              <a:t>服务器（</a:t>
            </a:r>
            <a:r>
              <a:rPr lang="en-US" altLang="zh-CN"/>
              <a:t>Client/Server</a:t>
            </a:r>
            <a:r>
              <a:rPr lang="zh-CN" altLang="en-US"/>
              <a:t>）</a:t>
            </a:r>
          </a:p>
        </p:txBody>
      </p:sp>
      <p:sp>
        <p:nvSpPr>
          <p:cNvPr id="245763" name="Rectangle 3">
            <a:extLst>
              <a:ext uri="{FF2B5EF4-FFF2-40B4-BE49-F238E27FC236}">
                <a16:creationId xmlns:a16="http://schemas.microsoft.com/office/drawing/2014/main" id="{303CD608-6DDE-4B12-AC9D-078657D02790}"/>
              </a:ext>
            </a:extLst>
          </p:cNvPr>
          <p:cNvSpPr>
            <a:spLocks noGrp="1" noChangeArrowheads="1"/>
          </p:cNvSpPr>
          <p:nvPr>
            <p:ph type="body" idx="1"/>
          </p:nvPr>
        </p:nvSpPr>
        <p:spPr/>
        <p:txBody>
          <a:bodyPr/>
          <a:lstStyle/>
          <a:p>
            <a:r>
              <a:rPr lang="zh-CN" altLang="en-US" dirty="0"/>
              <a:t>系统分为客户和服务器，服务器一直处于侦听的状态，客户主动连接服务器，每个服务器可以为多个客户服务。</a:t>
            </a:r>
          </a:p>
        </p:txBody>
      </p:sp>
      <p:sp>
        <p:nvSpPr>
          <p:cNvPr id="4" name="Rectangle 2">
            <a:extLst>
              <a:ext uri="{FF2B5EF4-FFF2-40B4-BE49-F238E27FC236}">
                <a16:creationId xmlns:a16="http://schemas.microsoft.com/office/drawing/2014/main" id="{61E6D8C1-835A-4A66-8569-CE1ECE8D9C0A}"/>
              </a:ext>
            </a:extLst>
          </p:cNvPr>
          <p:cNvSpPr txBox="1">
            <a:spLocks noChangeArrowheads="1"/>
          </p:cNvSpPr>
          <p:nvPr/>
        </p:nvSpPr>
        <p:spPr bwMode="auto">
          <a:xfrm>
            <a:off x="606693" y="-14287"/>
            <a:ext cx="5616624"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软件框架 、软件架构、软件架构模式</a:t>
            </a:r>
          </a:p>
        </p:txBody>
      </p:sp>
      <p:cxnSp>
        <p:nvCxnSpPr>
          <p:cNvPr id="5" name="直接连接符 46">
            <a:extLst>
              <a:ext uri="{FF2B5EF4-FFF2-40B4-BE49-F238E27FC236}">
                <a16:creationId xmlns:a16="http://schemas.microsoft.com/office/drawing/2014/main" id="{134CD09C-499E-48DC-B032-AA75DC40D2BB}"/>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a:extLst>
              <a:ext uri="{FF2B5EF4-FFF2-40B4-BE49-F238E27FC236}">
                <a16:creationId xmlns:a16="http://schemas.microsoft.com/office/drawing/2014/main" id="{80269F8B-5942-4A25-BC19-44C827CECB9E}"/>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 name="Group 7">
            <a:extLst>
              <a:ext uri="{FF2B5EF4-FFF2-40B4-BE49-F238E27FC236}">
                <a16:creationId xmlns:a16="http://schemas.microsoft.com/office/drawing/2014/main" id="{7910B78A-55BB-4696-BAFE-0D83743F3A0C}"/>
              </a:ext>
            </a:extLst>
          </p:cNvPr>
          <p:cNvGrpSpPr>
            <a:grpSpLocks noChangeAspect="1"/>
          </p:cNvGrpSpPr>
          <p:nvPr/>
        </p:nvGrpSpPr>
        <p:grpSpPr bwMode="auto">
          <a:xfrm>
            <a:off x="883837" y="2545556"/>
            <a:ext cx="7086600" cy="3979863"/>
            <a:chOff x="612" y="1298"/>
            <a:chExt cx="4464" cy="2507"/>
          </a:xfrm>
        </p:grpSpPr>
        <p:sp>
          <p:nvSpPr>
            <p:cNvPr id="8" name="AutoShape 6">
              <a:extLst>
                <a:ext uri="{FF2B5EF4-FFF2-40B4-BE49-F238E27FC236}">
                  <a16:creationId xmlns:a16="http://schemas.microsoft.com/office/drawing/2014/main" id="{C69C263F-041C-4294-A4B8-0ACA9F5E88E9}"/>
                </a:ext>
              </a:extLst>
            </p:cNvPr>
            <p:cNvSpPr>
              <a:spLocks noChangeAspect="1" noChangeArrowheads="1" noTextEdit="1"/>
            </p:cNvSpPr>
            <p:nvPr/>
          </p:nvSpPr>
          <p:spPr bwMode="auto">
            <a:xfrm>
              <a:off x="612" y="1298"/>
              <a:ext cx="4464" cy="2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 name="Rectangle 8">
              <a:extLst>
                <a:ext uri="{FF2B5EF4-FFF2-40B4-BE49-F238E27FC236}">
                  <a16:creationId xmlns:a16="http://schemas.microsoft.com/office/drawing/2014/main" id="{483CF1C3-542F-478E-9958-EFA1ABF6C249}"/>
                </a:ext>
              </a:extLst>
            </p:cNvPr>
            <p:cNvSpPr>
              <a:spLocks noChangeArrowheads="1"/>
            </p:cNvSpPr>
            <p:nvPr/>
          </p:nvSpPr>
          <p:spPr bwMode="auto">
            <a:xfrm>
              <a:off x="612" y="1298"/>
              <a:ext cx="4464" cy="2507"/>
            </a:xfrm>
            <a:prstGeom prst="rect">
              <a:avLst/>
            </a:prstGeom>
            <a:noFill/>
            <a:ln w="0">
              <a:solidFill>
                <a:srgbClr val="FFFFFE"/>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0" name="Rectangle 9">
              <a:extLst>
                <a:ext uri="{FF2B5EF4-FFF2-40B4-BE49-F238E27FC236}">
                  <a16:creationId xmlns:a16="http://schemas.microsoft.com/office/drawing/2014/main" id="{450895A9-DED8-428E-A274-DC969A6E668A}"/>
                </a:ext>
              </a:extLst>
            </p:cNvPr>
            <p:cNvSpPr>
              <a:spLocks noChangeArrowheads="1"/>
            </p:cNvSpPr>
            <p:nvPr/>
          </p:nvSpPr>
          <p:spPr bwMode="auto">
            <a:xfrm>
              <a:off x="665" y="2192"/>
              <a:ext cx="4389" cy="291"/>
            </a:xfrm>
            <a:prstGeom prst="rect">
              <a:avLst/>
            </a:prstGeom>
            <a:solidFill>
              <a:srgbClr val="00AFE9"/>
            </a:solidFill>
            <a:ln w="23813">
              <a:solidFill>
                <a:srgbClr val="00AFE9"/>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1" name="Freeform 10">
              <a:extLst>
                <a:ext uri="{FF2B5EF4-FFF2-40B4-BE49-F238E27FC236}">
                  <a16:creationId xmlns:a16="http://schemas.microsoft.com/office/drawing/2014/main" id="{BC2D9266-65A0-4285-A1C2-E3AC751E608F}"/>
                </a:ext>
              </a:extLst>
            </p:cNvPr>
            <p:cNvSpPr>
              <a:spLocks/>
            </p:cNvSpPr>
            <p:nvPr/>
          </p:nvSpPr>
          <p:spPr bwMode="auto">
            <a:xfrm>
              <a:off x="658" y="3010"/>
              <a:ext cx="963" cy="780"/>
            </a:xfrm>
            <a:custGeom>
              <a:avLst/>
              <a:gdLst>
                <a:gd name="T0" fmla="*/ 260 w 963"/>
                <a:gd name="T1" fmla="*/ 0 h 780"/>
                <a:gd name="T2" fmla="*/ 703 w 963"/>
                <a:gd name="T3" fmla="*/ 0 h 780"/>
                <a:gd name="T4" fmla="*/ 795 w 963"/>
                <a:gd name="T5" fmla="*/ 15 h 780"/>
                <a:gd name="T6" fmla="*/ 887 w 963"/>
                <a:gd name="T7" fmla="*/ 77 h 780"/>
                <a:gd name="T8" fmla="*/ 948 w 963"/>
                <a:gd name="T9" fmla="*/ 153 h 780"/>
                <a:gd name="T10" fmla="*/ 963 w 963"/>
                <a:gd name="T11" fmla="*/ 260 h 780"/>
                <a:gd name="T12" fmla="*/ 963 w 963"/>
                <a:gd name="T13" fmla="*/ 520 h 780"/>
                <a:gd name="T14" fmla="*/ 948 w 963"/>
                <a:gd name="T15" fmla="*/ 627 h 780"/>
                <a:gd name="T16" fmla="*/ 887 w 963"/>
                <a:gd name="T17" fmla="*/ 703 h 780"/>
                <a:gd name="T18" fmla="*/ 795 w 963"/>
                <a:gd name="T19" fmla="*/ 764 h 780"/>
                <a:gd name="T20" fmla="*/ 703 w 963"/>
                <a:gd name="T21" fmla="*/ 780 h 780"/>
                <a:gd name="T22" fmla="*/ 260 w 963"/>
                <a:gd name="T23" fmla="*/ 780 h 780"/>
                <a:gd name="T24" fmla="*/ 168 w 963"/>
                <a:gd name="T25" fmla="*/ 764 h 780"/>
                <a:gd name="T26" fmla="*/ 76 w 963"/>
                <a:gd name="T27" fmla="*/ 703 h 780"/>
                <a:gd name="T28" fmla="*/ 30 w 963"/>
                <a:gd name="T29" fmla="*/ 627 h 780"/>
                <a:gd name="T30" fmla="*/ 0 w 963"/>
                <a:gd name="T31" fmla="*/ 520 h 780"/>
                <a:gd name="T32" fmla="*/ 0 w 963"/>
                <a:gd name="T33" fmla="*/ 260 h 780"/>
                <a:gd name="T34" fmla="*/ 30 w 963"/>
                <a:gd name="T35" fmla="*/ 153 h 780"/>
                <a:gd name="T36" fmla="*/ 76 w 963"/>
                <a:gd name="T37" fmla="*/ 77 h 780"/>
                <a:gd name="T38" fmla="*/ 168 w 963"/>
                <a:gd name="T39" fmla="*/ 15 h 780"/>
                <a:gd name="T40" fmla="*/ 260 w 963"/>
                <a:gd name="T41" fmla="*/ 0 h 7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3"/>
                <a:gd name="T64" fmla="*/ 0 h 780"/>
                <a:gd name="T65" fmla="*/ 963 w 963"/>
                <a:gd name="T66" fmla="*/ 780 h 7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3" h="780">
                  <a:moveTo>
                    <a:pt x="260" y="0"/>
                  </a:moveTo>
                  <a:lnTo>
                    <a:pt x="703" y="0"/>
                  </a:lnTo>
                  <a:lnTo>
                    <a:pt x="795" y="15"/>
                  </a:lnTo>
                  <a:lnTo>
                    <a:pt x="887" y="77"/>
                  </a:lnTo>
                  <a:lnTo>
                    <a:pt x="948" y="153"/>
                  </a:lnTo>
                  <a:lnTo>
                    <a:pt x="963" y="260"/>
                  </a:lnTo>
                  <a:lnTo>
                    <a:pt x="963" y="520"/>
                  </a:lnTo>
                  <a:lnTo>
                    <a:pt x="948" y="627"/>
                  </a:lnTo>
                  <a:lnTo>
                    <a:pt x="887" y="703"/>
                  </a:lnTo>
                  <a:lnTo>
                    <a:pt x="795" y="764"/>
                  </a:lnTo>
                  <a:lnTo>
                    <a:pt x="703" y="780"/>
                  </a:lnTo>
                  <a:lnTo>
                    <a:pt x="260" y="780"/>
                  </a:lnTo>
                  <a:lnTo>
                    <a:pt x="168" y="764"/>
                  </a:lnTo>
                  <a:lnTo>
                    <a:pt x="76" y="703"/>
                  </a:lnTo>
                  <a:lnTo>
                    <a:pt x="30" y="627"/>
                  </a:lnTo>
                  <a:lnTo>
                    <a:pt x="0" y="520"/>
                  </a:lnTo>
                  <a:lnTo>
                    <a:pt x="0" y="260"/>
                  </a:lnTo>
                  <a:lnTo>
                    <a:pt x="30" y="153"/>
                  </a:lnTo>
                  <a:lnTo>
                    <a:pt x="76" y="77"/>
                  </a:lnTo>
                  <a:lnTo>
                    <a:pt x="168" y="15"/>
                  </a:lnTo>
                  <a:lnTo>
                    <a:pt x="260" y="0"/>
                  </a:lnTo>
                  <a:close/>
                </a:path>
              </a:pathLst>
            </a:custGeom>
            <a:solidFill>
              <a:srgbClr val="00AFE9"/>
            </a:solidFill>
            <a:ln w="23813">
              <a:solidFill>
                <a:srgbClr val="00AFE9"/>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2" name="Freeform 11">
              <a:extLst>
                <a:ext uri="{FF2B5EF4-FFF2-40B4-BE49-F238E27FC236}">
                  <a16:creationId xmlns:a16="http://schemas.microsoft.com/office/drawing/2014/main" id="{67AB445D-A011-4DDE-9D49-61F94EE13537}"/>
                </a:ext>
              </a:extLst>
            </p:cNvPr>
            <p:cNvSpPr>
              <a:spLocks/>
            </p:cNvSpPr>
            <p:nvPr/>
          </p:nvSpPr>
          <p:spPr bwMode="auto">
            <a:xfrm>
              <a:off x="1820" y="3010"/>
              <a:ext cx="948" cy="780"/>
            </a:xfrm>
            <a:custGeom>
              <a:avLst/>
              <a:gdLst>
                <a:gd name="T0" fmla="*/ 260 w 948"/>
                <a:gd name="T1" fmla="*/ 0 h 780"/>
                <a:gd name="T2" fmla="*/ 688 w 948"/>
                <a:gd name="T3" fmla="*/ 0 h 780"/>
                <a:gd name="T4" fmla="*/ 795 w 948"/>
                <a:gd name="T5" fmla="*/ 15 h 780"/>
                <a:gd name="T6" fmla="*/ 871 w 948"/>
                <a:gd name="T7" fmla="*/ 77 h 780"/>
                <a:gd name="T8" fmla="*/ 932 w 948"/>
                <a:gd name="T9" fmla="*/ 153 h 780"/>
                <a:gd name="T10" fmla="*/ 948 w 948"/>
                <a:gd name="T11" fmla="*/ 260 h 780"/>
                <a:gd name="T12" fmla="*/ 948 w 948"/>
                <a:gd name="T13" fmla="*/ 520 h 780"/>
                <a:gd name="T14" fmla="*/ 932 w 948"/>
                <a:gd name="T15" fmla="*/ 627 h 780"/>
                <a:gd name="T16" fmla="*/ 871 w 948"/>
                <a:gd name="T17" fmla="*/ 703 h 780"/>
                <a:gd name="T18" fmla="*/ 795 w 948"/>
                <a:gd name="T19" fmla="*/ 764 h 780"/>
                <a:gd name="T20" fmla="*/ 688 w 948"/>
                <a:gd name="T21" fmla="*/ 780 h 780"/>
                <a:gd name="T22" fmla="*/ 260 w 948"/>
                <a:gd name="T23" fmla="*/ 780 h 780"/>
                <a:gd name="T24" fmla="*/ 153 w 948"/>
                <a:gd name="T25" fmla="*/ 764 h 780"/>
                <a:gd name="T26" fmla="*/ 76 w 948"/>
                <a:gd name="T27" fmla="*/ 703 h 780"/>
                <a:gd name="T28" fmla="*/ 15 w 948"/>
                <a:gd name="T29" fmla="*/ 627 h 780"/>
                <a:gd name="T30" fmla="*/ 0 w 948"/>
                <a:gd name="T31" fmla="*/ 520 h 780"/>
                <a:gd name="T32" fmla="*/ 0 w 948"/>
                <a:gd name="T33" fmla="*/ 260 h 780"/>
                <a:gd name="T34" fmla="*/ 15 w 948"/>
                <a:gd name="T35" fmla="*/ 153 h 780"/>
                <a:gd name="T36" fmla="*/ 76 w 948"/>
                <a:gd name="T37" fmla="*/ 77 h 780"/>
                <a:gd name="T38" fmla="*/ 153 w 948"/>
                <a:gd name="T39" fmla="*/ 15 h 780"/>
                <a:gd name="T40" fmla="*/ 260 w 948"/>
                <a:gd name="T41" fmla="*/ 0 h 7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8"/>
                <a:gd name="T64" fmla="*/ 0 h 780"/>
                <a:gd name="T65" fmla="*/ 948 w 948"/>
                <a:gd name="T66" fmla="*/ 780 h 7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8" h="780">
                  <a:moveTo>
                    <a:pt x="260" y="0"/>
                  </a:moveTo>
                  <a:lnTo>
                    <a:pt x="688" y="0"/>
                  </a:lnTo>
                  <a:lnTo>
                    <a:pt x="795" y="15"/>
                  </a:lnTo>
                  <a:lnTo>
                    <a:pt x="871" y="77"/>
                  </a:lnTo>
                  <a:lnTo>
                    <a:pt x="932" y="153"/>
                  </a:lnTo>
                  <a:lnTo>
                    <a:pt x="948" y="260"/>
                  </a:lnTo>
                  <a:lnTo>
                    <a:pt x="948" y="520"/>
                  </a:lnTo>
                  <a:lnTo>
                    <a:pt x="932" y="627"/>
                  </a:lnTo>
                  <a:lnTo>
                    <a:pt x="871" y="703"/>
                  </a:lnTo>
                  <a:lnTo>
                    <a:pt x="795" y="764"/>
                  </a:lnTo>
                  <a:lnTo>
                    <a:pt x="688" y="780"/>
                  </a:lnTo>
                  <a:lnTo>
                    <a:pt x="260" y="780"/>
                  </a:lnTo>
                  <a:lnTo>
                    <a:pt x="153" y="764"/>
                  </a:lnTo>
                  <a:lnTo>
                    <a:pt x="76" y="703"/>
                  </a:lnTo>
                  <a:lnTo>
                    <a:pt x="15" y="627"/>
                  </a:lnTo>
                  <a:lnTo>
                    <a:pt x="0" y="520"/>
                  </a:lnTo>
                  <a:lnTo>
                    <a:pt x="0" y="260"/>
                  </a:lnTo>
                  <a:lnTo>
                    <a:pt x="15" y="153"/>
                  </a:lnTo>
                  <a:lnTo>
                    <a:pt x="76" y="77"/>
                  </a:lnTo>
                  <a:lnTo>
                    <a:pt x="153" y="15"/>
                  </a:lnTo>
                  <a:lnTo>
                    <a:pt x="260" y="0"/>
                  </a:lnTo>
                  <a:close/>
                </a:path>
              </a:pathLst>
            </a:custGeom>
            <a:solidFill>
              <a:srgbClr val="00AFE9"/>
            </a:solidFill>
            <a:ln w="23813">
              <a:solidFill>
                <a:srgbClr val="00AFE9"/>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3" name="Freeform 12">
              <a:extLst>
                <a:ext uri="{FF2B5EF4-FFF2-40B4-BE49-F238E27FC236}">
                  <a16:creationId xmlns:a16="http://schemas.microsoft.com/office/drawing/2014/main" id="{4EF04747-A668-4FEF-A18B-47A4DED6C5F1}"/>
                </a:ext>
              </a:extLst>
            </p:cNvPr>
            <p:cNvSpPr>
              <a:spLocks/>
            </p:cNvSpPr>
            <p:nvPr/>
          </p:nvSpPr>
          <p:spPr bwMode="auto">
            <a:xfrm>
              <a:off x="2966" y="3010"/>
              <a:ext cx="948" cy="780"/>
            </a:xfrm>
            <a:custGeom>
              <a:avLst/>
              <a:gdLst>
                <a:gd name="T0" fmla="*/ 260 w 948"/>
                <a:gd name="T1" fmla="*/ 0 h 780"/>
                <a:gd name="T2" fmla="*/ 688 w 948"/>
                <a:gd name="T3" fmla="*/ 0 h 780"/>
                <a:gd name="T4" fmla="*/ 795 w 948"/>
                <a:gd name="T5" fmla="*/ 15 h 780"/>
                <a:gd name="T6" fmla="*/ 872 w 948"/>
                <a:gd name="T7" fmla="*/ 77 h 780"/>
                <a:gd name="T8" fmla="*/ 933 w 948"/>
                <a:gd name="T9" fmla="*/ 153 h 780"/>
                <a:gd name="T10" fmla="*/ 948 w 948"/>
                <a:gd name="T11" fmla="*/ 260 h 780"/>
                <a:gd name="T12" fmla="*/ 948 w 948"/>
                <a:gd name="T13" fmla="*/ 520 h 780"/>
                <a:gd name="T14" fmla="*/ 933 w 948"/>
                <a:gd name="T15" fmla="*/ 627 h 780"/>
                <a:gd name="T16" fmla="*/ 872 w 948"/>
                <a:gd name="T17" fmla="*/ 703 h 780"/>
                <a:gd name="T18" fmla="*/ 795 w 948"/>
                <a:gd name="T19" fmla="*/ 764 h 780"/>
                <a:gd name="T20" fmla="*/ 688 w 948"/>
                <a:gd name="T21" fmla="*/ 780 h 780"/>
                <a:gd name="T22" fmla="*/ 260 w 948"/>
                <a:gd name="T23" fmla="*/ 780 h 780"/>
                <a:gd name="T24" fmla="*/ 153 w 948"/>
                <a:gd name="T25" fmla="*/ 764 h 780"/>
                <a:gd name="T26" fmla="*/ 77 w 948"/>
                <a:gd name="T27" fmla="*/ 703 h 780"/>
                <a:gd name="T28" fmla="*/ 16 w 948"/>
                <a:gd name="T29" fmla="*/ 627 h 780"/>
                <a:gd name="T30" fmla="*/ 0 w 948"/>
                <a:gd name="T31" fmla="*/ 520 h 780"/>
                <a:gd name="T32" fmla="*/ 0 w 948"/>
                <a:gd name="T33" fmla="*/ 260 h 780"/>
                <a:gd name="T34" fmla="*/ 16 w 948"/>
                <a:gd name="T35" fmla="*/ 153 h 780"/>
                <a:gd name="T36" fmla="*/ 77 w 948"/>
                <a:gd name="T37" fmla="*/ 77 h 780"/>
                <a:gd name="T38" fmla="*/ 153 w 948"/>
                <a:gd name="T39" fmla="*/ 15 h 780"/>
                <a:gd name="T40" fmla="*/ 260 w 948"/>
                <a:gd name="T41" fmla="*/ 0 h 7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8"/>
                <a:gd name="T64" fmla="*/ 0 h 780"/>
                <a:gd name="T65" fmla="*/ 948 w 948"/>
                <a:gd name="T66" fmla="*/ 780 h 7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8" h="780">
                  <a:moveTo>
                    <a:pt x="260" y="0"/>
                  </a:moveTo>
                  <a:lnTo>
                    <a:pt x="688" y="0"/>
                  </a:lnTo>
                  <a:lnTo>
                    <a:pt x="795" y="15"/>
                  </a:lnTo>
                  <a:lnTo>
                    <a:pt x="872" y="77"/>
                  </a:lnTo>
                  <a:lnTo>
                    <a:pt x="933" y="153"/>
                  </a:lnTo>
                  <a:lnTo>
                    <a:pt x="948" y="260"/>
                  </a:lnTo>
                  <a:lnTo>
                    <a:pt x="948" y="520"/>
                  </a:lnTo>
                  <a:lnTo>
                    <a:pt x="933" y="627"/>
                  </a:lnTo>
                  <a:lnTo>
                    <a:pt x="872" y="703"/>
                  </a:lnTo>
                  <a:lnTo>
                    <a:pt x="795" y="764"/>
                  </a:lnTo>
                  <a:lnTo>
                    <a:pt x="688" y="780"/>
                  </a:lnTo>
                  <a:lnTo>
                    <a:pt x="260" y="780"/>
                  </a:lnTo>
                  <a:lnTo>
                    <a:pt x="153" y="764"/>
                  </a:lnTo>
                  <a:lnTo>
                    <a:pt x="77" y="703"/>
                  </a:lnTo>
                  <a:lnTo>
                    <a:pt x="16" y="627"/>
                  </a:lnTo>
                  <a:lnTo>
                    <a:pt x="0" y="520"/>
                  </a:lnTo>
                  <a:lnTo>
                    <a:pt x="0" y="260"/>
                  </a:lnTo>
                  <a:lnTo>
                    <a:pt x="16" y="153"/>
                  </a:lnTo>
                  <a:lnTo>
                    <a:pt x="77" y="77"/>
                  </a:lnTo>
                  <a:lnTo>
                    <a:pt x="153" y="15"/>
                  </a:lnTo>
                  <a:lnTo>
                    <a:pt x="260" y="0"/>
                  </a:lnTo>
                  <a:close/>
                </a:path>
              </a:pathLst>
            </a:custGeom>
            <a:solidFill>
              <a:srgbClr val="00AFE9"/>
            </a:solidFill>
            <a:ln w="23813">
              <a:solidFill>
                <a:srgbClr val="00AFE9"/>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4" name="Freeform 13">
              <a:extLst>
                <a:ext uri="{FF2B5EF4-FFF2-40B4-BE49-F238E27FC236}">
                  <a16:creationId xmlns:a16="http://schemas.microsoft.com/office/drawing/2014/main" id="{0CDE5CE9-078A-471E-8270-5051B694F93A}"/>
                </a:ext>
              </a:extLst>
            </p:cNvPr>
            <p:cNvSpPr>
              <a:spLocks/>
            </p:cNvSpPr>
            <p:nvPr/>
          </p:nvSpPr>
          <p:spPr bwMode="auto">
            <a:xfrm>
              <a:off x="4113" y="3010"/>
              <a:ext cx="948" cy="780"/>
            </a:xfrm>
            <a:custGeom>
              <a:avLst/>
              <a:gdLst>
                <a:gd name="T0" fmla="*/ 260 w 948"/>
                <a:gd name="T1" fmla="*/ 0 h 780"/>
                <a:gd name="T2" fmla="*/ 688 w 948"/>
                <a:gd name="T3" fmla="*/ 0 h 780"/>
                <a:gd name="T4" fmla="*/ 795 w 948"/>
                <a:gd name="T5" fmla="*/ 15 h 780"/>
                <a:gd name="T6" fmla="*/ 871 w 948"/>
                <a:gd name="T7" fmla="*/ 77 h 780"/>
                <a:gd name="T8" fmla="*/ 932 w 948"/>
                <a:gd name="T9" fmla="*/ 153 h 780"/>
                <a:gd name="T10" fmla="*/ 948 w 948"/>
                <a:gd name="T11" fmla="*/ 260 h 780"/>
                <a:gd name="T12" fmla="*/ 948 w 948"/>
                <a:gd name="T13" fmla="*/ 520 h 780"/>
                <a:gd name="T14" fmla="*/ 932 w 948"/>
                <a:gd name="T15" fmla="*/ 627 h 780"/>
                <a:gd name="T16" fmla="*/ 871 w 948"/>
                <a:gd name="T17" fmla="*/ 703 h 780"/>
                <a:gd name="T18" fmla="*/ 795 w 948"/>
                <a:gd name="T19" fmla="*/ 764 h 780"/>
                <a:gd name="T20" fmla="*/ 688 w 948"/>
                <a:gd name="T21" fmla="*/ 780 h 780"/>
                <a:gd name="T22" fmla="*/ 260 w 948"/>
                <a:gd name="T23" fmla="*/ 780 h 780"/>
                <a:gd name="T24" fmla="*/ 153 w 948"/>
                <a:gd name="T25" fmla="*/ 764 h 780"/>
                <a:gd name="T26" fmla="*/ 76 w 948"/>
                <a:gd name="T27" fmla="*/ 703 h 780"/>
                <a:gd name="T28" fmla="*/ 15 w 948"/>
                <a:gd name="T29" fmla="*/ 627 h 780"/>
                <a:gd name="T30" fmla="*/ 0 w 948"/>
                <a:gd name="T31" fmla="*/ 520 h 780"/>
                <a:gd name="T32" fmla="*/ 0 w 948"/>
                <a:gd name="T33" fmla="*/ 260 h 780"/>
                <a:gd name="T34" fmla="*/ 15 w 948"/>
                <a:gd name="T35" fmla="*/ 153 h 780"/>
                <a:gd name="T36" fmla="*/ 76 w 948"/>
                <a:gd name="T37" fmla="*/ 77 h 780"/>
                <a:gd name="T38" fmla="*/ 153 w 948"/>
                <a:gd name="T39" fmla="*/ 15 h 780"/>
                <a:gd name="T40" fmla="*/ 260 w 948"/>
                <a:gd name="T41" fmla="*/ 0 h 7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8"/>
                <a:gd name="T64" fmla="*/ 0 h 780"/>
                <a:gd name="T65" fmla="*/ 948 w 948"/>
                <a:gd name="T66" fmla="*/ 780 h 7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8" h="780">
                  <a:moveTo>
                    <a:pt x="260" y="0"/>
                  </a:moveTo>
                  <a:lnTo>
                    <a:pt x="688" y="0"/>
                  </a:lnTo>
                  <a:lnTo>
                    <a:pt x="795" y="15"/>
                  </a:lnTo>
                  <a:lnTo>
                    <a:pt x="871" y="77"/>
                  </a:lnTo>
                  <a:lnTo>
                    <a:pt x="932" y="153"/>
                  </a:lnTo>
                  <a:lnTo>
                    <a:pt x="948" y="260"/>
                  </a:lnTo>
                  <a:lnTo>
                    <a:pt x="948" y="520"/>
                  </a:lnTo>
                  <a:lnTo>
                    <a:pt x="932" y="627"/>
                  </a:lnTo>
                  <a:lnTo>
                    <a:pt x="871" y="703"/>
                  </a:lnTo>
                  <a:lnTo>
                    <a:pt x="795" y="764"/>
                  </a:lnTo>
                  <a:lnTo>
                    <a:pt x="688" y="780"/>
                  </a:lnTo>
                  <a:lnTo>
                    <a:pt x="260" y="780"/>
                  </a:lnTo>
                  <a:lnTo>
                    <a:pt x="153" y="764"/>
                  </a:lnTo>
                  <a:lnTo>
                    <a:pt x="76" y="703"/>
                  </a:lnTo>
                  <a:lnTo>
                    <a:pt x="15" y="627"/>
                  </a:lnTo>
                  <a:lnTo>
                    <a:pt x="0" y="520"/>
                  </a:lnTo>
                  <a:lnTo>
                    <a:pt x="0" y="260"/>
                  </a:lnTo>
                  <a:lnTo>
                    <a:pt x="15" y="153"/>
                  </a:lnTo>
                  <a:lnTo>
                    <a:pt x="76" y="77"/>
                  </a:lnTo>
                  <a:lnTo>
                    <a:pt x="153" y="15"/>
                  </a:lnTo>
                  <a:lnTo>
                    <a:pt x="260" y="0"/>
                  </a:lnTo>
                  <a:close/>
                </a:path>
              </a:pathLst>
            </a:custGeom>
            <a:solidFill>
              <a:srgbClr val="00AFE9"/>
            </a:solidFill>
            <a:ln w="23813">
              <a:solidFill>
                <a:srgbClr val="00AFE9"/>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5" name="Freeform 14">
              <a:extLst>
                <a:ext uri="{FF2B5EF4-FFF2-40B4-BE49-F238E27FC236}">
                  <a16:creationId xmlns:a16="http://schemas.microsoft.com/office/drawing/2014/main" id="{6EBABC44-42C9-44A0-9B15-6C2E1CA4F926}"/>
                </a:ext>
              </a:extLst>
            </p:cNvPr>
            <p:cNvSpPr>
              <a:spLocks/>
            </p:cNvSpPr>
            <p:nvPr/>
          </p:nvSpPr>
          <p:spPr bwMode="auto">
            <a:xfrm>
              <a:off x="704" y="1359"/>
              <a:ext cx="871" cy="306"/>
            </a:xfrm>
            <a:custGeom>
              <a:avLst/>
              <a:gdLst>
                <a:gd name="T0" fmla="*/ 153 w 871"/>
                <a:gd name="T1" fmla="*/ 0 h 306"/>
                <a:gd name="T2" fmla="*/ 718 w 871"/>
                <a:gd name="T3" fmla="*/ 0 h 306"/>
                <a:gd name="T4" fmla="*/ 825 w 871"/>
                <a:gd name="T5" fmla="*/ 46 h 306"/>
                <a:gd name="T6" fmla="*/ 856 w 871"/>
                <a:gd name="T7" fmla="*/ 92 h 306"/>
                <a:gd name="T8" fmla="*/ 871 w 871"/>
                <a:gd name="T9" fmla="*/ 153 h 306"/>
                <a:gd name="T10" fmla="*/ 871 w 871"/>
                <a:gd name="T11" fmla="*/ 153 h 306"/>
                <a:gd name="T12" fmla="*/ 856 w 871"/>
                <a:gd name="T13" fmla="*/ 214 h 306"/>
                <a:gd name="T14" fmla="*/ 825 w 871"/>
                <a:gd name="T15" fmla="*/ 260 h 306"/>
                <a:gd name="T16" fmla="*/ 718 w 871"/>
                <a:gd name="T17" fmla="*/ 306 h 306"/>
                <a:gd name="T18" fmla="*/ 153 w 871"/>
                <a:gd name="T19" fmla="*/ 306 h 306"/>
                <a:gd name="T20" fmla="*/ 46 w 871"/>
                <a:gd name="T21" fmla="*/ 260 h 306"/>
                <a:gd name="T22" fmla="*/ 15 w 871"/>
                <a:gd name="T23" fmla="*/ 214 h 306"/>
                <a:gd name="T24" fmla="*/ 0 w 871"/>
                <a:gd name="T25" fmla="*/ 153 h 306"/>
                <a:gd name="T26" fmla="*/ 0 w 871"/>
                <a:gd name="T27" fmla="*/ 153 h 306"/>
                <a:gd name="T28" fmla="*/ 15 w 871"/>
                <a:gd name="T29" fmla="*/ 92 h 306"/>
                <a:gd name="T30" fmla="*/ 46 w 871"/>
                <a:gd name="T31" fmla="*/ 46 h 306"/>
                <a:gd name="T32" fmla="*/ 153 w 871"/>
                <a:gd name="T33" fmla="*/ 0 h 3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1"/>
                <a:gd name="T52" fmla="*/ 0 h 306"/>
                <a:gd name="T53" fmla="*/ 871 w 871"/>
                <a:gd name="T54" fmla="*/ 306 h 3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1" h="306">
                  <a:moveTo>
                    <a:pt x="153" y="0"/>
                  </a:moveTo>
                  <a:lnTo>
                    <a:pt x="718" y="0"/>
                  </a:lnTo>
                  <a:lnTo>
                    <a:pt x="825" y="46"/>
                  </a:lnTo>
                  <a:lnTo>
                    <a:pt x="856" y="92"/>
                  </a:lnTo>
                  <a:lnTo>
                    <a:pt x="871" y="153"/>
                  </a:lnTo>
                  <a:lnTo>
                    <a:pt x="856" y="214"/>
                  </a:lnTo>
                  <a:lnTo>
                    <a:pt x="825" y="260"/>
                  </a:lnTo>
                  <a:lnTo>
                    <a:pt x="718" y="306"/>
                  </a:lnTo>
                  <a:lnTo>
                    <a:pt x="153" y="306"/>
                  </a:lnTo>
                  <a:lnTo>
                    <a:pt x="46" y="260"/>
                  </a:lnTo>
                  <a:lnTo>
                    <a:pt x="15" y="214"/>
                  </a:lnTo>
                  <a:lnTo>
                    <a:pt x="0" y="153"/>
                  </a:lnTo>
                  <a:lnTo>
                    <a:pt x="15" y="92"/>
                  </a:lnTo>
                  <a:lnTo>
                    <a:pt x="46" y="46"/>
                  </a:lnTo>
                  <a:lnTo>
                    <a:pt x="153" y="0"/>
                  </a:lnTo>
                  <a:close/>
                </a:path>
              </a:pathLst>
            </a:cu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6" name="Freeform 15">
              <a:extLst>
                <a:ext uri="{FF2B5EF4-FFF2-40B4-BE49-F238E27FC236}">
                  <a16:creationId xmlns:a16="http://schemas.microsoft.com/office/drawing/2014/main" id="{DFE1A994-8FDD-4CD4-8A98-5EF0C7841780}"/>
                </a:ext>
              </a:extLst>
            </p:cNvPr>
            <p:cNvSpPr>
              <a:spLocks/>
            </p:cNvSpPr>
            <p:nvPr/>
          </p:nvSpPr>
          <p:spPr bwMode="auto">
            <a:xfrm>
              <a:off x="704" y="1359"/>
              <a:ext cx="871" cy="306"/>
            </a:xfrm>
            <a:custGeom>
              <a:avLst/>
              <a:gdLst>
                <a:gd name="T0" fmla="*/ 153 w 871"/>
                <a:gd name="T1" fmla="*/ 0 h 306"/>
                <a:gd name="T2" fmla="*/ 718 w 871"/>
                <a:gd name="T3" fmla="*/ 0 h 306"/>
                <a:gd name="T4" fmla="*/ 825 w 871"/>
                <a:gd name="T5" fmla="*/ 46 h 306"/>
                <a:gd name="T6" fmla="*/ 856 w 871"/>
                <a:gd name="T7" fmla="*/ 92 h 306"/>
                <a:gd name="T8" fmla="*/ 871 w 871"/>
                <a:gd name="T9" fmla="*/ 153 h 306"/>
                <a:gd name="T10" fmla="*/ 856 w 871"/>
                <a:gd name="T11" fmla="*/ 214 h 306"/>
                <a:gd name="T12" fmla="*/ 825 w 871"/>
                <a:gd name="T13" fmla="*/ 260 h 306"/>
                <a:gd name="T14" fmla="*/ 718 w 871"/>
                <a:gd name="T15" fmla="*/ 306 h 306"/>
                <a:gd name="T16" fmla="*/ 153 w 871"/>
                <a:gd name="T17" fmla="*/ 306 h 306"/>
                <a:gd name="T18" fmla="*/ 46 w 871"/>
                <a:gd name="T19" fmla="*/ 260 h 306"/>
                <a:gd name="T20" fmla="*/ 15 w 871"/>
                <a:gd name="T21" fmla="*/ 214 h 306"/>
                <a:gd name="T22" fmla="*/ 0 w 871"/>
                <a:gd name="T23" fmla="*/ 153 h 306"/>
                <a:gd name="T24" fmla="*/ 15 w 871"/>
                <a:gd name="T25" fmla="*/ 92 h 306"/>
                <a:gd name="T26" fmla="*/ 46 w 871"/>
                <a:gd name="T27" fmla="*/ 46 h 306"/>
                <a:gd name="T28" fmla="*/ 153 w 871"/>
                <a:gd name="T29" fmla="*/ 0 h 30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71"/>
                <a:gd name="T46" fmla="*/ 0 h 306"/>
                <a:gd name="T47" fmla="*/ 871 w 871"/>
                <a:gd name="T48" fmla="*/ 306 h 30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71" h="306">
                  <a:moveTo>
                    <a:pt x="153" y="0"/>
                  </a:moveTo>
                  <a:lnTo>
                    <a:pt x="718" y="0"/>
                  </a:lnTo>
                  <a:lnTo>
                    <a:pt x="825" y="46"/>
                  </a:lnTo>
                  <a:lnTo>
                    <a:pt x="856" y="92"/>
                  </a:lnTo>
                  <a:lnTo>
                    <a:pt x="871" y="153"/>
                  </a:lnTo>
                  <a:lnTo>
                    <a:pt x="856" y="214"/>
                  </a:lnTo>
                  <a:lnTo>
                    <a:pt x="825" y="260"/>
                  </a:lnTo>
                  <a:lnTo>
                    <a:pt x="718" y="306"/>
                  </a:lnTo>
                  <a:lnTo>
                    <a:pt x="153" y="306"/>
                  </a:lnTo>
                  <a:lnTo>
                    <a:pt x="46" y="260"/>
                  </a:lnTo>
                  <a:lnTo>
                    <a:pt x="15" y="214"/>
                  </a:lnTo>
                  <a:lnTo>
                    <a:pt x="0" y="153"/>
                  </a:lnTo>
                  <a:lnTo>
                    <a:pt x="15" y="92"/>
                  </a:lnTo>
                  <a:lnTo>
                    <a:pt x="46" y="46"/>
                  </a:lnTo>
                  <a:lnTo>
                    <a:pt x="153" y="0"/>
                  </a:lnTo>
                  <a:close/>
                </a:path>
              </a:pathLst>
            </a:custGeom>
            <a:noFill/>
            <a:ln w="23813">
              <a:solidFill>
                <a:srgbClr val="00AFE9"/>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7" name="Freeform 16">
              <a:extLst>
                <a:ext uri="{FF2B5EF4-FFF2-40B4-BE49-F238E27FC236}">
                  <a16:creationId xmlns:a16="http://schemas.microsoft.com/office/drawing/2014/main" id="{EA7A74D6-53FE-4FBB-94AD-18CCD8F521B8}"/>
                </a:ext>
              </a:extLst>
            </p:cNvPr>
            <p:cNvSpPr>
              <a:spLocks/>
            </p:cNvSpPr>
            <p:nvPr/>
          </p:nvSpPr>
          <p:spPr bwMode="auto">
            <a:xfrm>
              <a:off x="1850" y="1359"/>
              <a:ext cx="872" cy="306"/>
            </a:xfrm>
            <a:custGeom>
              <a:avLst/>
              <a:gdLst>
                <a:gd name="T0" fmla="*/ 153 w 872"/>
                <a:gd name="T1" fmla="*/ 0 h 306"/>
                <a:gd name="T2" fmla="*/ 719 w 872"/>
                <a:gd name="T3" fmla="*/ 0 h 306"/>
                <a:gd name="T4" fmla="*/ 826 w 872"/>
                <a:gd name="T5" fmla="*/ 46 h 306"/>
                <a:gd name="T6" fmla="*/ 856 w 872"/>
                <a:gd name="T7" fmla="*/ 92 h 306"/>
                <a:gd name="T8" fmla="*/ 872 w 872"/>
                <a:gd name="T9" fmla="*/ 153 h 306"/>
                <a:gd name="T10" fmla="*/ 872 w 872"/>
                <a:gd name="T11" fmla="*/ 153 h 306"/>
                <a:gd name="T12" fmla="*/ 856 w 872"/>
                <a:gd name="T13" fmla="*/ 214 h 306"/>
                <a:gd name="T14" fmla="*/ 826 w 872"/>
                <a:gd name="T15" fmla="*/ 260 h 306"/>
                <a:gd name="T16" fmla="*/ 719 w 872"/>
                <a:gd name="T17" fmla="*/ 306 h 306"/>
                <a:gd name="T18" fmla="*/ 153 w 872"/>
                <a:gd name="T19" fmla="*/ 306 h 306"/>
                <a:gd name="T20" fmla="*/ 46 w 872"/>
                <a:gd name="T21" fmla="*/ 260 h 306"/>
                <a:gd name="T22" fmla="*/ 16 w 872"/>
                <a:gd name="T23" fmla="*/ 214 h 306"/>
                <a:gd name="T24" fmla="*/ 0 w 872"/>
                <a:gd name="T25" fmla="*/ 153 h 306"/>
                <a:gd name="T26" fmla="*/ 0 w 872"/>
                <a:gd name="T27" fmla="*/ 153 h 306"/>
                <a:gd name="T28" fmla="*/ 16 w 872"/>
                <a:gd name="T29" fmla="*/ 92 h 306"/>
                <a:gd name="T30" fmla="*/ 46 w 872"/>
                <a:gd name="T31" fmla="*/ 46 h 306"/>
                <a:gd name="T32" fmla="*/ 153 w 872"/>
                <a:gd name="T33" fmla="*/ 0 h 3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2"/>
                <a:gd name="T52" fmla="*/ 0 h 306"/>
                <a:gd name="T53" fmla="*/ 872 w 872"/>
                <a:gd name="T54" fmla="*/ 306 h 3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2" h="306">
                  <a:moveTo>
                    <a:pt x="153" y="0"/>
                  </a:moveTo>
                  <a:lnTo>
                    <a:pt x="719" y="0"/>
                  </a:lnTo>
                  <a:lnTo>
                    <a:pt x="826" y="46"/>
                  </a:lnTo>
                  <a:lnTo>
                    <a:pt x="856" y="92"/>
                  </a:lnTo>
                  <a:lnTo>
                    <a:pt x="872" y="153"/>
                  </a:lnTo>
                  <a:lnTo>
                    <a:pt x="856" y="214"/>
                  </a:lnTo>
                  <a:lnTo>
                    <a:pt x="826" y="260"/>
                  </a:lnTo>
                  <a:lnTo>
                    <a:pt x="719" y="306"/>
                  </a:lnTo>
                  <a:lnTo>
                    <a:pt x="153" y="306"/>
                  </a:lnTo>
                  <a:lnTo>
                    <a:pt x="46" y="260"/>
                  </a:lnTo>
                  <a:lnTo>
                    <a:pt x="16" y="214"/>
                  </a:lnTo>
                  <a:lnTo>
                    <a:pt x="0" y="153"/>
                  </a:lnTo>
                  <a:lnTo>
                    <a:pt x="16" y="92"/>
                  </a:lnTo>
                  <a:lnTo>
                    <a:pt x="46" y="46"/>
                  </a:lnTo>
                  <a:lnTo>
                    <a:pt x="153" y="0"/>
                  </a:lnTo>
                  <a:close/>
                </a:path>
              </a:pathLst>
            </a:cu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8" name="Freeform 17">
              <a:extLst>
                <a:ext uri="{FF2B5EF4-FFF2-40B4-BE49-F238E27FC236}">
                  <a16:creationId xmlns:a16="http://schemas.microsoft.com/office/drawing/2014/main" id="{1D646717-8BD5-4783-B58C-3E9A08021423}"/>
                </a:ext>
              </a:extLst>
            </p:cNvPr>
            <p:cNvSpPr>
              <a:spLocks/>
            </p:cNvSpPr>
            <p:nvPr/>
          </p:nvSpPr>
          <p:spPr bwMode="auto">
            <a:xfrm>
              <a:off x="1850" y="1359"/>
              <a:ext cx="872" cy="306"/>
            </a:xfrm>
            <a:custGeom>
              <a:avLst/>
              <a:gdLst>
                <a:gd name="T0" fmla="*/ 153 w 872"/>
                <a:gd name="T1" fmla="*/ 0 h 306"/>
                <a:gd name="T2" fmla="*/ 719 w 872"/>
                <a:gd name="T3" fmla="*/ 0 h 306"/>
                <a:gd name="T4" fmla="*/ 826 w 872"/>
                <a:gd name="T5" fmla="*/ 46 h 306"/>
                <a:gd name="T6" fmla="*/ 856 w 872"/>
                <a:gd name="T7" fmla="*/ 92 h 306"/>
                <a:gd name="T8" fmla="*/ 872 w 872"/>
                <a:gd name="T9" fmla="*/ 153 h 306"/>
                <a:gd name="T10" fmla="*/ 856 w 872"/>
                <a:gd name="T11" fmla="*/ 214 h 306"/>
                <a:gd name="T12" fmla="*/ 826 w 872"/>
                <a:gd name="T13" fmla="*/ 260 h 306"/>
                <a:gd name="T14" fmla="*/ 719 w 872"/>
                <a:gd name="T15" fmla="*/ 306 h 306"/>
                <a:gd name="T16" fmla="*/ 153 w 872"/>
                <a:gd name="T17" fmla="*/ 306 h 306"/>
                <a:gd name="T18" fmla="*/ 46 w 872"/>
                <a:gd name="T19" fmla="*/ 260 h 306"/>
                <a:gd name="T20" fmla="*/ 16 w 872"/>
                <a:gd name="T21" fmla="*/ 214 h 306"/>
                <a:gd name="T22" fmla="*/ 0 w 872"/>
                <a:gd name="T23" fmla="*/ 153 h 306"/>
                <a:gd name="T24" fmla="*/ 16 w 872"/>
                <a:gd name="T25" fmla="*/ 92 h 306"/>
                <a:gd name="T26" fmla="*/ 46 w 872"/>
                <a:gd name="T27" fmla="*/ 46 h 306"/>
                <a:gd name="T28" fmla="*/ 153 w 872"/>
                <a:gd name="T29" fmla="*/ 0 h 30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72"/>
                <a:gd name="T46" fmla="*/ 0 h 306"/>
                <a:gd name="T47" fmla="*/ 872 w 872"/>
                <a:gd name="T48" fmla="*/ 306 h 30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72" h="306">
                  <a:moveTo>
                    <a:pt x="153" y="0"/>
                  </a:moveTo>
                  <a:lnTo>
                    <a:pt x="719" y="0"/>
                  </a:lnTo>
                  <a:lnTo>
                    <a:pt x="826" y="46"/>
                  </a:lnTo>
                  <a:lnTo>
                    <a:pt x="856" y="92"/>
                  </a:lnTo>
                  <a:lnTo>
                    <a:pt x="872" y="153"/>
                  </a:lnTo>
                  <a:lnTo>
                    <a:pt x="856" y="214"/>
                  </a:lnTo>
                  <a:lnTo>
                    <a:pt x="826" y="260"/>
                  </a:lnTo>
                  <a:lnTo>
                    <a:pt x="719" y="306"/>
                  </a:lnTo>
                  <a:lnTo>
                    <a:pt x="153" y="306"/>
                  </a:lnTo>
                  <a:lnTo>
                    <a:pt x="46" y="260"/>
                  </a:lnTo>
                  <a:lnTo>
                    <a:pt x="16" y="214"/>
                  </a:lnTo>
                  <a:lnTo>
                    <a:pt x="0" y="153"/>
                  </a:lnTo>
                  <a:lnTo>
                    <a:pt x="16" y="92"/>
                  </a:lnTo>
                  <a:lnTo>
                    <a:pt x="46" y="46"/>
                  </a:lnTo>
                  <a:lnTo>
                    <a:pt x="153" y="0"/>
                  </a:lnTo>
                  <a:close/>
                </a:path>
              </a:pathLst>
            </a:custGeom>
            <a:noFill/>
            <a:ln w="23813">
              <a:solidFill>
                <a:srgbClr val="00AFE9"/>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9" name="Freeform 18">
              <a:extLst>
                <a:ext uri="{FF2B5EF4-FFF2-40B4-BE49-F238E27FC236}">
                  <a16:creationId xmlns:a16="http://schemas.microsoft.com/office/drawing/2014/main" id="{FC46A602-2949-411E-9CBE-DCA73B4E15B7}"/>
                </a:ext>
              </a:extLst>
            </p:cNvPr>
            <p:cNvSpPr>
              <a:spLocks/>
            </p:cNvSpPr>
            <p:nvPr/>
          </p:nvSpPr>
          <p:spPr bwMode="auto">
            <a:xfrm>
              <a:off x="3012" y="1359"/>
              <a:ext cx="856" cy="306"/>
            </a:xfrm>
            <a:custGeom>
              <a:avLst/>
              <a:gdLst>
                <a:gd name="T0" fmla="*/ 138 w 856"/>
                <a:gd name="T1" fmla="*/ 0 h 306"/>
                <a:gd name="T2" fmla="*/ 703 w 856"/>
                <a:gd name="T3" fmla="*/ 0 h 306"/>
                <a:gd name="T4" fmla="*/ 810 w 856"/>
                <a:gd name="T5" fmla="*/ 46 h 306"/>
                <a:gd name="T6" fmla="*/ 841 w 856"/>
                <a:gd name="T7" fmla="*/ 92 h 306"/>
                <a:gd name="T8" fmla="*/ 856 w 856"/>
                <a:gd name="T9" fmla="*/ 153 h 306"/>
                <a:gd name="T10" fmla="*/ 856 w 856"/>
                <a:gd name="T11" fmla="*/ 153 h 306"/>
                <a:gd name="T12" fmla="*/ 841 w 856"/>
                <a:gd name="T13" fmla="*/ 214 h 306"/>
                <a:gd name="T14" fmla="*/ 810 w 856"/>
                <a:gd name="T15" fmla="*/ 260 h 306"/>
                <a:gd name="T16" fmla="*/ 703 w 856"/>
                <a:gd name="T17" fmla="*/ 306 h 306"/>
                <a:gd name="T18" fmla="*/ 138 w 856"/>
                <a:gd name="T19" fmla="*/ 306 h 306"/>
                <a:gd name="T20" fmla="*/ 31 w 856"/>
                <a:gd name="T21" fmla="*/ 260 h 306"/>
                <a:gd name="T22" fmla="*/ 0 w 856"/>
                <a:gd name="T23" fmla="*/ 214 h 306"/>
                <a:gd name="T24" fmla="*/ 0 w 856"/>
                <a:gd name="T25" fmla="*/ 153 h 306"/>
                <a:gd name="T26" fmla="*/ 0 w 856"/>
                <a:gd name="T27" fmla="*/ 153 h 306"/>
                <a:gd name="T28" fmla="*/ 0 w 856"/>
                <a:gd name="T29" fmla="*/ 92 h 306"/>
                <a:gd name="T30" fmla="*/ 31 w 856"/>
                <a:gd name="T31" fmla="*/ 46 h 306"/>
                <a:gd name="T32" fmla="*/ 138 w 856"/>
                <a:gd name="T33" fmla="*/ 0 h 3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56"/>
                <a:gd name="T52" fmla="*/ 0 h 306"/>
                <a:gd name="T53" fmla="*/ 856 w 856"/>
                <a:gd name="T54" fmla="*/ 306 h 3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56" h="306">
                  <a:moveTo>
                    <a:pt x="138" y="0"/>
                  </a:moveTo>
                  <a:lnTo>
                    <a:pt x="703" y="0"/>
                  </a:lnTo>
                  <a:lnTo>
                    <a:pt x="810" y="46"/>
                  </a:lnTo>
                  <a:lnTo>
                    <a:pt x="841" y="92"/>
                  </a:lnTo>
                  <a:lnTo>
                    <a:pt x="856" y="153"/>
                  </a:lnTo>
                  <a:lnTo>
                    <a:pt x="841" y="214"/>
                  </a:lnTo>
                  <a:lnTo>
                    <a:pt x="810" y="260"/>
                  </a:lnTo>
                  <a:lnTo>
                    <a:pt x="703" y="306"/>
                  </a:lnTo>
                  <a:lnTo>
                    <a:pt x="138" y="306"/>
                  </a:lnTo>
                  <a:lnTo>
                    <a:pt x="31" y="260"/>
                  </a:lnTo>
                  <a:lnTo>
                    <a:pt x="0" y="214"/>
                  </a:lnTo>
                  <a:lnTo>
                    <a:pt x="0" y="153"/>
                  </a:lnTo>
                  <a:lnTo>
                    <a:pt x="0" y="92"/>
                  </a:lnTo>
                  <a:lnTo>
                    <a:pt x="31" y="46"/>
                  </a:lnTo>
                  <a:lnTo>
                    <a:pt x="138" y="0"/>
                  </a:lnTo>
                  <a:close/>
                </a:path>
              </a:pathLst>
            </a:cu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20" name="Freeform 19">
              <a:extLst>
                <a:ext uri="{FF2B5EF4-FFF2-40B4-BE49-F238E27FC236}">
                  <a16:creationId xmlns:a16="http://schemas.microsoft.com/office/drawing/2014/main" id="{D4621E49-3D11-4174-9143-01DDB1DA3D89}"/>
                </a:ext>
              </a:extLst>
            </p:cNvPr>
            <p:cNvSpPr>
              <a:spLocks/>
            </p:cNvSpPr>
            <p:nvPr/>
          </p:nvSpPr>
          <p:spPr bwMode="auto">
            <a:xfrm>
              <a:off x="3012" y="1359"/>
              <a:ext cx="856" cy="306"/>
            </a:xfrm>
            <a:custGeom>
              <a:avLst/>
              <a:gdLst>
                <a:gd name="T0" fmla="*/ 138 w 856"/>
                <a:gd name="T1" fmla="*/ 0 h 306"/>
                <a:gd name="T2" fmla="*/ 703 w 856"/>
                <a:gd name="T3" fmla="*/ 0 h 306"/>
                <a:gd name="T4" fmla="*/ 810 w 856"/>
                <a:gd name="T5" fmla="*/ 46 h 306"/>
                <a:gd name="T6" fmla="*/ 841 w 856"/>
                <a:gd name="T7" fmla="*/ 92 h 306"/>
                <a:gd name="T8" fmla="*/ 856 w 856"/>
                <a:gd name="T9" fmla="*/ 153 h 306"/>
                <a:gd name="T10" fmla="*/ 841 w 856"/>
                <a:gd name="T11" fmla="*/ 214 h 306"/>
                <a:gd name="T12" fmla="*/ 810 w 856"/>
                <a:gd name="T13" fmla="*/ 260 h 306"/>
                <a:gd name="T14" fmla="*/ 703 w 856"/>
                <a:gd name="T15" fmla="*/ 306 h 306"/>
                <a:gd name="T16" fmla="*/ 138 w 856"/>
                <a:gd name="T17" fmla="*/ 306 h 306"/>
                <a:gd name="T18" fmla="*/ 31 w 856"/>
                <a:gd name="T19" fmla="*/ 260 h 306"/>
                <a:gd name="T20" fmla="*/ 0 w 856"/>
                <a:gd name="T21" fmla="*/ 214 h 306"/>
                <a:gd name="T22" fmla="*/ 0 w 856"/>
                <a:gd name="T23" fmla="*/ 153 h 306"/>
                <a:gd name="T24" fmla="*/ 0 w 856"/>
                <a:gd name="T25" fmla="*/ 92 h 306"/>
                <a:gd name="T26" fmla="*/ 31 w 856"/>
                <a:gd name="T27" fmla="*/ 46 h 306"/>
                <a:gd name="T28" fmla="*/ 138 w 856"/>
                <a:gd name="T29" fmla="*/ 0 h 30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56"/>
                <a:gd name="T46" fmla="*/ 0 h 306"/>
                <a:gd name="T47" fmla="*/ 856 w 856"/>
                <a:gd name="T48" fmla="*/ 306 h 30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56" h="306">
                  <a:moveTo>
                    <a:pt x="138" y="0"/>
                  </a:moveTo>
                  <a:lnTo>
                    <a:pt x="703" y="0"/>
                  </a:lnTo>
                  <a:lnTo>
                    <a:pt x="810" y="46"/>
                  </a:lnTo>
                  <a:lnTo>
                    <a:pt x="841" y="92"/>
                  </a:lnTo>
                  <a:lnTo>
                    <a:pt x="856" y="153"/>
                  </a:lnTo>
                  <a:lnTo>
                    <a:pt x="841" y="214"/>
                  </a:lnTo>
                  <a:lnTo>
                    <a:pt x="810" y="260"/>
                  </a:lnTo>
                  <a:lnTo>
                    <a:pt x="703" y="306"/>
                  </a:lnTo>
                  <a:lnTo>
                    <a:pt x="138" y="306"/>
                  </a:lnTo>
                  <a:lnTo>
                    <a:pt x="31" y="260"/>
                  </a:lnTo>
                  <a:lnTo>
                    <a:pt x="0" y="214"/>
                  </a:lnTo>
                  <a:lnTo>
                    <a:pt x="0" y="153"/>
                  </a:lnTo>
                  <a:lnTo>
                    <a:pt x="0" y="92"/>
                  </a:lnTo>
                  <a:lnTo>
                    <a:pt x="31" y="46"/>
                  </a:lnTo>
                  <a:lnTo>
                    <a:pt x="138" y="0"/>
                  </a:lnTo>
                  <a:close/>
                </a:path>
              </a:pathLst>
            </a:custGeom>
            <a:noFill/>
            <a:ln w="23813">
              <a:solidFill>
                <a:srgbClr val="00AFE9"/>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21" name="Freeform 20">
              <a:extLst>
                <a:ext uri="{FF2B5EF4-FFF2-40B4-BE49-F238E27FC236}">
                  <a16:creationId xmlns:a16="http://schemas.microsoft.com/office/drawing/2014/main" id="{61BC484C-18F9-47B1-B2A0-50D6E610D5DC}"/>
                </a:ext>
              </a:extLst>
            </p:cNvPr>
            <p:cNvSpPr>
              <a:spLocks/>
            </p:cNvSpPr>
            <p:nvPr/>
          </p:nvSpPr>
          <p:spPr bwMode="auto">
            <a:xfrm>
              <a:off x="4159" y="1359"/>
              <a:ext cx="856" cy="306"/>
            </a:xfrm>
            <a:custGeom>
              <a:avLst/>
              <a:gdLst>
                <a:gd name="T0" fmla="*/ 153 w 856"/>
                <a:gd name="T1" fmla="*/ 0 h 306"/>
                <a:gd name="T2" fmla="*/ 703 w 856"/>
                <a:gd name="T3" fmla="*/ 0 h 306"/>
                <a:gd name="T4" fmla="*/ 810 w 856"/>
                <a:gd name="T5" fmla="*/ 46 h 306"/>
                <a:gd name="T6" fmla="*/ 856 w 856"/>
                <a:gd name="T7" fmla="*/ 92 h 306"/>
                <a:gd name="T8" fmla="*/ 856 w 856"/>
                <a:gd name="T9" fmla="*/ 153 h 306"/>
                <a:gd name="T10" fmla="*/ 856 w 856"/>
                <a:gd name="T11" fmla="*/ 153 h 306"/>
                <a:gd name="T12" fmla="*/ 856 w 856"/>
                <a:gd name="T13" fmla="*/ 214 h 306"/>
                <a:gd name="T14" fmla="*/ 810 w 856"/>
                <a:gd name="T15" fmla="*/ 260 h 306"/>
                <a:gd name="T16" fmla="*/ 703 w 856"/>
                <a:gd name="T17" fmla="*/ 306 h 306"/>
                <a:gd name="T18" fmla="*/ 153 w 856"/>
                <a:gd name="T19" fmla="*/ 306 h 306"/>
                <a:gd name="T20" fmla="*/ 46 w 856"/>
                <a:gd name="T21" fmla="*/ 260 h 306"/>
                <a:gd name="T22" fmla="*/ 0 w 856"/>
                <a:gd name="T23" fmla="*/ 214 h 306"/>
                <a:gd name="T24" fmla="*/ 0 w 856"/>
                <a:gd name="T25" fmla="*/ 153 h 306"/>
                <a:gd name="T26" fmla="*/ 0 w 856"/>
                <a:gd name="T27" fmla="*/ 153 h 306"/>
                <a:gd name="T28" fmla="*/ 0 w 856"/>
                <a:gd name="T29" fmla="*/ 92 h 306"/>
                <a:gd name="T30" fmla="*/ 46 w 856"/>
                <a:gd name="T31" fmla="*/ 46 h 306"/>
                <a:gd name="T32" fmla="*/ 153 w 856"/>
                <a:gd name="T33" fmla="*/ 0 h 3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56"/>
                <a:gd name="T52" fmla="*/ 0 h 306"/>
                <a:gd name="T53" fmla="*/ 856 w 856"/>
                <a:gd name="T54" fmla="*/ 306 h 3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56" h="306">
                  <a:moveTo>
                    <a:pt x="153" y="0"/>
                  </a:moveTo>
                  <a:lnTo>
                    <a:pt x="703" y="0"/>
                  </a:lnTo>
                  <a:lnTo>
                    <a:pt x="810" y="46"/>
                  </a:lnTo>
                  <a:lnTo>
                    <a:pt x="856" y="92"/>
                  </a:lnTo>
                  <a:lnTo>
                    <a:pt x="856" y="153"/>
                  </a:lnTo>
                  <a:lnTo>
                    <a:pt x="856" y="214"/>
                  </a:lnTo>
                  <a:lnTo>
                    <a:pt x="810" y="260"/>
                  </a:lnTo>
                  <a:lnTo>
                    <a:pt x="703" y="306"/>
                  </a:lnTo>
                  <a:lnTo>
                    <a:pt x="153" y="306"/>
                  </a:lnTo>
                  <a:lnTo>
                    <a:pt x="46" y="260"/>
                  </a:lnTo>
                  <a:lnTo>
                    <a:pt x="0" y="214"/>
                  </a:lnTo>
                  <a:lnTo>
                    <a:pt x="0" y="153"/>
                  </a:lnTo>
                  <a:lnTo>
                    <a:pt x="0" y="92"/>
                  </a:lnTo>
                  <a:lnTo>
                    <a:pt x="46" y="46"/>
                  </a:lnTo>
                  <a:lnTo>
                    <a:pt x="153" y="0"/>
                  </a:lnTo>
                  <a:close/>
                </a:path>
              </a:pathLst>
            </a:cu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22" name="Freeform 21">
              <a:extLst>
                <a:ext uri="{FF2B5EF4-FFF2-40B4-BE49-F238E27FC236}">
                  <a16:creationId xmlns:a16="http://schemas.microsoft.com/office/drawing/2014/main" id="{3631D960-C13A-4CB4-86A8-5ED26154FFE3}"/>
                </a:ext>
              </a:extLst>
            </p:cNvPr>
            <p:cNvSpPr>
              <a:spLocks/>
            </p:cNvSpPr>
            <p:nvPr/>
          </p:nvSpPr>
          <p:spPr bwMode="auto">
            <a:xfrm>
              <a:off x="4159" y="1359"/>
              <a:ext cx="856" cy="306"/>
            </a:xfrm>
            <a:custGeom>
              <a:avLst/>
              <a:gdLst>
                <a:gd name="T0" fmla="*/ 153 w 856"/>
                <a:gd name="T1" fmla="*/ 0 h 306"/>
                <a:gd name="T2" fmla="*/ 703 w 856"/>
                <a:gd name="T3" fmla="*/ 0 h 306"/>
                <a:gd name="T4" fmla="*/ 810 w 856"/>
                <a:gd name="T5" fmla="*/ 46 h 306"/>
                <a:gd name="T6" fmla="*/ 856 w 856"/>
                <a:gd name="T7" fmla="*/ 92 h 306"/>
                <a:gd name="T8" fmla="*/ 856 w 856"/>
                <a:gd name="T9" fmla="*/ 153 h 306"/>
                <a:gd name="T10" fmla="*/ 856 w 856"/>
                <a:gd name="T11" fmla="*/ 214 h 306"/>
                <a:gd name="T12" fmla="*/ 810 w 856"/>
                <a:gd name="T13" fmla="*/ 260 h 306"/>
                <a:gd name="T14" fmla="*/ 703 w 856"/>
                <a:gd name="T15" fmla="*/ 306 h 306"/>
                <a:gd name="T16" fmla="*/ 153 w 856"/>
                <a:gd name="T17" fmla="*/ 306 h 306"/>
                <a:gd name="T18" fmla="*/ 46 w 856"/>
                <a:gd name="T19" fmla="*/ 260 h 306"/>
                <a:gd name="T20" fmla="*/ 0 w 856"/>
                <a:gd name="T21" fmla="*/ 214 h 306"/>
                <a:gd name="T22" fmla="*/ 0 w 856"/>
                <a:gd name="T23" fmla="*/ 153 h 306"/>
                <a:gd name="T24" fmla="*/ 0 w 856"/>
                <a:gd name="T25" fmla="*/ 92 h 306"/>
                <a:gd name="T26" fmla="*/ 46 w 856"/>
                <a:gd name="T27" fmla="*/ 46 h 306"/>
                <a:gd name="T28" fmla="*/ 153 w 856"/>
                <a:gd name="T29" fmla="*/ 0 h 30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56"/>
                <a:gd name="T46" fmla="*/ 0 h 306"/>
                <a:gd name="T47" fmla="*/ 856 w 856"/>
                <a:gd name="T48" fmla="*/ 306 h 30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56" h="306">
                  <a:moveTo>
                    <a:pt x="153" y="0"/>
                  </a:moveTo>
                  <a:lnTo>
                    <a:pt x="703" y="0"/>
                  </a:lnTo>
                  <a:lnTo>
                    <a:pt x="810" y="46"/>
                  </a:lnTo>
                  <a:lnTo>
                    <a:pt x="856" y="92"/>
                  </a:lnTo>
                  <a:lnTo>
                    <a:pt x="856" y="153"/>
                  </a:lnTo>
                  <a:lnTo>
                    <a:pt x="856" y="214"/>
                  </a:lnTo>
                  <a:lnTo>
                    <a:pt x="810" y="260"/>
                  </a:lnTo>
                  <a:lnTo>
                    <a:pt x="703" y="306"/>
                  </a:lnTo>
                  <a:lnTo>
                    <a:pt x="153" y="306"/>
                  </a:lnTo>
                  <a:lnTo>
                    <a:pt x="46" y="260"/>
                  </a:lnTo>
                  <a:lnTo>
                    <a:pt x="0" y="214"/>
                  </a:lnTo>
                  <a:lnTo>
                    <a:pt x="0" y="153"/>
                  </a:lnTo>
                  <a:lnTo>
                    <a:pt x="0" y="92"/>
                  </a:lnTo>
                  <a:lnTo>
                    <a:pt x="46" y="46"/>
                  </a:lnTo>
                  <a:lnTo>
                    <a:pt x="153" y="0"/>
                  </a:lnTo>
                  <a:close/>
                </a:path>
              </a:pathLst>
            </a:custGeom>
            <a:noFill/>
            <a:ln w="23813">
              <a:solidFill>
                <a:srgbClr val="00AFE9"/>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23" name="Rectangle 22">
              <a:extLst>
                <a:ext uri="{FF2B5EF4-FFF2-40B4-BE49-F238E27FC236}">
                  <a16:creationId xmlns:a16="http://schemas.microsoft.com/office/drawing/2014/main" id="{4F44FFFA-0C4B-44A1-8E32-179FB90BA067}"/>
                </a:ext>
              </a:extLst>
            </p:cNvPr>
            <p:cNvSpPr>
              <a:spLocks noChangeArrowheads="1"/>
            </p:cNvSpPr>
            <p:nvPr/>
          </p:nvSpPr>
          <p:spPr bwMode="auto">
            <a:xfrm>
              <a:off x="634" y="2146"/>
              <a:ext cx="4374" cy="291"/>
            </a:xfrm>
            <a:prstGeom prst="rect">
              <a:avLst/>
            </a:prstGeom>
            <a:solidFill>
              <a:srgbClr val="FFFFFF"/>
            </a:solidFill>
            <a:ln w="23813">
              <a:solidFill>
                <a:srgbClr val="0083D7"/>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24" name="Freeform 23">
              <a:extLst>
                <a:ext uri="{FF2B5EF4-FFF2-40B4-BE49-F238E27FC236}">
                  <a16:creationId xmlns:a16="http://schemas.microsoft.com/office/drawing/2014/main" id="{6494E8C2-542F-4789-9185-B21F8B2E368C}"/>
                </a:ext>
              </a:extLst>
            </p:cNvPr>
            <p:cNvSpPr>
              <a:spLocks/>
            </p:cNvSpPr>
            <p:nvPr/>
          </p:nvSpPr>
          <p:spPr bwMode="auto">
            <a:xfrm>
              <a:off x="627" y="2964"/>
              <a:ext cx="948" cy="780"/>
            </a:xfrm>
            <a:custGeom>
              <a:avLst/>
              <a:gdLst>
                <a:gd name="T0" fmla="*/ 260 w 948"/>
                <a:gd name="T1" fmla="*/ 0 h 780"/>
                <a:gd name="T2" fmla="*/ 688 w 948"/>
                <a:gd name="T3" fmla="*/ 0 h 780"/>
                <a:gd name="T4" fmla="*/ 795 w 948"/>
                <a:gd name="T5" fmla="*/ 16 h 780"/>
                <a:gd name="T6" fmla="*/ 872 w 948"/>
                <a:gd name="T7" fmla="*/ 77 h 780"/>
                <a:gd name="T8" fmla="*/ 933 w 948"/>
                <a:gd name="T9" fmla="*/ 153 h 780"/>
                <a:gd name="T10" fmla="*/ 948 w 948"/>
                <a:gd name="T11" fmla="*/ 260 h 780"/>
                <a:gd name="T12" fmla="*/ 948 w 948"/>
                <a:gd name="T13" fmla="*/ 520 h 780"/>
                <a:gd name="T14" fmla="*/ 933 w 948"/>
                <a:gd name="T15" fmla="*/ 627 h 780"/>
                <a:gd name="T16" fmla="*/ 872 w 948"/>
                <a:gd name="T17" fmla="*/ 703 h 780"/>
                <a:gd name="T18" fmla="*/ 795 w 948"/>
                <a:gd name="T19" fmla="*/ 765 h 780"/>
                <a:gd name="T20" fmla="*/ 688 w 948"/>
                <a:gd name="T21" fmla="*/ 780 h 780"/>
                <a:gd name="T22" fmla="*/ 260 w 948"/>
                <a:gd name="T23" fmla="*/ 780 h 780"/>
                <a:gd name="T24" fmla="*/ 153 w 948"/>
                <a:gd name="T25" fmla="*/ 765 h 780"/>
                <a:gd name="T26" fmla="*/ 77 w 948"/>
                <a:gd name="T27" fmla="*/ 703 h 780"/>
                <a:gd name="T28" fmla="*/ 16 w 948"/>
                <a:gd name="T29" fmla="*/ 627 h 780"/>
                <a:gd name="T30" fmla="*/ 0 w 948"/>
                <a:gd name="T31" fmla="*/ 520 h 780"/>
                <a:gd name="T32" fmla="*/ 0 w 948"/>
                <a:gd name="T33" fmla="*/ 260 h 780"/>
                <a:gd name="T34" fmla="*/ 16 w 948"/>
                <a:gd name="T35" fmla="*/ 153 h 780"/>
                <a:gd name="T36" fmla="*/ 77 w 948"/>
                <a:gd name="T37" fmla="*/ 77 h 780"/>
                <a:gd name="T38" fmla="*/ 153 w 948"/>
                <a:gd name="T39" fmla="*/ 16 h 780"/>
                <a:gd name="T40" fmla="*/ 260 w 948"/>
                <a:gd name="T41" fmla="*/ 0 h 7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8"/>
                <a:gd name="T64" fmla="*/ 0 h 780"/>
                <a:gd name="T65" fmla="*/ 948 w 948"/>
                <a:gd name="T66" fmla="*/ 780 h 7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8" h="780">
                  <a:moveTo>
                    <a:pt x="260" y="0"/>
                  </a:moveTo>
                  <a:lnTo>
                    <a:pt x="688" y="0"/>
                  </a:lnTo>
                  <a:lnTo>
                    <a:pt x="795" y="16"/>
                  </a:lnTo>
                  <a:lnTo>
                    <a:pt x="872" y="77"/>
                  </a:lnTo>
                  <a:lnTo>
                    <a:pt x="933" y="153"/>
                  </a:lnTo>
                  <a:lnTo>
                    <a:pt x="948" y="260"/>
                  </a:lnTo>
                  <a:lnTo>
                    <a:pt x="948" y="520"/>
                  </a:lnTo>
                  <a:lnTo>
                    <a:pt x="933" y="627"/>
                  </a:lnTo>
                  <a:lnTo>
                    <a:pt x="872" y="703"/>
                  </a:lnTo>
                  <a:lnTo>
                    <a:pt x="795" y="765"/>
                  </a:lnTo>
                  <a:lnTo>
                    <a:pt x="688" y="780"/>
                  </a:lnTo>
                  <a:lnTo>
                    <a:pt x="260" y="780"/>
                  </a:lnTo>
                  <a:lnTo>
                    <a:pt x="153" y="765"/>
                  </a:lnTo>
                  <a:lnTo>
                    <a:pt x="77" y="703"/>
                  </a:lnTo>
                  <a:lnTo>
                    <a:pt x="16" y="627"/>
                  </a:lnTo>
                  <a:lnTo>
                    <a:pt x="0" y="520"/>
                  </a:lnTo>
                  <a:lnTo>
                    <a:pt x="0" y="260"/>
                  </a:lnTo>
                  <a:lnTo>
                    <a:pt x="16" y="153"/>
                  </a:lnTo>
                  <a:lnTo>
                    <a:pt x="77" y="77"/>
                  </a:lnTo>
                  <a:lnTo>
                    <a:pt x="153" y="16"/>
                  </a:lnTo>
                  <a:lnTo>
                    <a:pt x="260" y="0"/>
                  </a:lnTo>
                  <a:close/>
                </a:path>
              </a:pathLst>
            </a:custGeom>
            <a:solidFill>
              <a:srgbClr val="FFFFFF"/>
            </a:solidFill>
            <a:ln w="23813">
              <a:solidFill>
                <a:srgbClr val="0083D7"/>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25" name="Rectangle 24">
              <a:extLst>
                <a:ext uri="{FF2B5EF4-FFF2-40B4-BE49-F238E27FC236}">
                  <a16:creationId xmlns:a16="http://schemas.microsoft.com/office/drawing/2014/main" id="{21F8D341-6340-4D97-8EC7-F82AF5343AC4}"/>
                </a:ext>
              </a:extLst>
            </p:cNvPr>
            <p:cNvSpPr>
              <a:spLocks noChangeArrowheads="1"/>
            </p:cNvSpPr>
            <p:nvPr/>
          </p:nvSpPr>
          <p:spPr bwMode="auto">
            <a:xfrm>
              <a:off x="826" y="2995"/>
              <a:ext cx="183"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Ca</a:t>
              </a:r>
              <a:endParaRPr lang="en-US" altLang="zh-CN">
                <a:ea typeface="宋体" panose="02010600030101010101" pitchFamily="2" charset="-122"/>
              </a:endParaRPr>
            </a:p>
          </p:txBody>
        </p:sp>
        <p:sp>
          <p:nvSpPr>
            <p:cNvPr id="26" name="Rectangle 25">
              <a:extLst>
                <a:ext uri="{FF2B5EF4-FFF2-40B4-BE49-F238E27FC236}">
                  <a16:creationId xmlns:a16="http://schemas.microsoft.com/office/drawing/2014/main" id="{54909A72-BE0D-4257-A4BE-261620150AC3}"/>
                </a:ext>
              </a:extLst>
            </p:cNvPr>
            <p:cNvSpPr>
              <a:spLocks noChangeArrowheads="1"/>
            </p:cNvSpPr>
            <p:nvPr/>
          </p:nvSpPr>
          <p:spPr bwMode="auto">
            <a:xfrm>
              <a:off x="964" y="2995"/>
              <a:ext cx="229"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talo</a:t>
              </a:r>
              <a:endParaRPr lang="en-US" altLang="zh-CN">
                <a:ea typeface="宋体" panose="02010600030101010101" pitchFamily="2" charset="-122"/>
              </a:endParaRPr>
            </a:p>
          </p:txBody>
        </p:sp>
        <p:sp>
          <p:nvSpPr>
            <p:cNvPr id="27" name="Rectangle 26">
              <a:extLst>
                <a:ext uri="{FF2B5EF4-FFF2-40B4-BE49-F238E27FC236}">
                  <a16:creationId xmlns:a16="http://schemas.microsoft.com/office/drawing/2014/main" id="{B3B1E12A-59FE-4DD8-936B-DA7ACC98BC15}"/>
                </a:ext>
              </a:extLst>
            </p:cNvPr>
            <p:cNvSpPr>
              <a:spLocks noChangeArrowheads="1"/>
            </p:cNvSpPr>
            <p:nvPr/>
          </p:nvSpPr>
          <p:spPr bwMode="auto">
            <a:xfrm>
              <a:off x="1162" y="2995"/>
              <a:ext cx="229"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gue</a:t>
              </a:r>
              <a:endParaRPr lang="en-US" altLang="zh-CN">
                <a:ea typeface="宋体" panose="02010600030101010101" pitchFamily="2" charset="-122"/>
              </a:endParaRPr>
            </a:p>
          </p:txBody>
        </p:sp>
        <p:sp>
          <p:nvSpPr>
            <p:cNvPr id="28" name="Rectangle 27">
              <a:extLst>
                <a:ext uri="{FF2B5EF4-FFF2-40B4-BE49-F238E27FC236}">
                  <a16:creationId xmlns:a16="http://schemas.microsoft.com/office/drawing/2014/main" id="{348C8450-49B5-4E32-ADCE-78ACD4DDF810}"/>
                </a:ext>
              </a:extLst>
            </p:cNvPr>
            <p:cNvSpPr>
              <a:spLocks noChangeArrowheads="1"/>
            </p:cNvSpPr>
            <p:nvPr/>
          </p:nvSpPr>
          <p:spPr bwMode="auto">
            <a:xfrm>
              <a:off x="933" y="3148"/>
              <a:ext cx="260"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serv</a:t>
              </a:r>
              <a:endParaRPr lang="en-US" altLang="zh-CN">
                <a:ea typeface="宋体" panose="02010600030101010101" pitchFamily="2" charset="-122"/>
              </a:endParaRPr>
            </a:p>
          </p:txBody>
        </p:sp>
        <p:sp>
          <p:nvSpPr>
            <p:cNvPr id="29" name="Rectangle 28">
              <a:extLst>
                <a:ext uri="{FF2B5EF4-FFF2-40B4-BE49-F238E27FC236}">
                  <a16:creationId xmlns:a16="http://schemas.microsoft.com/office/drawing/2014/main" id="{4A2C8CA1-1F2B-4D23-B20B-056E19B97D58}"/>
                </a:ext>
              </a:extLst>
            </p:cNvPr>
            <p:cNvSpPr>
              <a:spLocks noChangeArrowheads="1"/>
            </p:cNvSpPr>
            <p:nvPr/>
          </p:nvSpPr>
          <p:spPr bwMode="auto">
            <a:xfrm>
              <a:off x="1147" y="3148"/>
              <a:ext cx="153"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er</a:t>
              </a:r>
              <a:endParaRPr lang="en-US" altLang="zh-CN">
                <a:ea typeface="宋体" panose="02010600030101010101" pitchFamily="2" charset="-122"/>
              </a:endParaRPr>
            </a:p>
          </p:txBody>
        </p:sp>
        <p:sp>
          <p:nvSpPr>
            <p:cNvPr id="30" name="Line 29">
              <a:extLst>
                <a:ext uri="{FF2B5EF4-FFF2-40B4-BE49-F238E27FC236}">
                  <a16:creationId xmlns:a16="http://schemas.microsoft.com/office/drawing/2014/main" id="{9749017C-E43C-4253-9DD6-FBB43DA0A54F}"/>
                </a:ext>
              </a:extLst>
            </p:cNvPr>
            <p:cNvSpPr>
              <a:spLocks noChangeShapeType="1"/>
            </p:cNvSpPr>
            <p:nvPr/>
          </p:nvSpPr>
          <p:spPr bwMode="auto">
            <a:xfrm>
              <a:off x="627" y="3362"/>
              <a:ext cx="948" cy="0"/>
            </a:xfrm>
            <a:prstGeom prst="line">
              <a:avLst/>
            </a:prstGeom>
            <a:noFill/>
            <a:ln w="23813">
              <a:solidFill>
                <a:srgbClr val="0083D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Rectangle 30">
              <a:extLst>
                <a:ext uri="{FF2B5EF4-FFF2-40B4-BE49-F238E27FC236}">
                  <a16:creationId xmlns:a16="http://schemas.microsoft.com/office/drawing/2014/main" id="{C08D4582-FF18-4308-B2ED-4BA1A4298866}"/>
                </a:ext>
              </a:extLst>
            </p:cNvPr>
            <p:cNvSpPr>
              <a:spLocks noChangeArrowheads="1"/>
            </p:cNvSpPr>
            <p:nvPr/>
          </p:nvSpPr>
          <p:spPr bwMode="auto">
            <a:xfrm>
              <a:off x="902" y="3393"/>
              <a:ext cx="443"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Library</a:t>
              </a:r>
              <a:endParaRPr lang="en-US" altLang="zh-CN">
                <a:ea typeface="宋体" panose="02010600030101010101" pitchFamily="2" charset="-122"/>
              </a:endParaRPr>
            </a:p>
          </p:txBody>
        </p:sp>
        <p:sp>
          <p:nvSpPr>
            <p:cNvPr id="32" name="Rectangle 31">
              <a:extLst>
                <a:ext uri="{FF2B5EF4-FFF2-40B4-BE49-F238E27FC236}">
                  <a16:creationId xmlns:a16="http://schemas.microsoft.com/office/drawing/2014/main" id="{1E4BB3C0-0F0A-460B-B05B-0478CB36363A}"/>
                </a:ext>
              </a:extLst>
            </p:cNvPr>
            <p:cNvSpPr>
              <a:spLocks noChangeArrowheads="1"/>
            </p:cNvSpPr>
            <p:nvPr/>
          </p:nvSpPr>
          <p:spPr bwMode="auto">
            <a:xfrm>
              <a:off x="826" y="3545"/>
              <a:ext cx="168"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ca</a:t>
              </a:r>
              <a:endParaRPr lang="en-US" altLang="zh-CN">
                <a:ea typeface="宋体" panose="02010600030101010101" pitchFamily="2" charset="-122"/>
              </a:endParaRPr>
            </a:p>
          </p:txBody>
        </p:sp>
        <p:sp>
          <p:nvSpPr>
            <p:cNvPr id="33" name="Rectangle 32">
              <a:extLst>
                <a:ext uri="{FF2B5EF4-FFF2-40B4-BE49-F238E27FC236}">
                  <a16:creationId xmlns:a16="http://schemas.microsoft.com/office/drawing/2014/main" id="{E2A38DFA-4021-483F-B18B-A302B554F113}"/>
                </a:ext>
              </a:extLst>
            </p:cNvPr>
            <p:cNvSpPr>
              <a:spLocks noChangeArrowheads="1"/>
            </p:cNvSpPr>
            <p:nvPr/>
          </p:nvSpPr>
          <p:spPr bwMode="auto">
            <a:xfrm>
              <a:off x="948" y="3545"/>
              <a:ext cx="229"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talo</a:t>
              </a:r>
              <a:endParaRPr lang="en-US" altLang="zh-CN">
                <a:ea typeface="宋体" panose="02010600030101010101" pitchFamily="2" charset="-122"/>
              </a:endParaRPr>
            </a:p>
          </p:txBody>
        </p:sp>
        <p:sp>
          <p:nvSpPr>
            <p:cNvPr id="34" name="Rectangle 33">
              <a:extLst>
                <a:ext uri="{FF2B5EF4-FFF2-40B4-BE49-F238E27FC236}">
                  <a16:creationId xmlns:a16="http://schemas.microsoft.com/office/drawing/2014/main" id="{F1DE2F88-2657-4519-97BB-043CE6C4E1AB}"/>
                </a:ext>
              </a:extLst>
            </p:cNvPr>
            <p:cNvSpPr>
              <a:spLocks noChangeArrowheads="1"/>
            </p:cNvSpPr>
            <p:nvPr/>
          </p:nvSpPr>
          <p:spPr bwMode="auto">
            <a:xfrm>
              <a:off x="1147" y="3545"/>
              <a:ext cx="229"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gue</a:t>
              </a:r>
              <a:endParaRPr lang="en-US" altLang="zh-CN">
                <a:ea typeface="宋体" panose="02010600030101010101" pitchFamily="2" charset="-122"/>
              </a:endParaRPr>
            </a:p>
          </p:txBody>
        </p:sp>
        <p:sp>
          <p:nvSpPr>
            <p:cNvPr id="35" name="Freeform 34">
              <a:extLst>
                <a:ext uri="{FF2B5EF4-FFF2-40B4-BE49-F238E27FC236}">
                  <a16:creationId xmlns:a16="http://schemas.microsoft.com/office/drawing/2014/main" id="{B143C6A7-950C-419A-AF51-987E763D2085}"/>
                </a:ext>
              </a:extLst>
            </p:cNvPr>
            <p:cNvSpPr>
              <a:spLocks/>
            </p:cNvSpPr>
            <p:nvPr/>
          </p:nvSpPr>
          <p:spPr bwMode="auto">
            <a:xfrm>
              <a:off x="1774" y="2964"/>
              <a:ext cx="948" cy="780"/>
            </a:xfrm>
            <a:custGeom>
              <a:avLst/>
              <a:gdLst>
                <a:gd name="T0" fmla="*/ 260 w 948"/>
                <a:gd name="T1" fmla="*/ 0 h 780"/>
                <a:gd name="T2" fmla="*/ 688 w 948"/>
                <a:gd name="T3" fmla="*/ 0 h 780"/>
                <a:gd name="T4" fmla="*/ 795 w 948"/>
                <a:gd name="T5" fmla="*/ 16 h 780"/>
                <a:gd name="T6" fmla="*/ 871 w 948"/>
                <a:gd name="T7" fmla="*/ 77 h 780"/>
                <a:gd name="T8" fmla="*/ 932 w 948"/>
                <a:gd name="T9" fmla="*/ 153 h 780"/>
                <a:gd name="T10" fmla="*/ 948 w 948"/>
                <a:gd name="T11" fmla="*/ 260 h 780"/>
                <a:gd name="T12" fmla="*/ 948 w 948"/>
                <a:gd name="T13" fmla="*/ 520 h 780"/>
                <a:gd name="T14" fmla="*/ 932 w 948"/>
                <a:gd name="T15" fmla="*/ 627 h 780"/>
                <a:gd name="T16" fmla="*/ 871 w 948"/>
                <a:gd name="T17" fmla="*/ 703 h 780"/>
                <a:gd name="T18" fmla="*/ 795 w 948"/>
                <a:gd name="T19" fmla="*/ 765 h 780"/>
                <a:gd name="T20" fmla="*/ 688 w 948"/>
                <a:gd name="T21" fmla="*/ 780 h 780"/>
                <a:gd name="T22" fmla="*/ 260 w 948"/>
                <a:gd name="T23" fmla="*/ 780 h 780"/>
                <a:gd name="T24" fmla="*/ 153 w 948"/>
                <a:gd name="T25" fmla="*/ 765 h 780"/>
                <a:gd name="T26" fmla="*/ 76 w 948"/>
                <a:gd name="T27" fmla="*/ 703 h 780"/>
                <a:gd name="T28" fmla="*/ 15 w 948"/>
                <a:gd name="T29" fmla="*/ 627 h 780"/>
                <a:gd name="T30" fmla="*/ 0 w 948"/>
                <a:gd name="T31" fmla="*/ 520 h 780"/>
                <a:gd name="T32" fmla="*/ 0 w 948"/>
                <a:gd name="T33" fmla="*/ 260 h 780"/>
                <a:gd name="T34" fmla="*/ 15 w 948"/>
                <a:gd name="T35" fmla="*/ 153 h 780"/>
                <a:gd name="T36" fmla="*/ 76 w 948"/>
                <a:gd name="T37" fmla="*/ 77 h 780"/>
                <a:gd name="T38" fmla="*/ 153 w 948"/>
                <a:gd name="T39" fmla="*/ 16 h 780"/>
                <a:gd name="T40" fmla="*/ 260 w 948"/>
                <a:gd name="T41" fmla="*/ 0 h 7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8"/>
                <a:gd name="T64" fmla="*/ 0 h 780"/>
                <a:gd name="T65" fmla="*/ 948 w 948"/>
                <a:gd name="T66" fmla="*/ 780 h 7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8" h="780">
                  <a:moveTo>
                    <a:pt x="260" y="0"/>
                  </a:moveTo>
                  <a:lnTo>
                    <a:pt x="688" y="0"/>
                  </a:lnTo>
                  <a:lnTo>
                    <a:pt x="795" y="16"/>
                  </a:lnTo>
                  <a:lnTo>
                    <a:pt x="871" y="77"/>
                  </a:lnTo>
                  <a:lnTo>
                    <a:pt x="932" y="153"/>
                  </a:lnTo>
                  <a:lnTo>
                    <a:pt x="948" y="260"/>
                  </a:lnTo>
                  <a:lnTo>
                    <a:pt x="948" y="520"/>
                  </a:lnTo>
                  <a:lnTo>
                    <a:pt x="932" y="627"/>
                  </a:lnTo>
                  <a:lnTo>
                    <a:pt x="871" y="703"/>
                  </a:lnTo>
                  <a:lnTo>
                    <a:pt x="795" y="765"/>
                  </a:lnTo>
                  <a:lnTo>
                    <a:pt x="688" y="780"/>
                  </a:lnTo>
                  <a:lnTo>
                    <a:pt x="260" y="780"/>
                  </a:lnTo>
                  <a:lnTo>
                    <a:pt x="153" y="765"/>
                  </a:lnTo>
                  <a:lnTo>
                    <a:pt x="76" y="703"/>
                  </a:lnTo>
                  <a:lnTo>
                    <a:pt x="15" y="627"/>
                  </a:lnTo>
                  <a:lnTo>
                    <a:pt x="0" y="520"/>
                  </a:lnTo>
                  <a:lnTo>
                    <a:pt x="0" y="260"/>
                  </a:lnTo>
                  <a:lnTo>
                    <a:pt x="15" y="153"/>
                  </a:lnTo>
                  <a:lnTo>
                    <a:pt x="76" y="77"/>
                  </a:lnTo>
                  <a:lnTo>
                    <a:pt x="153" y="16"/>
                  </a:lnTo>
                  <a:lnTo>
                    <a:pt x="260" y="0"/>
                  </a:lnTo>
                  <a:close/>
                </a:path>
              </a:pathLst>
            </a:custGeom>
            <a:solidFill>
              <a:srgbClr val="FFFFFF"/>
            </a:solidFill>
            <a:ln w="23813">
              <a:solidFill>
                <a:srgbClr val="0083D7"/>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36" name="Rectangle 35">
              <a:extLst>
                <a:ext uri="{FF2B5EF4-FFF2-40B4-BE49-F238E27FC236}">
                  <a16:creationId xmlns:a16="http://schemas.microsoft.com/office/drawing/2014/main" id="{1283D006-85F4-4A6E-BA2B-785988A72551}"/>
                </a:ext>
              </a:extLst>
            </p:cNvPr>
            <p:cNvSpPr>
              <a:spLocks noChangeArrowheads="1"/>
            </p:cNvSpPr>
            <p:nvPr/>
          </p:nvSpPr>
          <p:spPr bwMode="auto">
            <a:xfrm>
              <a:off x="2095" y="2995"/>
              <a:ext cx="138"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V</a:t>
              </a:r>
              <a:endParaRPr lang="en-US" altLang="zh-CN">
                <a:ea typeface="宋体" panose="02010600030101010101" pitchFamily="2" charset="-122"/>
              </a:endParaRPr>
            </a:p>
          </p:txBody>
        </p:sp>
        <p:sp>
          <p:nvSpPr>
            <p:cNvPr id="37" name="Rectangle 36">
              <a:extLst>
                <a:ext uri="{FF2B5EF4-FFF2-40B4-BE49-F238E27FC236}">
                  <a16:creationId xmlns:a16="http://schemas.microsoft.com/office/drawing/2014/main" id="{3F32ACB4-CF8D-44B8-ABB7-CEAB4DB9D3BA}"/>
                </a:ext>
              </a:extLst>
            </p:cNvPr>
            <p:cNvSpPr>
              <a:spLocks noChangeArrowheads="1"/>
            </p:cNvSpPr>
            <p:nvPr/>
          </p:nvSpPr>
          <p:spPr bwMode="auto">
            <a:xfrm>
              <a:off x="2156" y="2995"/>
              <a:ext cx="260"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ideo</a:t>
              </a:r>
              <a:endParaRPr lang="en-US" altLang="zh-CN">
                <a:ea typeface="宋体" panose="02010600030101010101" pitchFamily="2" charset="-122"/>
              </a:endParaRPr>
            </a:p>
          </p:txBody>
        </p:sp>
        <p:sp>
          <p:nvSpPr>
            <p:cNvPr id="38" name="Rectangle 37">
              <a:extLst>
                <a:ext uri="{FF2B5EF4-FFF2-40B4-BE49-F238E27FC236}">
                  <a16:creationId xmlns:a16="http://schemas.microsoft.com/office/drawing/2014/main" id="{5CD58248-A7DA-4F3D-BB5D-406CB02C6942}"/>
                </a:ext>
              </a:extLst>
            </p:cNvPr>
            <p:cNvSpPr>
              <a:spLocks noChangeArrowheads="1"/>
            </p:cNvSpPr>
            <p:nvPr/>
          </p:nvSpPr>
          <p:spPr bwMode="auto">
            <a:xfrm>
              <a:off x="2080" y="3148"/>
              <a:ext cx="260"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serv</a:t>
              </a:r>
              <a:endParaRPr lang="en-US" altLang="zh-CN">
                <a:ea typeface="宋体" panose="02010600030101010101" pitchFamily="2" charset="-122"/>
              </a:endParaRPr>
            </a:p>
          </p:txBody>
        </p:sp>
        <p:sp>
          <p:nvSpPr>
            <p:cNvPr id="39" name="Rectangle 38">
              <a:extLst>
                <a:ext uri="{FF2B5EF4-FFF2-40B4-BE49-F238E27FC236}">
                  <a16:creationId xmlns:a16="http://schemas.microsoft.com/office/drawing/2014/main" id="{CBF6DBED-4E24-4FF1-B484-2E5094FE7A3F}"/>
                </a:ext>
              </a:extLst>
            </p:cNvPr>
            <p:cNvSpPr>
              <a:spLocks noChangeArrowheads="1"/>
            </p:cNvSpPr>
            <p:nvPr/>
          </p:nvSpPr>
          <p:spPr bwMode="auto">
            <a:xfrm>
              <a:off x="2294" y="3148"/>
              <a:ext cx="153"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er</a:t>
              </a:r>
              <a:endParaRPr lang="en-US" altLang="zh-CN">
                <a:ea typeface="宋体" panose="02010600030101010101" pitchFamily="2" charset="-122"/>
              </a:endParaRPr>
            </a:p>
          </p:txBody>
        </p:sp>
        <p:sp>
          <p:nvSpPr>
            <p:cNvPr id="40" name="Line 39">
              <a:extLst>
                <a:ext uri="{FF2B5EF4-FFF2-40B4-BE49-F238E27FC236}">
                  <a16:creationId xmlns:a16="http://schemas.microsoft.com/office/drawing/2014/main" id="{50046DD0-8E61-4BAE-B1A9-45699714463E}"/>
                </a:ext>
              </a:extLst>
            </p:cNvPr>
            <p:cNvSpPr>
              <a:spLocks noChangeShapeType="1"/>
            </p:cNvSpPr>
            <p:nvPr/>
          </p:nvSpPr>
          <p:spPr bwMode="auto">
            <a:xfrm>
              <a:off x="1774" y="3362"/>
              <a:ext cx="948" cy="0"/>
            </a:xfrm>
            <a:prstGeom prst="line">
              <a:avLst/>
            </a:prstGeom>
            <a:noFill/>
            <a:ln w="23813">
              <a:solidFill>
                <a:srgbClr val="0083D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Rectangle 40">
              <a:extLst>
                <a:ext uri="{FF2B5EF4-FFF2-40B4-BE49-F238E27FC236}">
                  <a16:creationId xmlns:a16="http://schemas.microsoft.com/office/drawing/2014/main" id="{CF077B79-CA31-471B-AE43-466D9525DA37}"/>
                </a:ext>
              </a:extLst>
            </p:cNvPr>
            <p:cNvSpPr>
              <a:spLocks noChangeArrowheads="1"/>
            </p:cNvSpPr>
            <p:nvPr/>
          </p:nvSpPr>
          <p:spPr bwMode="auto">
            <a:xfrm>
              <a:off x="2003" y="3377"/>
              <a:ext cx="489"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Film clip</a:t>
              </a:r>
              <a:endParaRPr lang="en-US" altLang="zh-CN">
                <a:ea typeface="宋体" panose="02010600030101010101" pitchFamily="2" charset="-122"/>
              </a:endParaRPr>
            </a:p>
          </p:txBody>
        </p:sp>
        <p:sp>
          <p:nvSpPr>
            <p:cNvPr id="42" name="Rectangle 41">
              <a:extLst>
                <a:ext uri="{FF2B5EF4-FFF2-40B4-BE49-F238E27FC236}">
                  <a16:creationId xmlns:a16="http://schemas.microsoft.com/office/drawing/2014/main" id="{05C2126F-3FC6-428F-8A85-07726C9A4A0F}"/>
                </a:ext>
              </a:extLst>
            </p:cNvPr>
            <p:cNvSpPr>
              <a:spLocks noChangeArrowheads="1"/>
            </p:cNvSpPr>
            <p:nvPr/>
          </p:nvSpPr>
          <p:spPr bwMode="auto">
            <a:xfrm>
              <a:off x="2125" y="3530"/>
              <a:ext cx="260"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files</a:t>
              </a:r>
              <a:endParaRPr lang="en-US" altLang="zh-CN">
                <a:ea typeface="宋体" panose="02010600030101010101" pitchFamily="2" charset="-122"/>
              </a:endParaRPr>
            </a:p>
          </p:txBody>
        </p:sp>
        <p:sp>
          <p:nvSpPr>
            <p:cNvPr id="43" name="Freeform 42">
              <a:extLst>
                <a:ext uri="{FF2B5EF4-FFF2-40B4-BE49-F238E27FC236}">
                  <a16:creationId xmlns:a16="http://schemas.microsoft.com/office/drawing/2014/main" id="{070C7A9C-2B42-4BB3-8B48-7D2AB44765F2}"/>
                </a:ext>
              </a:extLst>
            </p:cNvPr>
            <p:cNvSpPr>
              <a:spLocks/>
            </p:cNvSpPr>
            <p:nvPr/>
          </p:nvSpPr>
          <p:spPr bwMode="auto">
            <a:xfrm>
              <a:off x="2920" y="2964"/>
              <a:ext cx="948" cy="780"/>
            </a:xfrm>
            <a:custGeom>
              <a:avLst/>
              <a:gdLst>
                <a:gd name="T0" fmla="*/ 260 w 948"/>
                <a:gd name="T1" fmla="*/ 0 h 780"/>
                <a:gd name="T2" fmla="*/ 688 w 948"/>
                <a:gd name="T3" fmla="*/ 0 h 780"/>
                <a:gd name="T4" fmla="*/ 795 w 948"/>
                <a:gd name="T5" fmla="*/ 16 h 780"/>
                <a:gd name="T6" fmla="*/ 872 w 948"/>
                <a:gd name="T7" fmla="*/ 77 h 780"/>
                <a:gd name="T8" fmla="*/ 933 w 948"/>
                <a:gd name="T9" fmla="*/ 153 h 780"/>
                <a:gd name="T10" fmla="*/ 948 w 948"/>
                <a:gd name="T11" fmla="*/ 260 h 780"/>
                <a:gd name="T12" fmla="*/ 948 w 948"/>
                <a:gd name="T13" fmla="*/ 520 h 780"/>
                <a:gd name="T14" fmla="*/ 933 w 948"/>
                <a:gd name="T15" fmla="*/ 627 h 780"/>
                <a:gd name="T16" fmla="*/ 872 w 948"/>
                <a:gd name="T17" fmla="*/ 703 h 780"/>
                <a:gd name="T18" fmla="*/ 795 w 948"/>
                <a:gd name="T19" fmla="*/ 765 h 780"/>
                <a:gd name="T20" fmla="*/ 688 w 948"/>
                <a:gd name="T21" fmla="*/ 780 h 780"/>
                <a:gd name="T22" fmla="*/ 260 w 948"/>
                <a:gd name="T23" fmla="*/ 780 h 780"/>
                <a:gd name="T24" fmla="*/ 153 w 948"/>
                <a:gd name="T25" fmla="*/ 765 h 780"/>
                <a:gd name="T26" fmla="*/ 77 w 948"/>
                <a:gd name="T27" fmla="*/ 703 h 780"/>
                <a:gd name="T28" fmla="*/ 16 w 948"/>
                <a:gd name="T29" fmla="*/ 627 h 780"/>
                <a:gd name="T30" fmla="*/ 0 w 948"/>
                <a:gd name="T31" fmla="*/ 520 h 780"/>
                <a:gd name="T32" fmla="*/ 0 w 948"/>
                <a:gd name="T33" fmla="*/ 260 h 780"/>
                <a:gd name="T34" fmla="*/ 16 w 948"/>
                <a:gd name="T35" fmla="*/ 153 h 780"/>
                <a:gd name="T36" fmla="*/ 77 w 948"/>
                <a:gd name="T37" fmla="*/ 77 h 780"/>
                <a:gd name="T38" fmla="*/ 153 w 948"/>
                <a:gd name="T39" fmla="*/ 16 h 780"/>
                <a:gd name="T40" fmla="*/ 260 w 948"/>
                <a:gd name="T41" fmla="*/ 0 h 7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8"/>
                <a:gd name="T64" fmla="*/ 0 h 780"/>
                <a:gd name="T65" fmla="*/ 948 w 948"/>
                <a:gd name="T66" fmla="*/ 780 h 7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8" h="780">
                  <a:moveTo>
                    <a:pt x="260" y="0"/>
                  </a:moveTo>
                  <a:lnTo>
                    <a:pt x="688" y="0"/>
                  </a:lnTo>
                  <a:lnTo>
                    <a:pt x="795" y="16"/>
                  </a:lnTo>
                  <a:lnTo>
                    <a:pt x="872" y="77"/>
                  </a:lnTo>
                  <a:lnTo>
                    <a:pt x="933" y="153"/>
                  </a:lnTo>
                  <a:lnTo>
                    <a:pt x="948" y="260"/>
                  </a:lnTo>
                  <a:lnTo>
                    <a:pt x="948" y="520"/>
                  </a:lnTo>
                  <a:lnTo>
                    <a:pt x="933" y="627"/>
                  </a:lnTo>
                  <a:lnTo>
                    <a:pt x="872" y="703"/>
                  </a:lnTo>
                  <a:lnTo>
                    <a:pt x="795" y="765"/>
                  </a:lnTo>
                  <a:lnTo>
                    <a:pt x="688" y="780"/>
                  </a:lnTo>
                  <a:lnTo>
                    <a:pt x="260" y="780"/>
                  </a:lnTo>
                  <a:lnTo>
                    <a:pt x="153" y="765"/>
                  </a:lnTo>
                  <a:lnTo>
                    <a:pt x="77" y="703"/>
                  </a:lnTo>
                  <a:lnTo>
                    <a:pt x="16" y="627"/>
                  </a:lnTo>
                  <a:lnTo>
                    <a:pt x="0" y="520"/>
                  </a:lnTo>
                  <a:lnTo>
                    <a:pt x="0" y="260"/>
                  </a:lnTo>
                  <a:lnTo>
                    <a:pt x="16" y="153"/>
                  </a:lnTo>
                  <a:lnTo>
                    <a:pt x="77" y="77"/>
                  </a:lnTo>
                  <a:lnTo>
                    <a:pt x="153" y="16"/>
                  </a:lnTo>
                  <a:lnTo>
                    <a:pt x="260" y="0"/>
                  </a:lnTo>
                  <a:close/>
                </a:path>
              </a:pathLst>
            </a:custGeom>
            <a:solidFill>
              <a:srgbClr val="FFFFFF"/>
            </a:solidFill>
            <a:ln w="23813">
              <a:solidFill>
                <a:srgbClr val="0083D7"/>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44" name="Rectangle 43">
              <a:extLst>
                <a:ext uri="{FF2B5EF4-FFF2-40B4-BE49-F238E27FC236}">
                  <a16:creationId xmlns:a16="http://schemas.microsoft.com/office/drawing/2014/main" id="{D5EE3A7F-70CA-483A-9F9C-A3B453061A09}"/>
                </a:ext>
              </a:extLst>
            </p:cNvPr>
            <p:cNvSpPr>
              <a:spLocks noChangeArrowheads="1"/>
            </p:cNvSpPr>
            <p:nvPr/>
          </p:nvSpPr>
          <p:spPr bwMode="auto">
            <a:xfrm>
              <a:off x="3211" y="2995"/>
              <a:ext cx="352"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Pictur</a:t>
              </a:r>
              <a:endParaRPr lang="en-US" altLang="zh-CN">
                <a:ea typeface="宋体" panose="02010600030101010101" pitchFamily="2" charset="-122"/>
              </a:endParaRPr>
            </a:p>
          </p:txBody>
        </p:sp>
        <p:sp>
          <p:nvSpPr>
            <p:cNvPr id="45" name="Rectangle 44">
              <a:extLst>
                <a:ext uri="{FF2B5EF4-FFF2-40B4-BE49-F238E27FC236}">
                  <a16:creationId xmlns:a16="http://schemas.microsoft.com/office/drawing/2014/main" id="{A9ED51BC-0020-4D2F-B381-24E18526932A}"/>
                </a:ext>
              </a:extLst>
            </p:cNvPr>
            <p:cNvSpPr>
              <a:spLocks noChangeArrowheads="1"/>
            </p:cNvSpPr>
            <p:nvPr/>
          </p:nvSpPr>
          <p:spPr bwMode="auto">
            <a:xfrm>
              <a:off x="3517" y="2995"/>
              <a:ext cx="107"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e</a:t>
              </a:r>
              <a:endParaRPr lang="en-US" altLang="zh-CN">
                <a:ea typeface="宋体" panose="02010600030101010101" pitchFamily="2" charset="-122"/>
              </a:endParaRPr>
            </a:p>
          </p:txBody>
        </p:sp>
        <p:sp>
          <p:nvSpPr>
            <p:cNvPr id="46" name="Rectangle 45">
              <a:extLst>
                <a:ext uri="{FF2B5EF4-FFF2-40B4-BE49-F238E27FC236}">
                  <a16:creationId xmlns:a16="http://schemas.microsoft.com/office/drawing/2014/main" id="{18B42CD5-34C2-479B-A3B2-ECC1FDCB1437}"/>
                </a:ext>
              </a:extLst>
            </p:cNvPr>
            <p:cNvSpPr>
              <a:spLocks noChangeArrowheads="1"/>
            </p:cNvSpPr>
            <p:nvPr/>
          </p:nvSpPr>
          <p:spPr bwMode="auto">
            <a:xfrm>
              <a:off x="3241" y="3148"/>
              <a:ext cx="260"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serv</a:t>
              </a:r>
              <a:endParaRPr lang="en-US" altLang="zh-CN">
                <a:ea typeface="宋体" panose="02010600030101010101" pitchFamily="2" charset="-122"/>
              </a:endParaRPr>
            </a:p>
          </p:txBody>
        </p:sp>
        <p:sp>
          <p:nvSpPr>
            <p:cNvPr id="47" name="Rectangle 46">
              <a:extLst>
                <a:ext uri="{FF2B5EF4-FFF2-40B4-BE49-F238E27FC236}">
                  <a16:creationId xmlns:a16="http://schemas.microsoft.com/office/drawing/2014/main" id="{D068EB42-4EBC-44B9-AE08-A4B363717A28}"/>
                </a:ext>
              </a:extLst>
            </p:cNvPr>
            <p:cNvSpPr>
              <a:spLocks noChangeArrowheads="1"/>
            </p:cNvSpPr>
            <p:nvPr/>
          </p:nvSpPr>
          <p:spPr bwMode="auto">
            <a:xfrm>
              <a:off x="3456" y="3148"/>
              <a:ext cx="153"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er</a:t>
              </a:r>
              <a:endParaRPr lang="en-US" altLang="zh-CN">
                <a:ea typeface="宋体" panose="02010600030101010101" pitchFamily="2" charset="-122"/>
              </a:endParaRPr>
            </a:p>
          </p:txBody>
        </p:sp>
        <p:sp>
          <p:nvSpPr>
            <p:cNvPr id="48" name="Line 47">
              <a:extLst>
                <a:ext uri="{FF2B5EF4-FFF2-40B4-BE49-F238E27FC236}">
                  <a16:creationId xmlns:a16="http://schemas.microsoft.com/office/drawing/2014/main" id="{5973B041-D8C5-48F4-965C-736E09689FF2}"/>
                </a:ext>
              </a:extLst>
            </p:cNvPr>
            <p:cNvSpPr>
              <a:spLocks noChangeShapeType="1"/>
            </p:cNvSpPr>
            <p:nvPr/>
          </p:nvSpPr>
          <p:spPr bwMode="auto">
            <a:xfrm>
              <a:off x="2920" y="3362"/>
              <a:ext cx="948" cy="0"/>
            </a:xfrm>
            <a:prstGeom prst="line">
              <a:avLst/>
            </a:prstGeom>
            <a:noFill/>
            <a:ln w="23813">
              <a:solidFill>
                <a:srgbClr val="0083D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Rectangle 48">
              <a:extLst>
                <a:ext uri="{FF2B5EF4-FFF2-40B4-BE49-F238E27FC236}">
                  <a16:creationId xmlns:a16="http://schemas.microsoft.com/office/drawing/2014/main" id="{3A37053C-1649-4E09-9558-CAC4C2E8BC39}"/>
                </a:ext>
              </a:extLst>
            </p:cNvPr>
            <p:cNvSpPr>
              <a:spLocks noChangeArrowheads="1"/>
            </p:cNvSpPr>
            <p:nvPr/>
          </p:nvSpPr>
          <p:spPr bwMode="auto">
            <a:xfrm>
              <a:off x="3180" y="3362"/>
              <a:ext cx="229"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Dig</a:t>
              </a:r>
              <a:endParaRPr lang="en-US" altLang="zh-CN">
                <a:ea typeface="宋体" panose="02010600030101010101" pitchFamily="2" charset="-122"/>
              </a:endParaRPr>
            </a:p>
          </p:txBody>
        </p:sp>
        <p:sp>
          <p:nvSpPr>
            <p:cNvPr id="50" name="Rectangle 49">
              <a:extLst>
                <a:ext uri="{FF2B5EF4-FFF2-40B4-BE49-F238E27FC236}">
                  <a16:creationId xmlns:a16="http://schemas.microsoft.com/office/drawing/2014/main" id="{BE7EB832-3059-4CB7-88FE-D6C6D9868665}"/>
                </a:ext>
              </a:extLst>
            </p:cNvPr>
            <p:cNvSpPr>
              <a:spLocks noChangeArrowheads="1"/>
            </p:cNvSpPr>
            <p:nvPr/>
          </p:nvSpPr>
          <p:spPr bwMode="auto">
            <a:xfrm>
              <a:off x="3364" y="3362"/>
              <a:ext cx="183"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itis</a:t>
              </a:r>
              <a:endParaRPr lang="en-US" altLang="zh-CN">
                <a:ea typeface="宋体" panose="02010600030101010101" pitchFamily="2" charset="-122"/>
              </a:endParaRPr>
            </a:p>
          </p:txBody>
        </p:sp>
        <p:sp>
          <p:nvSpPr>
            <p:cNvPr id="51" name="Rectangle 50">
              <a:extLst>
                <a:ext uri="{FF2B5EF4-FFF2-40B4-BE49-F238E27FC236}">
                  <a16:creationId xmlns:a16="http://schemas.microsoft.com/office/drawing/2014/main" id="{24DC4F6F-2BEA-4826-9068-227CCDE72E1A}"/>
                </a:ext>
              </a:extLst>
            </p:cNvPr>
            <p:cNvSpPr>
              <a:spLocks noChangeArrowheads="1"/>
            </p:cNvSpPr>
            <p:nvPr/>
          </p:nvSpPr>
          <p:spPr bwMode="auto">
            <a:xfrm>
              <a:off x="3517" y="3362"/>
              <a:ext cx="168"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ed</a:t>
              </a:r>
              <a:endParaRPr lang="en-US" altLang="zh-CN">
                <a:ea typeface="宋体" panose="02010600030101010101" pitchFamily="2" charset="-122"/>
              </a:endParaRPr>
            </a:p>
          </p:txBody>
        </p:sp>
        <p:sp>
          <p:nvSpPr>
            <p:cNvPr id="52" name="Rectangle 51">
              <a:extLst>
                <a:ext uri="{FF2B5EF4-FFF2-40B4-BE49-F238E27FC236}">
                  <a16:creationId xmlns:a16="http://schemas.microsoft.com/office/drawing/2014/main" id="{D66F9B54-347A-40AB-A561-B82E9040C242}"/>
                </a:ext>
              </a:extLst>
            </p:cNvPr>
            <p:cNvSpPr>
              <a:spLocks noChangeArrowheads="1"/>
            </p:cNvSpPr>
            <p:nvPr/>
          </p:nvSpPr>
          <p:spPr bwMode="auto">
            <a:xfrm>
              <a:off x="3073" y="3515"/>
              <a:ext cx="321"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photo</a:t>
              </a:r>
              <a:endParaRPr lang="en-US" altLang="zh-CN">
                <a:ea typeface="宋体" panose="02010600030101010101" pitchFamily="2" charset="-122"/>
              </a:endParaRPr>
            </a:p>
          </p:txBody>
        </p:sp>
        <p:sp>
          <p:nvSpPr>
            <p:cNvPr id="53" name="Rectangle 52">
              <a:extLst>
                <a:ext uri="{FF2B5EF4-FFF2-40B4-BE49-F238E27FC236}">
                  <a16:creationId xmlns:a16="http://schemas.microsoft.com/office/drawing/2014/main" id="{822FEEB0-5128-4800-B181-2E59615560D0}"/>
                </a:ext>
              </a:extLst>
            </p:cNvPr>
            <p:cNvSpPr>
              <a:spLocks noChangeArrowheads="1"/>
            </p:cNvSpPr>
            <p:nvPr/>
          </p:nvSpPr>
          <p:spPr bwMode="auto">
            <a:xfrm>
              <a:off x="3394" y="3515"/>
              <a:ext cx="107"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g</a:t>
              </a:r>
              <a:endParaRPr lang="en-US" altLang="zh-CN">
                <a:ea typeface="宋体" panose="02010600030101010101" pitchFamily="2" charset="-122"/>
              </a:endParaRPr>
            </a:p>
          </p:txBody>
        </p:sp>
        <p:sp>
          <p:nvSpPr>
            <p:cNvPr id="54" name="Rectangle 53">
              <a:extLst>
                <a:ext uri="{FF2B5EF4-FFF2-40B4-BE49-F238E27FC236}">
                  <a16:creationId xmlns:a16="http://schemas.microsoft.com/office/drawing/2014/main" id="{B7A33B4C-2BB4-4877-AC44-EDDC122BFAEA}"/>
                </a:ext>
              </a:extLst>
            </p:cNvPr>
            <p:cNvSpPr>
              <a:spLocks noChangeArrowheads="1"/>
            </p:cNvSpPr>
            <p:nvPr/>
          </p:nvSpPr>
          <p:spPr bwMode="auto">
            <a:xfrm>
              <a:off x="3471" y="3515"/>
              <a:ext cx="92"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r</a:t>
              </a:r>
              <a:endParaRPr lang="en-US" altLang="zh-CN">
                <a:ea typeface="宋体" panose="02010600030101010101" pitchFamily="2" charset="-122"/>
              </a:endParaRPr>
            </a:p>
          </p:txBody>
        </p:sp>
        <p:sp>
          <p:nvSpPr>
            <p:cNvPr id="55" name="Rectangle 54">
              <a:extLst>
                <a:ext uri="{FF2B5EF4-FFF2-40B4-BE49-F238E27FC236}">
                  <a16:creationId xmlns:a16="http://schemas.microsoft.com/office/drawing/2014/main" id="{C83A696D-C61F-4390-AEB7-CEBCE10C1309}"/>
                </a:ext>
              </a:extLst>
            </p:cNvPr>
            <p:cNvSpPr>
              <a:spLocks noChangeArrowheads="1"/>
            </p:cNvSpPr>
            <p:nvPr/>
          </p:nvSpPr>
          <p:spPr bwMode="auto">
            <a:xfrm>
              <a:off x="3501" y="3515"/>
              <a:ext cx="107"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a</a:t>
              </a:r>
              <a:endParaRPr lang="en-US" altLang="zh-CN">
                <a:ea typeface="宋体" panose="02010600030101010101" pitchFamily="2" charset="-122"/>
              </a:endParaRPr>
            </a:p>
          </p:txBody>
        </p:sp>
        <p:sp>
          <p:nvSpPr>
            <p:cNvPr id="56" name="Rectangle 55">
              <a:extLst>
                <a:ext uri="{FF2B5EF4-FFF2-40B4-BE49-F238E27FC236}">
                  <a16:creationId xmlns:a16="http://schemas.microsoft.com/office/drawing/2014/main" id="{1FA862B5-1A9E-4B92-A9FA-8B2085397455}"/>
                </a:ext>
              </a:extLst>
            </p:cNvPr>
            <p:cNvSpPr>
              <a:spLocks noChangeArrowheads="1"/>
            </p:cNvSpPr>
            <p:nvPr/>
          </p:nvSpPr>
          <p:spPr bwMode="auto">
            <a:xfrm>
              <a:off x="3563" y="3515"/>
              <a:ext cx="214"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phs</a:t>
              </a:r>
              <a:endParaRPr lang="en-US" altLang="zh-CN">
                <a:ea typeface="宋体" panose="02010600030101010101" pitchFamily="2" charset="-122"/>
              </a:endParaRPr>
            </a:p>
          </p:txBody>
        </p:sp>
        <p:sp>
          <p:nvSpPr>
            <p:cNvPr id="57" name="Freeform 56">
              <a:extLst>
                <a:ext uri="{FF2B5EF4-FFF2-40B4-BE49-F238E27FC236}">
                  <a16:creationId xmlns:a16="http://schemas.microsoft.com/office/drawing/2014/main" id="{32795643-935F-4A45-A165-464DE0343169}"/>
                </a:ext>
              </a:extLst>
            </p:cNvPr>
            <p:cNvSpPr>
              <a:spLocks/>
            </p:cNvSpPr>
            <p:nvPr/>
          </p:nvSpPr>
          <p:spPr bwMode="auto">
            <a:xfrm>
              <a:off x="4067" y="2964"/>
              <a:ext cx="948" cy="780"/>
            </a:xfrm>
            <a:custGeom>
              <a:avLst/>
              <a:gdLst>
                <a:gd name="T0" fmla="*/ 260 w 948"/>
                <a:gd name="T1" fmla="*/ 0 h 780"/>
                <a:gd name="T2" fmla="*/ 688 w 948"/>
                <a:gd name="T3" fmla="*/ 0 h 780"/>
                <a:gd name="T4" fmla="*/ 795 w 948"/>
                <a:gd name="T5" fmla="*/ 16 h 780"/>
                <a:gd name="T6" fmla="*/ 871 w 948"/>
                <a:gd name="T7" fmla="*/ 77 h 780"/>
                <a:gd name="T8" fmla="*/ 933 w 948"/>
                <a:gd name="T9" fmla="*/ 153 h 780"/>
                <a:gd name="T10" fmla="*/ 948 w 948"/>
                <a:gd name="T11" fmla="*/ 260 h 780"/>
                <a:gd name="T12" fmla="*/ 948 w 948"/>
                <a:gd name="T13" fmla="*/ 520 h 780"/>
                <a:gd name="T14" fmla="*/ 933 w 948"/>
                <a:gd name="T15" fmla="*/ 627 h 780"/>
                <a:gd name="T16" fmla="*/ 871 w 948"/>
                <a:gd name="T17" fmla="*/ 703 h 780"/>
                <a:gd name="T18" fmla="*/ 795 w 948"/>
                <a:gd name="T19" fmla="*/ 765 h 780"/>
                <a:gd name="T20" fmla="*/ 688 w 948"/>
                <a:gd name="T21" fmla="*/ 780 h 780"/>
                <a:gd name="T22" fmla="*/ 260 w 948"/>
                <a:gd name="T23" fmla="*/ 780 h 780"/>
                <a:gd name="T24" fmla="*/ 153 w 948"/>
                <a:gd name="T25" fmla="*/ 765 h 780"/>
                <a:gd name="T26" fmla="*/ 76 w 948"/>
                <a:gd name="T27" fmla="*/ 703 h 780"/>
                <a:gd name="T28" fmla="*/ 15 w 948"/>
                <a:gd name="T29" fmla="*/ 627 h 780"/>
                <a:gd name="T30" fmla="*/ 0 w 948"/>
                <a:gd name="T31" fmla="*/ 520 h 780"/>
                <a:gd name="T32" fmla="*/ 0 w 948"/>
                <a:gd name="T33" fmla="*/ 260 h 780"/>
                <a:gd name="T34" fmla="*/ 15 w 948"/>
                <a:gd name="T35" fmla="*/ 153 h 780"/>
                <a:gd name="T36" fmla="*/ 76 w 948"/>
                <a:gd name="T37" fmla="*/ 77 h 780"/>
                <a:gd name="T38" fmla="*/ 153 w 948"/>
                <a:gd name="T39" fmla="*/ 16 h 780"/>
                <a:gd name="T40" fmla="*/ 260 w 948"/>
                <a:gd name="T41" fmla="*/ 0 h 7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8"/>
                <a:gd name="T64" fmla="*/ 0 h 780"/>
                <a:gd name="T65" fmla="*/ 948 w 948"/>
                <a:gd name="T66" fmla="*/ 780 h 7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8" h="780">
                  <a:moveTo>
                    <a:pt x="260" y="0"/>
                  </a:moveTo>
                  <a:lnTo>
                    <a:pt x="688" y="0"/>
                  </a:lnTo>
                  <a:lnTo>
                    <a:pt x="795" y="16"/>
                  </a:lnTo>
                  <a:lnTo>
                    <a:pt x="871" y="77"/>
                  </a:lnTo>
                  <a:lnTo>
                    <a:pt x="933" y="153"/>
                  </a:lnTo>
                  <a:lnTo>
                    <a:pt x="948" y="260"/>
                  </a:lnTo>
                  <a:lnTo>
                    <a:pt x="948" y="520"/>
                  </a:lnTo>
                  <a:lnTo>
                    <a:pt x="933" y="627"/>
                  </a:lnTo>
                  <a:lnTo>
                    <a:pt x="871" y="703"/>
                  </a:lnTo>
                  <a:lnTo>
                    <a:pt x="795" y="765"/>
                  </a:lnTo>
                  <a:lnTo>
                    <a:pt x="688" y="780"/>
                  </a:lnTo>
                  <a:lnTo>
                    <a:pt x="260" y="780"/>
                  </a:lnTo>
                  <a:lnTo>
                    <a:pt x="153" y="765"/>
                  </a:lnTo>
                  <a:lnTo>
                    <a:pt x="76" y="703"/>
                  </a:lnTo>
                  <a:lnTo>
                    <a:pt x="15" y="627"/>
                  </a:lnTo>
                  <a:lnTo>
                    <a:pt x="0" y="520"/>
                  </a:lnTo>
                  <a:lnTo>
                    <a:pt x="0" y="260"/>
                  </a:lnTo>
                  <a:lnTo>
                    <a:pt x="15" y="153"/>
                  </a:lnTo>
                  <a:lnTo>
                    <a:pt x="76" y="77"/>
                  </a:lnTo>
                  <a:lnTo>
                    <a:pt x="153" y="16"/>
                  </a:lnTo>
                  <a:lnTo>
                    <a:pt x="260" y="0"/>
                  </a:lnTo>
                  <a:close/>
                </a:path>
              </a:pathLst>
            </a:custGeom>
            <a:solidFill>
              <a:srgbClr val="FFFFFF"/>
            </a:solidFill>
            <a:ln w="23813">
              <a:solidFill>
                <a:srgbClr val="0083D7"/>
              </a:solidFill>
              <a:round/>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58" name="Rectangle 57">
              <a:extLst>
                <a:ext uri="{FF2B5EF4-FFF2-40B4-BE49-F238E27FC236}">
                  <a16:creationId xmlns:a16="http://schemas.microsoft.com/office/drawing/2014/main" id="{7455AE4E-7C4C-4BA7-A795-7BCC4E76ED5D}"/>
                </a:ext>
              </a:extLst>
            </p:cNvPr>
            <p:cNvSpPr>
              <a:spLocks noChangeArrowheads="1"/>
            </p:cNvSpPr>
            <p:nvPr/>
          </p:nvSpPr>
          <p:spPr bwMode="auto">
            <a:xfrm>
              <a:off x="4250" y="3087"/>
              <a:ext cx="168"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W</a:t>
              </a:r>
              <a:endParaRPr lang="en-US" altLang="zh-CN">
                <a:ea typeface="宋体" panose="02010600030101010101" pitchFamily="2" charset="-122"/>
              </a:endParaRPr>
            </a:p>
          </p:txBody>
        </p:sp>
        <p:sp>
          <p:nvSpPr>
            <p:cNvPr id="59" name="Rectangle 58">
              <a:extLst>
                <a:ext uri="{FF2B5EF4-FFF2-40B4-BE49-F238E27FC236}">
                  <a16:creationId xmlns:a16="http://schemas.microsoft.com/office/drawing/2014/main" id="{D724B2E1-4DC8-41DD-8E31-5BF61B972FA8}"/>
                </a:ext>
              </a:extLst>
            </p:cNvPr>
            <p:cNvSpPr>
              <a:spLocks noChangeArrowheads="1"/>
            </p:cNvSpPr>
            <p:nvPr/>
          </p:nvSpPr>
          <p:spPr bwMode="auto">
            <a:xfrm>
              <a:off x="4357" y="3087"/>
              <a:ext cx="306"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eb serv</a:t>
              </a:r>
              <a:endParaRPr lang="en-US" altLang="zh-CN">
                <a:ea typeface="宋体" panose="02010600030101010101" pitchFamily="2" charset="-122"/>
              </a:endParaRPr>
            </a:p>
          </p:txBody>
        </p:sp>
        <p:sp>
          <p:nvSpPr>
            <p:cNvPr id="60" name="Rectangle 59">
              <a:extLst>
                <a:ext uri="{FF2B5EF4-FFF2-40B4-BE49-F238E27FC236}">
                  <a16:creationId xmlns:a16="http://schemas.microsoft.com/office/drawing/2014/main" id="{42D93703-D442-426B-8CD9-8C8EAD56E6FC}"/>
                </a:ext>
              </a:extLst>
            </p:cNvPr>
            <p:cNvSpPr>
              <a:spLocks noChangeArrowheads="1"/>
            </p:cNvSpPr>
            <p:nvPr/>
          </p:nvSpPr>
          <p:spPr bwMode="auto">
            <a:xfrm>
              <a:off x="4740" y="3087"/>
              <a:ext cx="122"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er</a:t>
              </a:r>
              <a:endParaRPr lang="en-US" altLang="zh-CN">
                <a:ea typeface="宋体" panose="02010600030101010101" pitchFamily="2" charset="-122"/>
              </a:endParaRPr>
            </a:p>
          </p:txBody>
        </p:sp>
        <p:sp>
          <p:nvSpPr>
            <p:cNvPr id="61" name="Line 60">
              <a:extLst>
                <a:ext uri="{FF2B5EF4-FFF2-40B4-BE49-F238E27FC236}">
                  <a16:creationId xmlns:a16="http://schemas.microsoft.com/office/drawing/2014/main" id="{0F5E3766-E9D9-47EE-A8D6-7255192EC68D}"/>
                </a:ext>
              </a:extLst>
            </p:cNvPr>
            <p:cNvSpPr>
              <a:spLocks noChangeShapeType="1"/>
            </p:cNvSpPr>
            <p:nvPr/>
          </p:nvSpPr>
          <p:spPr bwMode="auto">
            <a:xfrm>
              <a:off x="4067" y="3362"/>
              <a:ext cx="948" cy="0"/>
            </a:xfrm>
            <a:prstGeom prst="line">
              <a:avLst/>
            </a:prstGeom>
            <a:noFill/>
            <a:ln w="23813">
              <a:solidFill>
                <a:srgbClr val="0083D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Rectangle 61">
              <a:extLst>
                <a:ext uri="{FF2B5EF4-FFF2-40B4-BE49-F238E27FC236}">
                  <a16:creationId xmlns:a16="http://schemas.microsoft.com/office/drawing/2014/main" id="{E7D85B85-BF49-4861-A381-1C6B4D0BA6D2}"/>
                </a:ext>
              </a:extLst>
            </p:cNvPr>
            <p:cNvSpPr>
              <a:spLocks noChangeArrowheads="1"/>
            </p:cNvSpPr>
            <p:nvPr/>
          </p:nvSpPr>
          <p:spPr bwMode="auto">
            <a:xfrm>
              <a:off x="4312" y="3393"/>
              <a:ext cx="489"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Film and</a:t>
              </a:r>
              <a:endParaRPr lang="en-US" altLang="zh-CN">
                <a:ea typeface="宋体" panose="02010600030101010101" pitchFamily="2" charset="-122"/>
              </a:endParaRPr>
            </a:p>
          </p:txBody>
        </p:sp>
        <p:sp>
          <p:nvSpPr>
            <p:cNvPr id="63" name="Rectangle 62">
              <a:extLst>
                <a:ext uri="{FF2B5EF4-FFF2-40B4-BE49-F238E27FC236}">
                  <a16:creationId xmlns:a16="http://schemas.microsoft.com/office/drawing/2014/main" id="{F688B0C3-2CF0-47EF-8224-207D5BC660FC}"/>
                </a:ext>
              </a:extLst>
            </p:cNvPr>
            <p:cNvSpPr>
              <a:spLocks noChangeArrowheads="1"/>
            </p:cNvSpPr>
            <p:nvPr/>
          </p:nvSpPr>
          <p:spPr bwMode="auto">
            <a:xfrm>
              <a:off x="4250" y="3545"/>
              <a:ext cx="581"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photo info.</a:t>
              </a:r>
              <a:endParaRPr lang="en-US" altLang="zh-CN">
                <a:ea typeface="宋体" panose="02010600030101010101" pitchFamily="2" charset="-122"/>
              </a:endParaRPr>
            </a:p>
          </p:txBody>
        </p:sp>
        <p:sp>
          <p:nvSpPr>
            <p:cNvPr id="64" name="Freeform 63">
              <a:extLst>
                <a:ext uri="{FF2B5EF4-FFF2-40B4-BE49-F238E27FC236}">
                  <a16:creationId xmlns:a16="http://schemas.microsoft.com/office/drawing/2014/main" id="{13E839B1-0B87-46F5-86A9-B7B41850D049}"/>
                </a:ext>
              </a:extLst>
            </p:cNvPr>
            <p:cNvSpPr>
              <a:spLocks/>
            </p:cNvSpPr>
            <p:nvPr/>
          </p:nvSpPr>
          <p:spPr bwMode="auto">
            <a:xfrm>
              <a:off x="658" y="1313"/>
              <a:ext cx="871" cy="306"/>
            </a:xfrm>
            <a:custGeom>
              <a:avLst/>
              <a:gdLst>
                <a:gd name="T0" fmla="*/ 153 w 871"/>
                <a:gd name="T1" fmla="*/ 0 h 306"/>
                <a:gd name="T2" fmla="*/ 718 w 871"/>
                <a:gd name="T3" fmla="*/ 0 h 306"/>
                <a:gd name="T4" fmla="*/ 825 w 871"/>
                <a:gd name="T5" fmla="*/ 46 h 306"/>
                <a:gd name="T6" fmla="*/ 856 w 871"/>
                <a:gd name="T7" fmla="*/ 92 h 306"/>
                <a:gd name="T8" fmla="*/ 871 w 871"/>
                <a:gd name="T9" fmla="*/ 153 h 306"/>
                <a:gd name="T10" fmla="*/ 871 w 871"/>
                <a:gd name="T11" fmla="*/ 153 h 306"/>
                <a:gd name="T12" fmla="*/ 856 w 871"/>
                <a:gd name="T13" fmla="*/ 214 h 306"/>
                <a:gd name="T14" fmla="*/ 825 w 871"/>
                <a:gd name="T15" fmla="*/ 260 h 306"/>
                <a:gd name="T16" fmla="*/ 718 w 871"/>
                <a:gd name="T17" fmla="*/ 306 h 306"/>
                <a:gd name="T18" fmla="*/ 153 w 871"/>
                <a:gd name="T19" fmla="*/ 306 h 306"/>
                <a:gd name="T20" fmla="*/ 46 w 871"/>
                <a:gd name="T21" fmla="*/ 260 h 306"/>
                <a:gd name="T22" fmla="*/ 15 w 871"/>
                <a:gd name="T23" fmla="*/ 214 h 306"/>
                <a:gd name="T24" fmla="*/ 0 w 871"/>
                <a:gd name="T25" fmla="*/ 153 h 306"/>
                <a:gd name="T26" fmla="*/ 0 w 871"/>
                <a:gd name="T27" fmla="*/ 153 h 306"/>
                <a:gd name="T28" fmla="*/ 15 w 871"/>
                <a:gd name="T29" fmla="*/ 92 h 306"/>
                <a:gd name="T30" fmla="*/ 46 w 871"/>
                <a:gd name="T31" fmla="*/ 46 h 306"/>
                <a:gd name="T32" fmla="*/ 153 w 871"/>
                <a:gd name="T33" fmla="*/ 0 h 3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1"/>
                <a:gd name="T52" fmla="*/ 0 h 306"/>
                <a:gd name="T53" fmla="*/ 871 w 871"/>
                <a:gd name="T54" fmla="*/ 306 h 3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1" h="306">
                  <a:moveTo>
                    <a:pt x="153" y="0"/>
                  </a:moveTo>
                  <a:lnTo>
                    <a:pt x="718" y="0"/>
                  </a:lnTo>
                  <a:lnTo>
                    <a:pt x="825" y="46"/>
                  </a:lnTo>
                  <a:lnTo>
                    <a:pt x="856" y="92"/>
                  </a:lnTo>
                  <a:lnTo>
                    <a:pt x="871" y="153"/>
                  </a:lnTo>
                  <a:lnTo>
                    <a:pt x="856" y="214"/>
                  </a:lnTo>
                  <a:lnTo>
                    <a:pt x="825" y="260"/>
                  </a:lnTo>
                  <a:lnTo>
                    <a:pt x="718" y="306"/>
                  </a:lnTo>
                  <a:lnTo>
                    <a:pt x="153" y="306"/>
                  </a:lnTo>
                  <a:lnTo>
                    <a:pt x="46" y="260"/>
                  </a:lnTo>
                  <a:lnTo>
                    <a:pt x="15" y="214"/>
                  </a:lnTo>
                  <a:lnTo>
                    <a:pt x="0" y="153"/>
                  </a:lnTo>
                  <a:lnTo>
                    <a:pt x="15" y="92"/>
                  </a:lnTo>
                  <a:lnTo>
                    <a:pt x="46" y="46"/>
                  </a:lnTo>
                  <a:lnTo>
                    <a:pt x="1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5" name="Freeform 64">
              <a:extLst>
                <a:ext uri="{FF2B5EF4-FFF2-40B4-BE49-F238E27FC236}">
                  <a16:creationId xmlns:a16="http://schemas.microsoft.com/office/drawing/2014/main" id="{603AB327-66FC-40DC-AE01-28A1819EE608}"/>
                </a:ext>
              </a:extLst>
            </p:cNvPr>
            <p:cNvSpPr>
              <a:spLocks/>
            </p:cNvSpPr>
            <p:nvPr/>
          </p:nvSpPr>
          <p:spPr bwMode="auto">
            <a:xfrm>
              <a:off x="658" y="1313"/>
              <a:ext cx="871" cy="306"/>
            </a:xfrm>
            <a:custGeom>
              <a:avLst/>
              <a:gdLst>
                <a:gd name="T0" fmla="*/ 153 w 871"/>
                <a:gd name="T1" fmla="*/ 0 h 306"/>
                <a:gd name="T2" fmla="*/ 718 w 871"/>
                <a:gd name="T3" fmla="*/ 0 h 306"/>
                <a:gd name="T4" fmla="*/ 825 w 871"/>
                <a:gd name="T5" fmla="*/ 46 h 306"/>
                <a:gd name="T6" fmla="*/ 856 w 871"/>
                <a:gd name="T7" fmla="*/ 92 h 306"/>
                <a:gd name="T8" fmla="*/ 871 w 871"/>
                <a:gd name="T9" fmla="*/ 153 h 306"/>
                <a:gd name="T10" fmla="*/ 856 w 871"/>
                <a:gd name="T11" fmla="*/ 214 h 306"/>
                <a:gd name="T12" fmla="*/ 825 w 871"/>
                <a:gd name="T13" fmla="*/ 260 h 306"/>
                <a:gd name="T14" fmla="*/ 718 w 871"/>
                <a:gd name="T15" fmla="*/ 306 h 306"/>
                <a:gd name="T16" fmla="*/ 153 w 871"/>
                <a:gd name="T17" fmla="*/ 306 h 306"/>
                <a:gd name="T18" fmla="*/ 46 w 871"/>
                <a:gd name="T19" fmla="*/ 260 h 306"/>
                <a:gd name="T20" fmla="*/ 15 w 871"/>
                <a:gd name="T21" fmla="*/ 214 h 306"/>
                <a:gd name="T22" fmla="*/ 0 w 871"/>
                <a:gd name="T23" fmla="*/ 153 h 306"/>
                <a:gd name="T24" fmla="*/ 15 w 871"/>
                <a:gd name="T25" fmla="*/ 92 h 306"/>
                <a:gd name="T26" fmla="*/ 46 w 871"/>
                <a:gd name="T27" fmla="*/ 46 h 306"/>
                <a:gd name="T28" fmla="*/ 153 w 871"/>
                <a:gd name="T29" fmla="*/ 0 h 30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71"/>
                <a:gd name="T46" fmla="*/ 0 h 306"/>
                <a:gd name="T47" fmla="*/ 871 w 871"/>
                <a:gd name="T48" fmla="*/ 306 h 30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71" h="306">
                  <a:moveTo>
                    <a:pt x="153" y="0"/>
                  </a:moveTo>
                  <a:lnTo>
                    <a:pt x="718" y="0"/>
                  </a:lnTo>
                  <a:lnTo>
                    <a:pt x="825" y="46"/>
                  </a:lnTo>
                  <a:lnTo>
                    <a:pt x="856" y="92"/>
                  </a:lnTo>
                  <a:lnTo>
                    <a:pt x="871" y="153"/>
                  </a:lnTo>
                  <a:lnTo>
                    <a:pt x="856" y="214"/>
                  </a:lnTo>
                  <a:lnTo>
                    <a:pt x="825" y="260"/>
                  </a:lnTo>
                  <a:lnTo>
                    <a:pt x="718" y="306"/>
                  </a:lnTo>
                  <a:lnTo>
                    <a:pt x="153" y="306"/>
                  </a:lnTo>
                  <a:lnTo>
                    <a:pt x="46" y="260"/>
                  </a:lnTo>
                  <a:lnTo>
                    <a:pt x="15" y="214"/>
                  </a:lnTo>
                  <a:lnTo>
                    <a:pt x="0" y="153"/>
                  </a:lnTo>
                  <a:lnTo>
                    <a:pt x="15" y="92"/>
                  </a:lnTo>
                  <a:lnTo>
                    <a:pt x="46" y="46"/>
                  </a:lnTo>
                  <a:lnTo>
                    <a:pt x="153" y="0"/>
                  </a:lnTo>
                  <a:close/>
                </a:path>
              </a:pathLst>
            </a:custGeom>
            <a:noFill/>
            <a:ln w="23813">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6" name="Rectangle 65">
              <a:extLst>
                <a:ext uri="{FF2B5EF4-FFF2-40B4-BE49-F238E27FC236}">
                  <a16:creationId xmlns:a16="http://schemas.microsoft.com/office/drawing/2014/main" id="{556A1EEB-45B5-4557-9748-CBEF70E17794}"/>
                </a:ext>
              </a:extLst>
            </p:cNvPr>
            <p:cNvSpPr>
              <a:spLocks noChangeArrowheads="1"/>
            </p:cNvSpPr>
            <p:nvPr/>
          </p:nvSpPr>
          <p:spPr bwMode="auto">
            <a:xfrm>
              <a:off x="887" y="1390"/>
              <a:ext cx="428"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Client 1</a:t>
              </a:r>
              <a:endParaRPr lang="en-US" altLang="zh-CN">
                <a:ea typeface="宋体" panose="02010600030101010101" pitchFamily="2" charset="-122"/>
              </a:endParaRPr>
            </a:p>
          </p:txBody>
        </p:sp>
        <p:sp>
          <p:nvSpPr>
            <p:cNvPr id="67" name="Line 66">
              <a:extLst>
                <a:ext uri="{FF2B5EF4-FFF2-40B4-BE49-F238E27FC236}">
                  <a16:creationId xmlns:a16="http://schemas.microsoft.com/office/drawing/2014/main" id="{609FD254-AF01-4670-92D2-D77521AD56AC}"/>
                </a:ext>
              </a:extLst>
            </p:cNvPr>
            <p:cNvSpPr>
              <a:spLocks noChangeShapeType="1"/>
            </p:cNvSpPr>
            <p:nvPr/>
          </p:nvSpPr>
          <p:spPr bwMode="auto">
            <a:xfrm>
              <a:off x="1101" y="1680"/>
              <a:ext cx="0" cy="398"/>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68" name="Picture 67">
              <a:extLst>
                <a:ext uri="{FF2B5EF4-FFF2-40B4-BE49-F238E27FC236}">
                  <a16:creationId xmlns:a16="http://schemas.microsoft.com/office/drawing/2014/main" id="{514DE04F-EFDB-43F2-984F-E4869DD66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 y="1650"/>
              <a:ext cx="46"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Freeform 68">
              <a:extLst>
                <a:ext uri="{FF2B5EF4-FFF2-40B4-BE49-F238E27FC236}">
                  <a16:creationId xmlns:a16="http://schemas.microsoft.com/office/drawing/2014/main" id="{C3B1BAF8-E0F1-4E84-BBB3-63F3F5423213}"/>
                </a:ext>
              </a:extLst>
            </p:cNvPr>
            <p:cNvSpPr>
              <a:spLocks/>
            </p:cNvSpPr>
            <p:nvPr/>
          </p:nvSpPr>
          <p:spPr bwMode="auto">
            <a:xfrm>
              <a:off x="1071" y="1634"/>
              <a:ext cx="61" cy="92"/>
            </a:xfrm>
            <a:custGeom>
              <a:avLst/>
              <a:gdLst>
                <a:gd name="T0" fmla="*/ 30 w 61"/>
                <a:gd name="T1" fmla="*/ 0 h 92"/>
                <a:gd name="T2" fmla="*/ 0 w 61"/>
                <a:gd name="T3" fmla="*/ 92 h 92"/>
                <a:gd name="T4" fmla="*/ 30 w 61"/>
                <a:gd name="T5" fmla="*/ 77 h 92"/>
                <a:gd name="T6" fmla="*/ 61 w 61"/>
                <a:gd name="T7" fmla="*/ 92 h 92"/>
                <a:gd name="T8" fmla="*/ 30 w 61"/>
                <a:gd name="T9" fmla="*/ 0 h 92"/>
                <a:gd name="T10" fmla="*/ 0 60000 65536"/>
                <a:gd name="T11" fmla="*/ 0 60000 65536"/>
                <a:gd name="T12" fmla="*/ 0 60000 65536"/>
                <a:gd name="T13" fmla="*/ 0 60000 65536"/>
                <a:gd name="T14" fmla="*/ 0 60000 65536"/>
                <a:gd name="T15" fmla="*/ 0 w 61"/>
                <a:gd name="T16" fmla="*/ 0 h 92"/>
                <a:gd name="T17" fmla="*/ 61 w 61"/>
                <a:gd name="T18" fmla="*/ 92 h 92"/>
              </a:gdLst>
              <a:ahLst/>
              <a:cxnLst>
                <a:cxn ang="T10">
                  <a:pos x="T0" y="T1"/>
                </a:cxn>
                <a:cxn ang="T11">
                  <a:pos x="T2" y="T3"/>
                </a:cxn>
                <a:cxn ang="T12">
                  <a:pos x="T4" y="T5"/>
                </a:cxn>
                <a:cxn ang="T13">
                  <a:pos x="T6" y="T7"/>
                </a:cxn>
                <a:cxn ang="T14">
                  <a:pos x="T8" y="T9"/>
                </a:cxn>
              </a:cxnLst>
              <a:rect l="T15" t="T16" r="T17" b="T18"/>
              <a:pathLst>
                <a:path w="61" h="92">
                  <a:moveTo>
                    <a:pt x="30" y="0"/>
                  </a:moveTo>
                  <a:lnTo>
                    <a:pt x="0" y="92"/>
                  </a:lnTo>
                  <a:lnTo>
                    <a:pt x="30" y="77"/>
                  </a:lnTo>
                  <a:lnTo>
                    <a:pt x="61" y="92"/>
                  </a:lnTo>
                  <a:lnTo>
                    <a:pt x="30" y="0"/>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pic>
          <p:nvPicPr>
            <p:cNvPr id="70" name="Picture 69">
              <a:extLst>
                <a:ext uri="{FF2B5EF4-FFF2-40B4-BE49-F238E27FC236}">
                  <a16:creationId xmlns:a16="http://schemas.microsoft.com/office/drawing/2014/main" id="{0317E64F-D61E-429C-88CC-186CF9EA6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 y="2032"/>
              <a:ext cx="46"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70">
              <a:extLst>
                <a:ext uri="{FF2B5EF4-FFF2-40B4-BE49-F238E27FC236}">
                  <a16:creationId xmlns:a16="http://schemas.microsoft.com/office/drawing/2014/main" id="{115B5638-19FA-463B-85B1-F162703DBA08}"/>
                </a:ext>
              </a:extLst>
            </p:cNvPr>
            <p:cNvSpPr>
              <a:spLocks/>
            </p:cNvSpPr>
            <p:nvPr/>
          </p:nvSpPr>
          <p:spPr bwMode="auto">
            <a:xfrm>
              <a:off x="1071" y="2016"/>
              <a:ext cx="61" cy="107"/>
            </a:xfrm>
            <a:custGeom>
              <a:avLst/>
              <a:gdLst>
                <a:gd name="T0" fmla="*/ 30 w 61"/>
                <a:gd name="T1" fmla="*/ 107 h 107"/>
                <a:gd name="T2" fmla="*/ 61 w 61"/>
                <a:gd name="T3" fmla="*/ 0 h 107"/>
                <a:gd name="T4" fmla="*/ 30 w 61"/>
                <a:gd name="T5" fmla="*/ 31 h 107"/>
                <a:gd name="T6" fmla="*/ 0 w 61"/>
                <a:gd name="T7" fmla="*/ 0 h 107"/>
                <a:gd name="T8" fmla="*/ 30 w 61"/>
                <a:gd name="T9" fmla="*/ 107 h 107"/>
                <a:gd name="T10" fmla="*/ 0 60000 65536"/>
                <a:gd name="T11" fmla="*/ 0 60000 65536"/>
                <a:gd name="T12" fmla="*/ 0 60000 65536"/>
                <a:gd name="T13" fmla="*/ 0 60000 65536"/>
                <a:gd name="T14" fmla="*/ 0 60000 65536"/>
                <a:gd name="T15" fmla="*/ 0 w 61"/>
                <a:gd name="T16" fmla="*/ 0 h 107"/>
                <a:gd name="T17" fmla="*/ 61 w 61"/>
                <a:gd name="T18" fmla="*/ 107 h 107"/>
              </a:gdLst>
              <a:ahLst/>
              <a:cxnLst>
                <a:cxn ang="T10">
                  <a:pos x="T0" y="T1"/>
                </a:cxn>
                <a:cxn ang="T11">
                  <a:pos x="T2" y="T3"/>
                </a:cxn>
                <a:cxn ang="T12">
                  <a:pos x="T4" y="T5"/>
                </a:cxn>
                <a:cxn ang="T13">
                  <a:pos x="T6" y="T7"/>
                </a:cxn>
                <a:cxn ang="T14">
                  <a:pos x="T8" y="T9"/>
                </a:cxn>
              </a:cxnLst>
              <a:rect l="T15" t="T16" r="T17" b="T18"/>
              <a:pathLst>
                <a:path w="61" h="107">
                  <a:moveTo>
                    <a:pt x="30" y="107"/>
                  </a:moveTo>
                  <a:lnTo>
                    <a:pt x="61" y="0"/>
                  </a:lnTo>
                  <a:lnTo>
                    <a:pt x="30" y="31"/>
                  </a:lnTo>
                  <a:lnTo>
                    <a:pt x="0" y="0"/>
                  </a:lnTo>
                  <a:lnTo>
                    <a:pt x="30" y="107"/>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72" name="Line 71">
              <a:extLst>
                <a:ext uri="{FF2B5EF4-FFF2-40B4-BE49-F238E27FC236}">
                  <a16:creationId xmlns:a16="http://schemas.microsoft.com/office/drawing/2014/main" id="{C9DA3DAC-650A-4BE7-9ACF-FEE2A440DE72}"/>
                </a:ext>
              </a:extLst>
            </p:cNvPr>
            <p:cNvSpPr>
              <a:spLocks noChangeShapeType="1"/>
            </p:cNvSpPr>
            <p:nvPr/>
          </p:nvSpPr>
          <p:spPr bwMode="auto">
            <a:xfrm>
              <a:off x="1101" y="2521"/>
              <a:ext cx="0" cy="367"/>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73" name="Picture 72">
              <a:extLst>
                <a:ext uri="{FF2B5EF4-FFF2-40B4-BE49-F238E27FC236}">
                  <a16:creationId xmlns:a16="http://schemas.microsoft.com/office/drawing/2014/main" id="{000843E5-9013-4EC8-9D74-440F226BB0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 y="2490"/>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Freeform 73">
              <a:extLst>
                <a:ext uri="{FF2B5EF4-FFF2-40B4-BE49-F238E27FC236}">
                  <a16:creationId xmlns:a16="http://schemas.microsoft.com/office/drawing/2014/main" id="{74E551D1-FF02-4848-AB89-801A5AF01C73}"/>
                </a:ext>
              </a:extLst>
            </p:cNvPr>
            <p:cNvSpPr>
              <a:spLocks/>
            </p:cNvSpPr>
            <p:nvPr/>
          </p:nvSpPr>
          <p:spPr bwMode="auto">
            <a:xfrm>
              <a:off x="1071" y="2475"/>
              <a:ext cx="61" cy="92"/>
            </a:xfrm>
            <a:custGeom>
              <a:avLst/>
              <a:gdLst>
                <a:gd name="T0" fmla="*/ 30 w 61"/>
                <a:gd name="T1" fmla="*/ 0 h 92"/>
                <a:gd name="T2" fmla="*/ 0 w 61"/>
                <a:gd name="T3" fmla="*/ 92 h 92"/>
                <a:gd name="T4" fmla="*/ 30 w 61"/>
                <a:gd name="T5" fmla="*/ 77 h 92"/>
                <a:gd name="T6" fmla="*/ 61 w 61"/>
                <a:gd name="T7" fmla="*/ 92 h 92"/>
                <a:gd name="T8" fmla="*/ 30 w 61"/>
                <a:gd name="T9" fmla="*/ 0 h 92"/>
                <a:gd name="T10" fmla="*/ 0 60000 65536"/>
                <a:gd name="T11" fmla="*/ 0 60000 65536"/>
                <a:gd name="T12" fmla="*/ 0 60000 65536"/>
                <a:gd name="T13" fmla="*/ 0 60000 65536"/>
                <a:gd name="T14" fmla="*/ 0 60000 65536"/>
                <a:gd name="T15" fmla="*/ 0 w 61"/>
                <a:gd name="T16" fmla="*/ 0 h 92"/>
                <a:gd name="T17" fmla="*/ 61 w 61"/>
                <a:gd name="T18" fmla="*/ 92 h 92"/>
              </a:gdLst>
              <a:ahLst/>
              <a:cxnLst>
                <a:cxn ang="T10">
                  <a:pos x="T0" y="T1"/>
                </a:cxn>
                <a:cxn ang="T11">
                  <a:pos x="T2" y="T3"/>
                </a:cxn>
                <a:cxn ang="T12">
                  <a:pos x="T4" y="T5"/>
                </a:cxn>
                <a:cxn ang="T13">
                  <a:pos x="T6" y="T7"/>
                </a:cxn>
                <a:cxn ang="T14">
                  <a:pos x="T8" y="T9"/>
                </a:cxn>
              </a:cxnLst>
              <a:rect l="T15" t="T16" r="T17" b="T18"/>
              <a:pathLst>
                <a:path w="61" h="92">
                  <a:moveTo>
                    <a:pt x="30" y="0"/>
                  </a:moveTo>
                  <a:lnTo>
                    <a:pt x="0" y="92"/>
                  </a:lnTo>
                  <a:lnTo>
                    <a:pt x="30" y="77"/>
                  </a:lnTo>
                  <a:lnTo>
                    <a:pt x="61" y="92"/>
                  </a:lnTo>
                  <a:lnTo>
                    <a:pt x="30" y="0"/>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pic>
          <p:nvPicPr>
            <p:cNvPr id="75" name="Picture 74">
              <a:extLst>
                <a:ext uri="{FF2B5EF4-FFF2-40B4-BE49-F238E27FC236}">
                  <a16:creationId xmlns:a16="http://schemas.microsoft.com/office/drawing/2014/main" id="{FE215DA6-59EC-474F-BCBC-2EF4784B8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 y="2857"/>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75">
              <a:extLst>
                <a:ext uri="{FF2B5EF4-FFF2-40B4-BE49-F238E27FC236}">
                  <a16:creationId xmlns:a16="http://schemas.microsoft.com/office/drawing/2014/main" id="{E61E2099-6770-4BD7-8B94-86D8E93DC6B3}"/>
                </a:ext>
              </a:extLst>
            </p:cNvPr>
            <p:cNvSpPr>
              <a:spLocks/>
            </p:cNvSpPr>
            <p:nvPr/>
          </p:nvSpPr>
          <p:spPr bwMode="auto">
            <a:xfrm>
              <a:off x="1071" y="2842"/>
              <a:ext cx="61" cy="92"/>
            </a:xfrm>
            <a:custGeom>
              <a:avLst/>
              <a:gdLst>
                <a:gd name="T0" fmla="*/ 30 w 61"/>
                <a:gd name="T1" fmla="*/ 92 h 92"/>
                <a:gd name="T2" fmla="*/ 61 w 61"/>
                <a:gd name="T3" fmla="*/ 0 h 92"/>
                <a:gd name="T4" fmla="*/ 30 w 61"/>
                <a:gd name="T5" fmla="*/ 15 h 92"/>
                <a:gd name="T6" fmla="*/ 0 w 61"/>
                <a:gd name="T7" fmla="*/ 0 h 92"/>
                <a:gd name="T8" fmla="*/ 30 w 61"/>
                <a:gd name="T9" fmla="*/ 92 h 92"/>
                <a:gd name="T10" fmla="*/ 0 60000 65536"/>
                <a:gd name="T11" fmla="*/ 0 60000 65536"/>
                <a:gd name="T12" fmla="*/ 0 60000 65536"/>
                <a:gd name="T13" fmla="*/ 0 60000 65536"/>
                <a:gd name="T14" fmla="*/ 0 60000 65536"/>
                <a:gd name="T15" fmla="*/ 0 w 61"/>
                <a:gd name="T16" fmla="*/ 0 h 92"/>
                <a:gd name="T17" fmla="*/ 61 w 61"/>
                <a:gd name="T18" fmla="*/ 92 h 92"/>
              </a:gdLst>
              <a:ahLst/>
              <a:cxnLst>
                <a:cxn ang="T10">
                  <a:pos x="T0" y="T1"/>
                </a:cxn>
                <a:cxn ang="T11">
                  <a:pos x="T2" y="T3"/>
                </a:cxn>
                <a:cxn ang="T12">
                  <a:pos x="T4" y="T5"/>
                </a:cxn>
                <a:cxn ang="T13">
                  <a:pos x="T6" y="T7"/>
                </a:cxn>
                <a:cxn ang="T14">
                  <a:pos x="T8" y="T9"/>
                </a:cxn>
              </a:cxnLst>
              <a:rect l="T15" t="T16" r="T17" b="T18"/>
              <a:pathLst>
                <a:path w="61" h="92">
                  <a:moveTo>
                    <a:pt x="30" y="92"/>
                  </a:moveTo>
                  <a:lnTo>
                    <a:pt x="61" y="0"/>
                  </a:lnTo>
                  <a:lnTo>
                    <a:pt x="30" y="15"/>
                  </a:lnTo>
                  <a:lnTo>
                    <a:pt x="0" y="0"/>
                  </a:lnTo>
                  <a:lnTo>
                    <a:pt x="30" y="92"/>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77" name="Freeform 76">
              <a:extLst>
                <a:ext uri="{FF2B5EF4-FFF2-40B4-BE49-F238E27FC236}">
                  <a16:creationId xmlns:a16="http://schemas.microsoft.com/office/drawing/2014/main" id="{C66278B8-B435-4F4D-882E-93A9685E2107}"/>
                </a:ext>
              </a:extLst>
            </p:cNvPr>
            <p:cNvSpPr>
              <a:spLocks/>
            </p:cNvSpPr>
            <p:nvPr/>
          </p:nvSpPr>
          <p:spPr bwMode="auto">
            <a:xfrm>
              <a:off x="1820" y="1313"/>
              <a:ext cx="856" cy="306"/>
            </a:xfrm>
            <a:custGeom>
              <a:avLst/>
              <a:gdLst>
                <a:gd name="T0" fmla="*/ 153 w 856"/>
                <a:gd name="T1" fmla="*/ 0 h 306"/>
                <a:gd name="T2" fmla="*/ 703 w 856"/>
                <a:gd name="T3" fmla="*/ 0 h 306"/>
                <a:gd name="T4" fmla="*/ 810 w 856"/>
                <a:gd name="T5" fmla="*/ 46 h 306"/>
                <a:gd name="T6" fmla="*/ 856 w 856"/>
                <a:gd name="T7" fmla="*/ 92 h 306"/>
                <a:gd name="T8" fmla="*/ 856 w 856"/>
                <a:gd name="T9" fmla="*/ 153 h 306"/>
                <a:gd name="T10" fmla="*/ 856 w 856"/>
                <a:gd name="T11" fmla="*/ 153 h 306"/>
                <a:gd name="T12" fmla="*/ 856 w 856"/>
                <a:gd name="T13" fmla="*/ 214 h 306"/>
                <a:gd name="T14" fmla="*/ 810 w 856"/>
                <a:gd name="T15" fmla="*/ 260 h 306"/>
                <a:gd name="T16" fmla="*/ 703 w 856"/>
                <a:gd name="T17" fmla="*/ 306 h 306"/>
                <a:gd name="T18" fmla="*/ 153 w 856"/>
                <a:gd name="T19" fmla="*/ 306 h 306"/>
                <a:gd name="T20" fmla="*/ 46 w 856"/>
                <a:gd name="T21" fmla="*/ 260 h 306"/>
                <a:gd name="T22" fmla="*/ 0 w 856"/>
                <a:gd name="T23" fmla="*/ 214 h 306"/>
                <a:gd name="T24" fmla="*/ 0 w 856"/>
                <a:gd name="T25" fmla="*/ 153 h 306"/>
                <a:gd name="T26" fmla="*/ 0 w 856"/>
                <a:gd name="T27" fmla="*/ 153 h 306"/>
                <a:gd name="T28" fmla="*/ 0 w 856"/>
                <a:gd name="T29" fmla="*/ 92 h 306"/>
                <a:gd name="T30" fmla="*/ 46 w 856"/>
                <a:gd name="T31" fmla="*/ 46 h 306"/>
                <a:gd name="T32" fmla="*/ 153 w 856"/>
                <a:gd name="T33" fmla="*/ 0 h 3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56"/>
                <a:gd name="T52" fmla="*/ 0 h 306"/>
                <a:gd name="T53" fmla="*/ 856 w 856"/>
                <a:gd name="T54" fmla="*/ 306 h 3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56" h="306">
                  <a:moveTo>
                    <a:pt x="153" y="0"/>
                  </a:moveTo>
                  <a:lnTo>
                    <a:pt x="703" y="0"/>
                  </a:lnTo>
                  <a:lnTo>
                    <a:pt x="810" y="46"/>
                  </a:lnTo>
                  <a:lnTo>
                    <a:pt x="856" y="92"/>
                  </a:lnTo>
                  <a:lnTo>
                    <a:pt x="856" y="153"/>
                  </a:lnTo>
                  <a:lnTo>
                    <a:pt x="856" y="214"/>
                  </a:lnTo>
                  <a:lnTo>
                    <a:pt x="810" y="260"/>
                  </a:lnTo>
                  <a:lnTo>
                    <a:pt x="703" y="306"/>
                  </a:lnTo>
                  <a:lnTo>
                    <a:pt x="153" y="306"/>
                  </a:lnTo>
                  <a:lnTo>
                    <a:pt x="46" y="260"/>
                  </a:lnTo>
                  <a:lnTo>
                    <a:pt x="0" y="214"/>
                  </a:lnTo>
                  <a:lnTo>
                    <a:pt x="0" y="153"/>
                  </a:lnTo>
                  <a:lnTo>
                    <a:pt x="0" y="92"/>
                  </a:lnTo>
                  <a:lnTo>
                    <a:pt x="46" y="46"/>
                  </a:lnTo>
                  <a:lnTo>
                    <a:pt x="1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78" name="Freeform 77">
              <a:extLst>
                <a:ext uri="{FF2B5EF4-FFF2-40B4-BE49-F238E27FC236}">
                  <a16:creationId xmlns:a16="http://schemas.microsoft.com/office/drawing/2014/main" id="{05966753-3A99-42E3-8ED6-A71E4D71554D}"/>
                </a:ext>
              </a:extLst>
            </p:cNvPr>
            <p:cNvSpPr>
              <a:spLocks/>
            </p:cNvSpPr>
            <p:nvPr/>
          </p:nvSpPr>
          <p:spPr bwMode="auto">
            <a:xfrm>
              <a:off x="1820" y="1313"/>
              <a:ext cx="856" cy="306"/>
            </a:xfrm>
            <a:custGeom>
              <a:avLst/>
              <a:gdLst>
                <a:gd name="T0" fmla="*/ 153 w 856"/>
                <a:gd name="T1" fmla="*/ 0 h 306"/>
                <a:gd name="T2" fmla="*/ 703 w 856"/>
                <a:gd name="T3" fmla="*/ 0 h 306"/>
                <a:gd name="T4" fmla="*/ 810 w 856"/>
                <a:gd name="T5" fmla="*/ 46 h 306"/>
                <a:gd name="T6" fmla="*/ 856 w 856"/>
                <a:gd name="T7" fmla="*/ 92 h 306"/>
                <a:gd name="T8" fmla="*/ 856 w 856"/>
                <a:gd name="T9" fmla="*/ 153 h 306"/>
                <a:gd name="T10" fmla="*/ 856 w 856"/>
                <a:gd name="T11" fmla="*/ 214 h 306"/>
                <a:gd name="T12" fmla="*/ 810 w 856"/>
                <a:gd name="T13" fmla="*/ 260 h 306"/>
                <a:gd name="T14" fmla="*/ 703 w 856"/>
                <a:gd name="T15" fmla="*/ 306 h 306"/>
                <a:gd name="T16" fmla="*/ 153 w 856"/>
                <a:gd name="T17" fmla="*/ 306 h 306"/>
                <a:gd name="T18" fmla="*/ 46 w 856"/>
                <a:gd name="T19" fmla="*/ 260 h 306"/>
                <a:gd name="T20" fmla="*/ 0 w 856"/>
                <a:gd name="T21" fmla="*/ 214 h 306"/>
                <a:gd name="T22" fmla="*/ 0 w 856"/>
                <a:gd name="T23" fmla="*/ 153 h 306"/>
                <a:gd name="T24" fmla="*/ 0 w 856"/>
                <a:gd name="T25" fmla="*/ 92 h 306"/>
                <a:gd name="T26" fmla="*/ 46 w 856"/>
                <a:gd name="T27" fmla="*/ 46 h 306"/>
                <a:gd name="T28" fmla="*/ 153 w 856"/>
                <a:gd name="T29" fmla="*/ 0 h 30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56"/>
                <a:gd name="T46" fmla="*/ 0 h 306"/>
                <a:gd name="T47" fmla="*/ 856 w 856"/>
                <a:gd name="T48" fmla="*/ 306 h 30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56" h="306">
                  <a:moveTo>
                    <a:pt x="153" y="0"/>
                  </a:moveTo>
                  <a:lnTo>
                    <a:pt x="703" y="0"/>
                  </a:lnTo>
                  <a:lnTo>
                    <a:pt x="810" y="46"/>
                  </a:lnTo>
                  <a:lnTo>
                    <a:pt x="856" y="92"/>
                  </a:lnTo>
                  <a:lnTo>
                    <a:pt x="856" y="153"/>
                  </a:lnTo>
                  <a:lnTo>
                    <a:pt x="856" y="214"/>
                  </a:lnTo>
                  <a:lnTo>
                    <a:pt x="810" y="260"/>
                  </a:lnTo>
                  <a:lnTo>
                    <a:pt x="703" y="306"/>
                  </a:lnTo>
                  <a:lnTo>
                    <a:pt x="153" y="306"/>
                  </a:lnTo>
                  <a:lnTo>
                    <a:pt x="46" y="260"/>
                  </a:lnTo>
                  <a:lnTo>
                    <a:pt x="0" y="214"/>
                  </a:lnTo>
                  <a:lnTo>
                    <a:pt x="0" y="153"/>
                  </a:lnTo>
                  <a:lnTo>
                    <a:pt x="0" y="92"/>
                  </a:lnTo>
                  <a:lnTo>
                    <a:pt x="46" y="46"/>
                  </a:lnTo>
                  <a:lnTo>
                    <a:pt x="153" y="0"/>
                  </a:lnTo>
                  <a:close/>
                </a:path>
              </a:pathLst>
            </a:custGeom>
            <a:noFill/>
            <a:ln w="23813">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79" name="Rectangle 78">
              <a:extLst>
                <a:ext uri="{FF2B5EF4-FFF2-40B4-BE49-F238E27FC236}">
                  <a16:creationId xmlns:a16="http://schemas.microsoft.com/office/drawing/2014/main" id="{CC33059A-FBCB-497B-BB53-895546091973}"/>
                </a:ext>
              </a:extLst>
            </p:cNvPr>
            <p:cNvSpPr>
              <a:spLocks noChangeArrowheads="1"/>
            </p:cNvSpPr>
            <p:nvPr/>
          </p:nvSpPr>
          <p:spPr bwMode="auto">
            <a:xfrm>
              <a:off x="2034" y="1390"/>
              <a:ext cx="428"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Client 2</a:t>
              </a:r>
              <a:endParaRPr lang="en-US" altLang="zh-CN">
                <a:ea typeface="宋体" panose="02010600030101010101" pitchFamily="2" charset="-122"/>
              </a:endParaRPr>
            </a:p>
          </p:txBody>
        </p:sp>
        <p:sp>
          <p:nvSpPr>
            <p:cNvPr id="80" name="Line 79">
              <a:extLst>
                <a:ext uri="{FF2B5EF4-FFF2-40B4-BE49-F238E27FC236}">
                  <a16:creationId xmlns:a16="http://schemas.microsoft.com/office/drawing/2014/main" id="{363B745A-71C1-48CC-9378-9B3463B40988}"/>
                </a:ext>
              </a:extLst>
            </p:cNvPr>
            <p:cNvSpPr>
              <a:spLocks noChangeShapeType="1"/>
            </p:cNvSpPr>
            <p:nvPr/>
          </p:nvSpPr>
          <p:spPr bwMode="auto">
            <a:xfrm>
              <a:off x="2248" y="1680"/>
              <a:ext cx="0" cy="398"/>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81" name="Picture 80">
              <a:extLst>
                <a:ext uri="{FF2B5EF4-FFF2-40B4-BE49-F238E27FC236}">
                  <a16:creationId xmlns:a16="http://schemas.microsoft.com/office/drawing/2014/main" id="{1251BBD2-052F-4115-A57A-7B9181EAA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 y="1650"/>
              <a:ext cx="46"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81">
              <a:extLst>
                <a:ext uri="{FF2B5EF4-FFF2-40B4-BE49-F238E27FC236}">
                  <a16:creationId xmlns:a16="http://schemas.microsoft.com/office/drawing/2014/main" id="{A965EECF-3778-4153-A2E9-3897F73CDDF6}"/>
                </a:ext>
              </a:extLst>
            </p:cNvPr>
            <p:cNvSpPr>
              <a:spLocks/>
            </p:cNvSpPr>
            <p:nvPr/>
          </p:nvSpPr>
          <p:spPr bwMode="auto">
            <a:xfrm>
              <a:off x="2217" y="1634"/>
              <a:ext cx="61" cy="92"/>
            </a:xfrm>
            <a:custGeom>
              <a:avLst/>
              <a:gdLst>
                <a:gd name="T0" fmla="*/ 31 w 61"/>
                <a:gd name="T1" fmla="*/ 0 h 92"/>
                <a:gd name="T2" fmla="*/ 0 w 61"/>
                <a:gd name="T3" fmla="*/ 92 h 92"/>
                <a:gd name="T4" fmla="*/ 31 w 61"/>
                <a:gd name="T5" fmla="*/ 77 h 92"/>
                <a:gd name="T6" fmla="*/ 61 w 61"/>
                <a:gd name="T7" fmla="*/ 92 h 92"/>
                <a:gd name="T8" fmla="*/ 31 w 61"/>
                <a:gd name="T9" fmla="*/ 0 h 92"/>
                <a:gd name="T10" fmla="*/ 0 60000 65536"/>
                <a:gd name="T11" fmla="*/ 0 60000 65536"/>
                <a:gd name="T12" fmla="*/ 0 60000 65536"/>
                <a:gd name="T13" fmla="*/ 0 60000 65536"/>
                <a:gd name="T14" fmla="*/ 0 60000 65536"/>
                <a:gd name="T15" fmla="*/ 0 w 61"/>
                <a:gd name="T16" fmla="*/ 0 h 92"/>
                <a:gd name="T17" fmla="*/ 61 w 61"/>
                <a:gd name="T18" fmla="*/ 92 h 92"/>
              </a:gdLst>
              <a:ahLst/>
              <a:cxnLst>
                <a:cxn ang="T10">
                  <a:pos x="T0" y="T1"/>
                </a:cxn>
                <a:cxn ang="T11">
                  <a:pos x="T2" y="T3"/>
                </a:cxn>
                <a:cxn ang="T12">
                  <a:pos x="T4" y="T5"/>
                </a:cxn>
                <a:cxn ang="T13">
                  <a:pos x="T6" y="T7"/>
                </a:cxn>
                <a:cxn ang="T14">
                  <a:pos x="T8" y="T9"/>
                </a:cxn>
              </a:cxnLst>
              <a:rect l="T15" t="T16" r="T17" b="T18"/>
              <a:pathLst>
                <a:path w="61" h="92">
                  <a:moveTo>
                    <a:pt x="31" y="0"/>
                  </a:moveTo>
                  <a:lnTo>
                    <a:pt x="0" y="92"/>
                  </a:lnTo>
                  <a:lnTo>
                    <a:pt x="31" y="77"/>
                  </a:lnTo>
                  <a:lnTo>
                    <a:pt x="61" y="92"/>
                  </a:lnTo>
                  <a:lnTo>
                    <a:pt x="31" y="0"/>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pic>
          <p:nvPicPr>
            <p:cNvPr id="83" name="Picture 82">
              <a:extLst>
                <a:ext uri="{FF2B5EF4-FFF2-40B4-BE49-F238E27FC236}">
                  <a16:creationId xmlns:a16="http://schemas.microsoft.com/office/drawing/2014/main" id="{B99A0FC0-D564-4C03-B67C-6895EAAA6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 y="2032"/>
              <a:ext cx="46"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83">
              <a:extLst>
                <a:ext uri="{FF2B5EF4-FFF2-40B4-BE49-F238E27FC236}">
                  <a16:creationId xmlns:a16="http://schemas.microsoft.com/office/drawing/2014/main" id="{7567A13D-D39D-4F90-971D-67E33D68C2DC}"/>
                </a:ext>
              </a:extLst>
            </p:cNvPr>
            <p:cNvSpPr>
              <a:spLocks/>
            </p:cNvSpPr>
            <p:nvPr/>
          </p:nvSpPr>
          <p:spPr bwMode="auto">
            <a:xfrm>
              <a:off x="2217" y="2016"/>
              <a:ext cx="61" cy="107"/>
            </a:xfrm>
            <a:custGeom>
              <a:avLst/>
              <a:gdLst>
                <a:gd name="T0" fmla="*/ 31 w 61"/>
                <a:gd name="T1" fmla="*/ 107 h 107"/>
                <a:gd name="T2" fmla="*/ 61 w 61"/>
                <a:gd name="T3" fmla="*/ 0 h 107"/>
                <a:gd name="T4" fmla="*/ 31 w 61"/>
                <a:gd name="T5" fmla="*/ 31 h 107"/>
                <a:gd name="T6" fmla="*/ 0 w 61"/>
                <a:gd name="T7" fmla="*/ 0 h 107"/>
                <a:gd name="T8" fmla="*/ 31 w 61"/>
                <a:gd name="T9" fmla="*/ 107 h 107"/>
                <a:gd name="T10" fmla="*/ 0 60000 65536"/>
                <a:gd name="T11" fmla="*/ 0 60000 65536"/>
                <a:gd name="T12" fmla="*/ 0 60000 65536"/>
                <a:gd name="T13" fmla="*/ 0 60000 65536"/>
                <a:gd name="T14" fmla="*/ 0 60000 65536"/>
                <a:gd name="T15" fmla="*/ 0 w 61"/>
                <a:gd name="T16" fmla="*/ 0 h 107"/>
                <a:gd name="T17" fmla="*/ 61 w 61"/>
                <a:gd name="T18" fmla="*/ 107 h 107"/>
              </a:gdLst>
              <a:ahLst/>
              <a:cxnLst>
                <a:cxn ang="T10">
                  <a:pos x="T0" y="T1"/>
                </a:cxn>
                <a:cxn ang="T11">
                  <a:pos x="T2" y="T3"/>
                </a:cxn>
                <a:cxn ang="T12">
                  <a:pos x="T4" y="T5"/>
                </a:cxn>
                <a:cxn ang="T13">
                  <a:pos x="T6" y="T7"/>
                </a:cxn>
                <a:cxn ang="T14">
                  <a:pos x="T8" y="T9"/>
                </a:cxn>
              </a:cxnLst>
              <a:rect l="T15" t="T16" r="T17" b="T18"/>
              <a:pathLst>
                <a:path w="61" h="107">
                  <a:moveTo>
                    <a:pt x="31" y="107"/>
                  </a:moveTo>
                  <a:lnTo>
                    <a:pt x="61" y="0"/>
                  </a:lnTo>
                  <a:lnTo>
                    <a:pt x="31" y="31"/>
                  </a:lnTo>
                  <a:lnTo>
                    <a:pt x="0" y="0"/>
                  </a:lnTo>
                  <a:lnTo>
                    <a:pt x="31" y="107"/>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85" name="Line 84">
              <a:extLst>
                <a:ext uri="{FF2B5EF4-FFF2-40B4-BE49-F238E27FC236}">
                  <a16:creationId xmlns:a16="http://schemas.microsoft.com/office/drawing/2014/main" id="{3392CA17-5D89-4A1C-9449-1DB790F6BD41}"/>
                </a:ext>
              </a:extLst>
            </p:cNvPr>
            <p:cNvSpPr>
              <a:spLocks noChangeShapeType="1"/>
            </p:cNvSpPr>
            <p:nvPr/>
          </p:nvSpPr>
          <p:spPr bwMode="auto">
            <a:xfrm>
              <a:off x="2248" y="2521"/>
              <a:ext cx="0" cy="367"/>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86" name="Picture 85">
              <a:extLst>
                <a:ext uri="{FF2B5EF4-FFF2-40B4-BE49-F238E27FC236}">
                  <a16:creationId xmlns:a16="http://schemas.microsoft.com/office/drawing/2014/main" id="{B39D2BE7-CD60-43F9-B7B2-05376C657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 y="2490"/>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86">
              <a:extLst>
                <a:ext uri="{FF2B5EF4-FFF2-40B4-BE49-F238E27FC236}">
                  <a16:creationId xmlns:a16="http://schemas.microsoft.com/office/drawing/2014/main" id="{BDF9A402-5981-4719-BE86-3A069EA579E5}"/>
                </a:ext>
              </a:extLst>
            </p:cNvPr>
            <p:cNvSpPr>
              <a:spLocks/>
            </p:cNvSpPr>
            <p:nvPr/>
          </p:nvSpPr>
          <p:spPr bwMode="auto">
            <a:xfrm>
              <a:off x="2217" y="2475"/>
              <a:ext cx="61" cy="92"/>
            </a:xfrm>
            <a:custGeom>
              <a:avLst/>
              <a:gdLst>
                <a:gd name="T0" fmla="*/ 31 w 61"/>
                <a:gd name="T1" fmla="*/ 0 h 92"/>
                <a:gd name="T2" fmla="*/ 0 w 61"/>
                <a:gd name="T3" fmla="*/ 92 h 92"/>
                <a:gd name="T4" fmla="*/ 31 w 61"/>
                <a:gd name="T5" fmla="*/ 77 h 92"/>
                <a:gd name="T6" fmla="*/ 61 w 61"/>
                <a:gd name="T7" fmla="*/ 92 h 92"/>
                <a:gd name="T8" fmla="*/ 31 w 61"/>
                <a:gd name="T9" fmla="*/ 0 h 92"/>
                <a:gd name="T10" fmla="*/ 0 60000 65536"/>
                <a:gd name="T11" fmla="*/ 0 60000 65536"/>
                <a:gd name="T12" fmla="*/ 0 60000 65536"/>
                <a:gd name="T13" fmla="*/ 0 60000 65536"/>
                <a:gd name="T14" fmla="*/ 0 60000 65536"/>
                <a:gd name="T15" fmla="*/ 0 w 61"/>
                <a:gd name="T16" fmla="*/ 0 h 92"/>
                <a:gd name="T17" fmla="*/ 61 w 61"/>
                <a:gd name="T18" fmla="*/ 92 h 92"/>
              </a:gdLst>
              <a:ahLst/>
              <a:cxnLst>
                <a:cxn ang="T10">
                  <a:pos x="T0" y="T1"/>
                </a:cxn>
                <a:cxn ang="T11">
                  <a:pos x="T2" y="T3"/>
                </a:cxn>
                <a:cxn ang="T12">
                  <a:pos x="T4" y="T5"/>
                </a:cxn>
                <a:cxn ang="T13">
                  <a:pos x="T6" y="T7"/>
                </a:cxn>
                <a:cxn ang="T14">
                  <a:pos x="T8" y="T9"/>
                </a:cxn>
              </a:cxnLst>
              <a:rect l="T15" t="T16" r="T17" b="T18"/>
              <a:pathLst>
                <a:path w="61" h="92">
                  <a:moveTo>
                    <a:pt x="31" y="0"/>
                  </a:moveTo>
                  <a:lnTo>
                    <a:pt x="0" y="92"/>
                  </a:lnTo>
                  <a:lnTo>
                    <a:pt x="31" y="77"/>
                  </a:lnTo>
                  <a:lnTo>
                    <a:pt x="61" y="92"/>
                  </a:lnTo>
                  <a:lnTo>
                    <a:pt x="31" y="0"/>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pic>
          <p:nvPicPr>
            <p:cNvPr id="88" name="Picture 87">
              <a:extLst>
                <a:ext uri="{FF2B5EF4-FFF2-40B4-BE49-F238E27FC236}">
                  <a16:creationId xmlns:a16="http://schemas.microsoft.com/office/drawing/2014/main" id="{4A831EC8-50A0-4C24-B0EA-1DF6093AC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2" y="2857"/>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Freeform 88">
              <a:extLst>
                <a:ext uri="{FF2B5EF4-FFF2-40B4-BE49-F238E27FC236}">
                  <a16:creationId xmlns:a16="http://schemas.microsoft.com/office/drawing/2014/main" id="{DCFDDA16-91A3-47FC-AD17-48C48C342BC3}"/>
                </a:ext>
              </a:extLst>
            </p:cNvPr>
            <p:cNvSpPr>
              <a:spLocks/>
            </p:cNvSpPr>
            <p:nvPr/>
          </p:nvSpPr>
          <p:spPr bwMode="auto">
            <a:xfrm>
              <a:off x="2217" y="2842"/>
              <a:ext cx="61" cy="92"/>
            </a:xfrm>
            <a:custGeom>
              <a:avLst/>
              <a:gdLst>
                <a:gd name="T0" fmla="*/ 31 w 61"/>
                <a:gd name="T1" fmla="*/ 92 h 92"/>
                <a:gd name="T2" fmla="*/ 61 w 61"/>
                <a:gd name="T3" fmla="*/ 0 h 92"/>
                <a:gd name="T4" fmla="*/ 31 w 61"/>
                <a:gd name="T5" fmla="*/ 15 h 92"/>
                <a:gd name="T6" fmla="*/ 0 w 61"/>
                <a:gd name="T7" fmla="*/ 0 h 92"/>
                <a:gd name="T8" fmla="*/ 31 w 61"/>
                <a:gd name="T9" fmla="*/ 92 h 92"/>
                <a:gd name="T10" fmla="*/ 0 60000 65536"/>
                <a:gd name="T11" fmla="*/ 0 60000 65536"/>
                <a:gd name="T12" fmla="*/ 0 60000 65536"/>
                <a:gd name="T13" fmla="*/ 0 60000 65536"/>
                <a:gd name="T14" fmla="*/ 0 60000 65536"/>
                <a:gd name="T15" fmla="*/ 0 w 61"/>
                <a:gd name="T16" fmla="*/ 0 h 92"/>
                <a:gd name="T17" fmla="*/ 61 w 61"/>
                <a:gd name="T18" fmla="*/ 92 h 92"/>
              </a:gdLst>
              <a:ahLst/>
              <a:cxnLst>
                <a:cxn ang="T10">
                  <a:pos x="T0" y="T1"/>
                </a:cxn>
                <a:cxn ang="T11">
                  <a:pos x="T2" y="T3"/>
                </a:cxn>
                <a:cxn ang="T12">
                  <a:pos x="T4" y="T5"/>
                </a:cxn>
                <a:cxn ang="T13">
                  <a:pos x="T6" y="T7"/>
                </a:cxn>
                <a:cxn ang="T14">
                  <a:pos x="T8" y="T9"/>
                </a:cxn>
              </a:cxnLst>
              <a:rect l="T15" t="T16" r="T17" b="T18"/>
              <a:pathLst>
                <a:path w="61" h="92">
                  <a:moveTo>
                    <a:pt x="31" y="92"/>
                  </a:moveTo>
                  <a:lnTo>
                    <a:pt x="61" y="0"/>
                  </a:lnTo>
                  <a:lnTo>
                    <a:pt x="31" y="15"/>
                  </a:lnTo>
                  <a:lnTo>
                    <a:pt x="0" y="0"/>
                  </a:lnTo>
                  <a:lnTo>
                    <a:pt x="31" y="92"/>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90" name="Freeform 89">
              <a:extLst>
                <a:ext uri="{FF2B5EF4-FFF2-40B4-BE49-F238E27FC236}">
                  <a16:creationId xmlns:a16="http://schemas.microsoft.com/office/drawing/2014/main" id="{A8F3B1EF-FE7A-4F80-AE3C-7B91CB8FDAF1}"/>
                </a:ext>
              </a:extLst>
            </p:cNvPr>
            <p:cNvSpPr>
              <a:spLocks/>
            </p:cNvSpPr>
            <p:nvPr/>
          </p:nvSpPr>
          <p:spPr bwMode="auto">
            <a:xfrm>
              <a:off x="2966" y="1313"/>
              <a:ext cx="856" cy="306"/>
            </a:xfrm>
            <a:custGeom>
              <a:avLst/>
              <a:gdLst>
                <a:gd name="T0" fmla="*/ 153 w 856"/>
                <a:gd name="T1" fmla="*/ 0 h 306"/>
                <a:gd name="T2" fmla="*/ 704 w 856"/>
                <a:gd name="T3" fmla="*/ 0 h 306"/>
                <a:gd name="T4" fmla="*/ 826 w 856"/>
                <a:gd name="T5" fmla="*/ 46 h 306"/>
                <a:gd name="T6" fmla="*/ 856 w 856"/>
                <a:gd name="T7" fmla="*/ 92 h 306"/>
                <a:gd name="T8" fmla="*/ 856 w 856"/>
                <a:gd name="T9" fmla="*/ 153 h 306"/>
                <a:gd name="T10" fmla="*/ 856 w 856"/>
                <a:gd name="T11" fmla="*/ 153 h 306"/>
                <a:gd name="T12" fmla="*/ 856 w 856"/>
                <a:gd name="T13" fmla="*/ 214 h 306"/>
                <a:gd name="T14" fmla="*/ 826 w 856"/>
                <a:gd name="T15" fmla="*/ 260 h 306"/>
                <a:gd name="T16" fmla="*/ 704 w 856"/>
                <a:gd name="T17" fmla="*/ 306 h 306"/>
                <a:gd name="T18" fmla="*/ 153 w 856"/>
                <a:gd name="T19" fmla="*/ 306 h 306"/>
                <a:gd name="T20" fmla="*/ 46 w 856"/>
                <a:gd name="T21" fmla="*/ 260 h 306"/>
                <a:gd name="T22" fmla="*/ 16 w 856"/>
                <a:gd name="T23" fmla="*/ 214 h 306"/>
                <a:gd name="T24" fmla="*/ 0 w 856"/>
                <a:gd name="T25" fmla="*/ 153 h 306"/>
                <a:gd name="T26" fmla="*/ 0 w 856"/>
                <a:gd name="T27" fmla="*/ 153 h 306"/>
                <a:gd name="T28" fmla="*/ 16 w 856"/>
                <a:gd name="T29" fmla="*/ 92 h 306"/>
                <a:gd name="T30" fmla="*/ 46 w 856"/>
                <a:gd name="T31" fmla="*/ 46 h 306"/>
                <a:gd name="T32" fmla="*/ 153 w 856"/>
                <a:gd name="T33" fmla="*/ 0 h 3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56"/>
                <a:gd name="T52" fmla="*/ 0 h 306"/>
                <a:gd name="T53" fmla="*/ 856 w 856"/>
                <a:gd name="T54" fmla="*/ 306 h 3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56" h="306">
                  <a:moveTo>
                    <a:pt x="153" y="0"/>
                  </a:moveTo>
                  <a:lnTo>
                    <a:pt x="704" y="0"/>
                  </a:lnTo>
                  <a:lnTo>
                    <a:pt x="826" y="46"/>
                  </a:lnTo>
                  <a:lnTo>
                    <a:pt x="856" y="92"/>
                  </a:lnTo>
                  <a:lnTo>
                    <a:pt x="856" y="153"/>
                  </a:lnTo>
                  <a:lnTo>
                    <a:pt x="856" y="214"/>
                  </a:lnTo>
                  <a:lnTo>
                    <a:pt x="826" y="260"/>
                  </a:lnTo>
                  <a:lnTo>
                    <a:pt x="704" y="306"/>
                  </a:lnTo>
                  <a:lnTo>
                    <a:pt x="153" y="306"/>
                  </a:lnTo>
                  <a:lnTo>
                    <a:pt x="46" y="260"/>
                  </a:lnTo>
                  <a:lnTo>
                    <a:pt x="16" y="214"/>
                  </a:lnTo>
                  <a:lnTo>
                    <a:pt x="0" y="153"/>
                  </a:lnTo>
                  <a:lnTo>
                    <a:pt x="16" y="92"/>
                  </a:lnTo>
                  <a:lnTo>
                    <a:pt x="46" y="46"/>
                  </a:lnTo>
                  <a:lnTo>
                    <a:pt x="1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91" name="Freeform 90">
              <a:extLst>
                <a:ext uri="{FF2B5EF4-FFF2-40B4-BE49-F238E27FC236}">
                  <a16:creationId xmlns:a16="http://schemas.microsoft.com/office/drawing/2014/main" id="{32D0598C-C50A-4E31-8807-69F11600BF31}"/>
                </a:ext>
              </a:extLst>
            </p:cNvPr>
            <p:cNvSpPr>
              <a:spLocks/>
            </p:cNvSpPr>
            <p:nvPr/>
          </p:nvSpPr>
          <p:spPr bwMode="auto">
            <a:xfrm>
              <a:off x="2966" y="1313"/>
              <a:ext cx="856" cy="306"/>
            </a:xfrm>
            <a:custGeom>
              <a:avLst/>
              <a:gdLst>
                <a:gd name="T0" fmla="*/ 153 w 856"/>
                <a:gd name="T1" fmla="*/ 0 h 306"/>
                <a:gd name="T2" fmla="*/ 704 w 856"/>
                <a:gd name="T3" fmla="*/ 0 h 306"/>
                <a:gd name="T4" fmla="*/ 826 w 856"/>
                <a:gd name="T5" fmla="*/ 46 h 306"/>
                <a:gd name="T6" fmla="*/ 856 w 856"/>
                <a:gd name="T7" fmla="*/ 92 h 306"/>
                <a:gd name="T8" fmla="*/ 856 w 856"/>
                <a:gd name="T9" fmla="*/ 153 h 306"/>
                <a:gd name="T10" fmla="*/ 856 w 856"/>
                <a:gd name="T11" fmla="*/ 214 h 306"/>
                <a:gd name="T12" fmla="*/ 826 w 856"/>
                <a:gd name="T13" fmla="*/ 260 h 306"/>
                <a:gd name="T14" fmla="*/ 704 w 856"/>
                <a:gd name="T15" fmla="*/ 306 h 306"/>
                <a:gd name="T16" fmla="*/ 153 w 856"/>
                <a:gd name="T17" fmla="*/ 306 h 306"/>
                <a:gd name="T18" fmla="*/ 46 w 856"/>
                <a:gd name="T19" fmla="*/ 260 h 306"/>
                <a:gd name="T20" fmla="*/ 16 w 856"/>
                <a:gd name="T21" fmla="*/ 214 h 306"/>
                <a:gd name="T22" fmla="*/ 0 w 856"/>
                <a:gd name="T23" fmla="*/ 153 h 306"/>
                <a:gd name="T24" fmla="*/ 16 w 856"/>
                <a:gd name="T25" fmla="*/ 92 h 306"/>
                <a:gd name="T26" fmla="*/ 46 w 856"/>
                <a:gd name="T27" fmla="*/ 46 h 306"/>
                <a:gd name="T28" fmla="*/ 153 w 856"/>
                <a:gd name="T29" fmla="*/ 0 h 30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56"/>
                <a:gd name="T46" fmla="*/ 0 h 306"/>
                <a:gd name="T47" fmla="*/ 856 w 856"/>
                <a:gd name="T48" fmla="*/ 306 h 30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56" h="306">
                  <a:moveTo>
                    <a:pt x="153" y="0"/>
                  </a:moveTo>
                  <a:lnTo>
                    <a:pt x="704" y="0"/>
                  </a:lnTo>
                  <a:lnTo>
                    <a:pt x="826" y="46"/>
                  </a:lnTo>
                  <a:lnTo>
                    <a:pt x="856" y="92"/>
                  </a:lnTo>
                  <a:lnTo>
                    <a:pt x="856" y="153"/>
                  </a:lnTo>
                  <a:lnTo>
                    <a:pt x="856" y="214"/>
                  </a:lnTo>
                  <a:lnTo>
                    <a:pt x="826" y="260"/>
                  </a:lnTo>
                  <a:lnTo>
                    <a:pt x="704" y="306"/>
                  </a:lnTo>
                  <a:lnTo>
                    <a:pt x="153" y="306"/>
                  </a:lnTo>
                  <a:lnTo>
                    <a:pt x="46" y="260"/>
                  </a:lnTo>
                  <a:lnTo>
                    <a:pt x="16" y="214"/>
                  </a:lnTo>
                  <a:lnTo>
                    <a:pt x="0" y="153"/>
                  </a:lnTo>
                  <a:lnTo>
                    <a:pt x="16" y="92"/>
                  </a:lnTo>
                  <a:lnTo>
                    <a:pt x="46" y="46"/>
                  </a:lnTo>
                  <a:lnTo>
                    <a:pt x="153" y="0"/>
                  </a:lnTo>
                  <a:close/>
                </a:path>
              </a:pathLst>
            </a:custGeom>
            <a:noFill/>
            <a:ln w="23813">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92" name="Rectangle 91">
              <a:extLst>
                <a:ext uri="{FF2B5EF4-FFF2-40B4-BE49-F238E27FC236}">
                  <a16:creationId xmlns:a16="http://schemas.microsoft.com/office/drawing/2014/main" id="{9EA70F9E-38F9-4471-A199-1DA5EA87564A}"/>
                </a:ext>
              </a:extLst>
            </p:cNvPr>
            <p:cNvSpPr>
              <a:spLocks noChangeArrowheads="1"/>
            </p:cNvSpPr>
            <p:nvPr/>
          </p:nvSpPr>
          <p:spPr bwMode="auto">
            <a:xfrm>
              <a:off x="3180" y="1390"/>
              <a:ext cx="428"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Client 3</a:t>
              </a:r>
              <a:endParaRPr lang="en-US" altLang="zh-CN">
                <a:ea typeface="宋体" panose="02010600030101010101" pitchFamily="2" charset="-122"/>
              </a:endParaRPr>
            </a:p>
          </p:txBody>
        </p:sp>
        <p:sp>
          <p:nvSpPr>
            <p:cNvPr id="93" name="Line 92">
              <a:extLst>
                <a:ext uri="{FF2B5EF4-FFF2-40B4-BE49-F238E27FC236}">
                  <a16:creationId xmlns:a16="http://schemas.microsoft.com/office/drawing/2014/main" id="{D12BDD53-4516-4790-B6BF-F1D06A9A3035}"/>
                </a:ext>
              </a:extLst>
            </p:cNvPr>
            <p:cNvSpPr>
              <a:spLocks noChangeShapeType="1"/>
            </p:cNvSpPr>
            <p:nvPr/>
          </p:nvSpPr>
          <p:spPr bwMode="auto">
            <a:xfrm>
              <a:off x="3394" y="1680"/>
              <a:ext cx="0" cy="398"/>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94" name="Picture 93">
              <a:extLst>
                <a:ext uri="{FF2B5EF4-FFF2-40B4-BE49-F238E27FC236}">
                  <a16:creationId xmlns:a16="http://schemas.microsoft.com/office/drawing/2014/main" id="{62198738-FC36-4554-B5E8-635A441C47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9" y="1650"/>
              <a:ext cx="46"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94">
              <a:extLst>
                <a:ext uri="{FF2B5EF4-FFF2-40B4-BE49-F238E27FC236}">
                  <a16:creationId xmlns:a16="http://schemas.microsoft.com/office/drawing/2014/main" id="{C752E6FB-C6D8-401D-8DE5-5A22B735581F}"/>
                </a:ext>
              </a:extLst>
            </p:cNvPr>
            <p:cNvSpPr>
              <a:spLocks/>
            </p:cNvSpPr>
            <p:nvPr/>
          </p:nvSpPr>
          <p:spPr bwMode="auto">
            <a:xfrm>
              <a:off x="3364" y="1634"/>
              <a:ext cx="61" cy="92"/>
            </a:xfrm>
            <a:custGeom>
              <a:avLst/>
              <a:gdLst>
                <a:gd name="T0" fmla="*/ 30 w 61"/>
                <a:gd name="T1" fmla="*/ 0 h 92"/>
                <a:gd name="T2" fmla="*/ 0 w 61"/>
                <a:gd name="T3" fmla="*/ 92 h 92"/>
                <a:gd name="T4" fmla="*/ 30 w 61"/>
                <a:gd name="T5" fmla="*/ 77 h 92"/>
                <a:gd name="T6" fmla="*/ 61 w 61"/>
                <a:gd name="T7" fmla="*/ 92 h 92"/>
                <a:gd name="T8" fmla="*/ 30 w 61"/>
                <a:gd name="T9" fmla="*/ 0 h 92"/>
                <a:gd name="T10" fmla="*/ 0 60000 65536"/>
                <a:gd name="T11" fmla="*/ 0 60000 65536"/>
                <a:gd name="T12" fmla="*/ 0 60000 65536"/>
                <a:gd name="T13" fmla="*/ 0 60000 65536"/>
                <a:gd name="T14" fmla="*/ 0 60000 65536"/>
                <a:gd name="T15" fmla="*/ 0 w 61"/>
                <a:gd name="T16" fmla="*/ 0 h 92"/>
                <a:gd name="T17" fmla="*/ 61 w 61"/>
                <a:gd name="T18" fmla="*/ 92 h 92"/>
              </a:gdLst>
              <a:ahLst/>
              <a:cxnLst>
                <a:cxn ang="T10">
                  <a:pos x="T0" y="T1"/>
                </a:cxn>
                <a:cxn ang="T11">
                  <a:pos x="T2" y="T3"/>
                </a:cxn>
                <a:cxn ang="T12">
                  <a:pos x="T4" y="T5"/>
                </a:cxn>
                <a:cxn ang="T13">
                  <a:pos x="T6" y="T7"/>
                </a:cxn>
                <a:cxn ang="T14">
                  <a:pos x="T8" y="T9"/>
                </a:cxn>
              </a:cxnLst>
              <a:rect l="T15" t="T16" r="T17" b="T18"/>
              <a:pathLst>
                <a:path w="61" h="92">
                  <a:moveTo>
                    <a:pt x="30" y="0"/>
                  </a:moveTo>
                  <a:lnTo>
                    <a:pt x="0" y="92"/>
                  </a:lnTo>
                  <a:lnTo>
                    <a:pt x="30" y="77"/>
                  </a:lnTo>
                  <a:lnTo>
                    <a:pt x="61" y="92"/>
                  </a:lnTo>
                  <a:lnTo>
                    <a:pt x="30" y="0"/>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pic>
          <p:nvPicPr>
            <p:cNvPr id="96" name="Picture 95">
              <a:extLst>
                <a:ext uri="{FF2B5EF4-FFF2-40B4-BE49-F238E27FC236}">
                  <a16:creationId xmlns:a16="http://schemas.microsoft.com/office/drawing/2014/main" id="{86A0BF05-6DA1-4AF5-8715-68B5A4169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9" y="2032"/>
              <a:ext cx="46"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Freeform 96">
              <a:extLst>
                <a:ext uri="{FF2B5EF4-FFF2-40B4-BE49-F238E27FC236}">
                  <a16:creationId xmlns:a16="http://schemas.microsoft.com/office/drawing/2014/main" id="{26B23F13-C5A9-43B1-8130-183E40745BFB}"/>
                </a:ext>
              </a:extLst>
            </p:cNvPr>
            <p:cNvSpPr>
              <a:spLocks/>
            </p:cNvSpPr>
            <p:nvPr/>
          </p:nvSpPr>
          <p:spPr bwMode="auto">
            <a:xfrm>
              <a:off x="3364" y="2016"/>
              <a:ext cx="61" cy="107"/>
            </a:xfrm>
            <a:custGeom>
              <a:avLst/>
              <a:gdLst>
                <a:gd name="T0" fmla="*/ 30 w 61"/>
                <a:gd name="T1" fmla="*/ 107 h 107"/>
                <a:gd name="T2" fmla="*/ 61 w 61"/>
                <a:gd name="T3" fmla="*/ 0 h 107"/>
                <a:gd name="T4" fmla="*/ 30 w 61"/>
                <a:gd name="T5" fmla="*/ 31 h 107"/>
                <a:gd name="T6" fmla="*/ 0 w 61"/>
                <a:gd name="T7" fmla="*/ 0 h 107"/>
                <a:gd name="T8" fmla="*/ 30 w 61"/>
                <a:gd name="T9" fmla="*/ 107 h 107"/>
                <a:gd name="T10" fmla="*/ 0 60000 65536"/>
                <a:gd name="T11" fmla="*/ 0 60000 65536"/>
                <a:gd name="T12" fmla="*/ 0 60000 65536"/>
                <a:gd name="T13" fmla="*/ 0 60000 65536"/>
                <a:gd name="T14" fmla="*/ 0 60000 65536"/>
                <a:gd name="T15" fmla="*/ 0 w 61"/>
                <a:gd name="T16" fmla="*/ 0 h 107"/>
                <a:gd name="T17" fmla="*/ 61 w 61"/>
                <a:gd name="T18" fmla="*/ 107 h 107"/>
              </a:gdLst>
              <a:ahLst/>
              <a:cxnLst>
                <a:cxn ang="T10">
                  <a:pos x="T0" y="T1"/>
                </a:cxn>
                <a:cxn ang="T11">
                  <a:pos x="T2" y="T3"/>
                </a:cxn>
                <a:cxn ang="T12">
                  <a:pos x="T4" y="T5"/>
                </a:cxn>
                <a:cxn ang="T13">
                  <a:pos x="T6" y="T7"/>
                </a:cxn>
                <a:cxn ang="T14">
                  <a:pos x="T8" y="T9"/>
                </a:cxn>
              </a:cxnLst>
              <a:rect l="T15" t="T16" r="T17" b="T18"/>
              <a:pathLst>
                <a:path w="61" h="107">
                  <a:moveTo>
                    <a:pt x="30" y="107"/>
                  </a:moveTo>
                  <a:lnTo>
                    <a:pt x="61" y="0"/>
                  </a:lnTo>
                  <a:lnTo>
                    <a:pt x="30" y="31"/>
                  </a:lnTo>
                  <a:lnTo>
                    <a:pt x="0" y="0"/>
                  </a:lnTo>
                  <a:lnTo>
                    <a:pt x="30" y="107"/>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98" name="Line 97">
              <a:extLst>
                <a:ext uri="{FF2B5EF4-FFF2-40B4-BE49-F238E27FC236}">
                  <a16:creationId xmlns:a16="http://schemas.microsoft.com/office/drawing/2014/main" id="{8EC752AF-2CDE-4967-B1F4-D0FFFAC92D6E}"/>
                </a:ext>
              </a:extLst>
            </p:cNvPr>
            <p:cNvSpPr>
              <a:spLocks noChangeShapeType="1"/>
            </p:cNvSpPr>
            <p:nvPr/>
          </p:nvSpPr>
          <p:spPr bwMode="auto">
            <a:xfrm>
              <a:off x="3394" y="2521"/>
              <a:ext cx="0" cy="367"/>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99" name="Picture 98">
              <a:extLst>
                <a:ext uri="{FF2B5EF4-FFF2-40B4-BE49-F238E27FC236}">
                  <a16:creationId xmlns:a16="http://schemas.microsoft.com/office/drawing/2014/main" id="{7EAA3F28-DC1D-48D1-B789-8369F6327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9" y="2490"/>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Freeform 99">
              <a:extLst>
                <a:ext uri="{FF2B5EF4-FFF2-40B4-BE49-F238E27FC236}">
                  <a16:creationId xmlns:a16="http://schemas.microsoft.com/office/drawing/2014/main" id="{E36E384A-1723-46A1-AE94-66DA9726F9E4}"/>
                </a:ext>
              </a:extLst>
            </p:cNvPr>
            <p:cNvSpPr>
              <a:spLocks/>
            </p:cNvSpPr>
            <p:nvPr/>
          </p:nvSpPr>
          <p:spPr bwMode="auto">
            <a:xfrm>
              <a:off x="3364" y="2475"/>
              <a:ext cx="61" cy="92"/>
            </a:xfrm>
            <a:custGeom>
              <a:avLst/>
              <a:gdLst>
                <a:gd name="T0" fmla="*/ 30 w 61"/>
                <a:gd name="T1" fmla="*/ 0 h 92"/>
                <a:gd name="T2" fmla="*/ 0 w 61"/>
                <a:gd name="T3" fmla="*/ 92 h 92"/>
                <a:gd name="T4" fmla="*/ 30 w 61"/>
                <a:gd name="T5" fmla="*/ 77 h 92"/>
                <a:gd name="T6" fmla="*/ 61 w 61"/>
                <a:gd name="T7" fmla="*/ 92 h 92"/>
                <a:gd name="T8" fmla="*/ 30 w 61"/>
                <a:gd name="T9" fmla="*/ 0 h 92"/>
                <a:gd name="T10" fmla="*/ 0 60000 65536"/>
                <a:gd name="T11" fmla="*/ 0 60000 65536"/>
                <a:gd name="T12" fmla="*/ 0 60000 65536"/>
                <a:gd name="T13" fmla="*/ 0 60000 65536"/>
                <a:gd name="T14" fmla="*/ 0 60000 65536"/>
                <a:gd name="T15" fmla="*/ 0 w 61"/>
                <a:gd name="T16" fmla="*/ 0 h 92"/>
                <a:gd name="T17" fmla="*/ 61 w 61"/>
                <a:gd name="T18" fmla="*/ 92 h 92"/>
              </a:gdLst>
              <a:ahLst/>
              <a:cxnLst>
                <a:cxn ang="T10">
                  <a:pos x="T0" y="T1"/>
                </a:cxn>
                <a:cxn ang="T11">
                  <a:pos x="T2" y="T3"/>
                </a:cxn>
                <a:cxn ang="T12">
                  <a:pos x="T4" y="T5"/>
                </a:cxn>
                <a:cxn ang="T13">
                  <a:pos x="T6" y="T7"/>
                </a:cxn>
                <a:cxn ang="T14">
                  <a:pos x="T8" y="T9"/>
                </a:cxn>
              </a:cxnLst>
              <a:rect l="T15" t="T16" r="T17" b="T18"/>
              <a:pathLst>
                <a:path w="61" h="92">
                  <a:moveTo>
                    <a:pt x="30" y="0"/>
                  </a:moveTo>
                  <a:lnTo>
                    <a:pt x="0" y="92"/>
                  </a:lnTo>
                  <a:lnTo>
                    <a:pt x="30" y="77"/>
                  </a:lnTo>
                  <a:lnTo>
                    <a:pt x="61" y="92"/>
                  </a:lnTo>
                  <a:lnTo>
                    <a:pt x="30" y="0"/>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pic>
          <p:nvPicPr>
            <p:cNvPr id="101" name="Picture 100">
              <a:extLst>
                <a:ext uri="{FF2B5EF4-FFF2-40B4-BE49-F238E27FC236}">
                  <a16:creationId xmlns:a16="http://schemas.microsoft.com/office/drawing/2014/main" id="{45CD7A01-1D5A-4D0E-A894-066CF3125D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9" y="2857"/>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Freeform 101">
              <a:extLst>
                <a:ext uri="{FF2B5EF4-FFF2-40B4-BE49-F238E27FC236}">
                  <a16:creationId xmlns:a16="http://schemas.microsoft.com/office/drawing/2014/main" id="{A937A0C4-0B22-4BC8-8FA7-3D16621230C7}"/>
                </a:ext>
              </a:extLst>
            </p:cNvPr>
            <p:cNvSpPr>
              <a:spLocks/>
            </p:cNvSpPr>
            <p:nvPr/>
          </p:nvSpPr>
          <p:spPr bwMode="auto">
            <a:xfrm>
              <a:off x="3364" y="2842"/>
              <a:ext cx="61" cy="92"/>
            </a:xfrm>
            <a:custGeom>
              <a:avLst/>
              <a:gdLst>
                <a:gd name="T0" fmla="*/ 30 w 61"/>
                <a:gd name="T1" fmla="*/ 92 h 92"/>
                <a:gd name="T2" fmla="*/ 61 w 61"/>
                <a:gd name="T3" fmla="*/ 0 h 92"/>
                <a:gd name="T4" fmla="*/ 30 w 61"/>
                <a:gd name="T5" fmla="*/ 15 h 92"/>
                <a:gd name="T6" fmla="*/ 0 w 61"/>
                <a:gd name="T7" fmla="*/ 0 h 92"/>
                <a:gd name="T8" fmla="*/ 30 w 61"/>
                <a:gd name="T9" fmla="*/ 92 h 92"/>
                <a:gd name="T10" fmla="*/ 0 60000 65536"/>
                <a:gd name="T11" fmla="*/ 0 60000 65536"/>
                <a:gd name="T12" fmla="*/ 0 60000 65536"/>
                <a:gd name="T13" fmla="*/ 0 60000 65536"/>
                <a:gd name="T14" fmla="*/ 0 60000 65536"/>
                <a:gd name="T15" fmla="*/ 0 w 61"/>
                <a:gd name="T16" fmla="*/ 0 h 92"/>
                <a:gd name="T17" fmla="*/ 61 w 61"/>
                <a:gd name="T18" fmla="*/ 92 h 92"/>
              </a:gdLst>
              <a:ahLst/>
              <a:cxnLst>
                <a:cxn ang="T10">
                  <a:pos x="T0" y="T1"/>
                </a:cxn>
                <a:cxn ang="T11">
                  <a:pos x="T2" y="T3"/>
                </a:cxn>
                <a:cxn ang="T12">
                  <a:pos x="T4" y="T5"/>
                </a:cxn>
                <a:cxn ang="T13">
                  <a:pos x="T6" y="T7"/>
                </a:cxn>
                <a:cxn ang="T14">
                  <a:pos x="T8" y="T9"/>
                </a:cxn>
              </a:cxnLst>
              <a:rect l="T15" t="T16" r="T17" b="T18"/>
              <a:pathLst>
                <a:path w="61" h="92">
                  <a:moveTo>
                    <a:pt x="30" y="92"/>
                  </a:moveTo>
                  <a:lnTo>
                    <a:pt x="61" y="0"/>
                  </a:lnTo>
                  <a:lnTo>
                    <a:pt x="30" y="15"/>
                  </a:lnTo>
                  <a:lnTo>
                    <a:pt x="0" y="0"/>
                  </a:lnTo>
                  <a:lnTo>
                    <a:pt x="30" y="92"/>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03" name="Freeform 102">
              <a:extLst>
                <a:ext uri="{FF2B5EF4-FFF2-40B4-BE49-F238E27FC236}">
                  <a16:creationId xmlns:a16="http://schemas.microsoft.com/office/drawing/2014/main" id="{8C4B5423-4DC6-4A76-B6A2-A503DC2890E4}"/>
                </a:ext>
              </a:extLst>
            </p:cNvPr>
            <p:cNvSpPr>
              <a:spLocks/>
            </p:cNvSpPr>
            <p:nvPr/>
          </p:nvSpPr>
          <p:spPr bwMode="auto">
            <a:xfrm>
              <a:off x="4113" y="1313"/>
              <a:ext cx="871" cy="306"/>
            </a:xfrm>
            <a:custGeom>
              <a:avLst/>
              <a:gdLst>
                <a:gd name="T0" fmla="*/ 153 w 871"/>
                <a:gd name="T1" fmla="*/ 0 h 306"/>
                <a:gd name="T2" fmla="*/ 718 w 871"/>
                <a:gd name="T3" fmla="*/ 0 h 306"/>
                <a:gd name="T4" fmla="*/ 825 w 871"/>
                <a:gd name="T5" fmla="*/ 46 h 306"/>
                <a:gd name="T6" fmla="*/ 856 w 871"/>
                <a:gd name="T7" fmla="*/ 92 h 306"/>
                <a:gd name="T8" fmla="*/ 871 w 871"/>
                <a:gd name="T9" fmla="*/ 153 h 306"/>
                <a:gd name="T10" fmla="*/ 871 w 871"/>
                <a:gd name="T11" fmla="*/ 153 h 306"/>
                <a:gd name="T12" fmla="*/ 856 w 871"/>
                <a:gd name="T13" fmla="*/ 214 h 306"/>
                <a:gd name="T14" fmla="*/ 825 w 871"/>
                <a:gd name="T15" fmla="*/ 260 h 306"/>
                <a:gd name="T16" fmla="*/ 718 w 871"/>
                <a:gd name="T17" fmla="*/ 306 h 306"/>
                <a:gd name="T18" fmla="*/ 153 w 871"/>
                <a:gd name="T19" fmla="*/ 306 h 306"/>
                <a:gd name="T20" fmla="*/ 46 w 871"/>
                <a:gd name="T21" fmla="*/ 260 h 306"/>
                <a:gd name="T22" fmla="*/ 15 w 871"/>
                <a:gd name="T23" fmla="*/ 214 h 306"/>
                <a:gd name="T24" fmla="*/ 0 w 871"/>
                <a:gd name="T25" fmla="*/ 153 h 306"/>
                <a:gd name="T26" fmla="*/ 0 w 871"/>
                <a:gd name="T27" fmla="*/ 153 h 306"/>
                <a:gd name="T28" fmla="*/ 15 w 871"/>
                <a:gd name="T29" fmla="*/ 92 h 306"/>
                <a:gd name="T30" fmla="*/ 46 w 871"/>
                <a:gd name="T31" fmla="*/ 46 h 306"/>
                <a:gd name="T32" fmla="*/ 153 w 871"/>
                <a:gd name="T33" fmla="*/ 0 h 3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1"/>
                <a:gd name="T52" fmla="*/ 0 h 306"/>
                <a:gd name="T53" fmla="*/ 871 w 871"/>
                <a:gd name="T54" fmla="*/ 306 h 3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1" h="306">
                  <a:moveTo>
                    <a:pt x="153" y="0"/>
                  </a:moveTo>
                  <a:lnTo>
                    <a:pt x="718" y="0"/>
                  </a:lnTo>
                  <a:lnTo>
                    <a:pt x="825" y="46"/>
                  </a:lnTo>
                  <a:lnTo>
                    <a:pt x="856" y="92"/>
                  </a:lnTo>
                  <a:lnTo>
                    <a:pt x="871" y="153"/>
                  </a:lnTo>
                  <a:lnTo>
                    <a:pt x="856" y="214"/>
                  </a:lnTo>
                  <a:lnTo>
                    <a:pt x="825" y="260"/>
                  </a:lnTo>
                  <a:lnTo>
                    <a:pt x="718" y="306"/>
                  </a:lnTo>
                  <a:lnTo>
                    <a:pt x="153" y="306"/>
                  </a:lnTo>
                  <a:lnTo>
                    <a:pt x="46" y="260"/>
                  </a:lnTo>
                  <a:lnTo>
                    <a:pt x="15" y="214"/>
                  </a:lnTo>
                  <a:lnTo>
                    <a:pt x="0" y="153"/>
                  </a:lnTo>
                  <a:lnTo>
                    <a:pt x="15" y="92"/>
                  </a:lnTo>
                  <a:lnTo>
                    <a:pt x="46" y="46"/>
                  </a:lnTo>
                  <a:lnTo>
                    <a:pt x="1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04" name="Freeform 103">
              <a:extLst>
                <a:ext uri="{FF2B5EF4-FFF2-40B4-BE49-F238E27FC236}">
                  <a16:creationId xmlns:a16="http://schemas.microsoft.com/office/drawing/2014/main" id="{9120C7B8-A6AB-476C-BEAB-6D1A2A9F7494}"/>
                </a:ext>
              </a:extLst>
            </p:cNvPr>
            <p:cNvSpPr>
              <a:spLocks/>
            </p:cNvSpPr>
            <p:nvPr/>
          </p:nvSpPr>
          <p:spPr bwMode="auto">
            <a:xfrm>
              <a:off x="4113" y="1313"/>
              <a:ext cx="871" cy="306"/>
            </a:xfrm>
            <a:custGeom>
              <a:avLst/>
              <a:gdLst>
                <a:gd name="T0" fmla="*/ 153 w 871"/>
                <a:gd name="T1" fmla="*/ 0 h 306"/>
                <a:gd name="T2" fmla="*/ 718 w 871"/>
                <a:gd name="T3" fmla="*/ 0 h 306"/>
                <a:gd name="T4" fmla="*/ 825 w 871"/>
                <a:gd name="T5" fmla="*/ 46 h 306"/>
                <a:gd name="T6" fmla="*/ 856 w 871"/>
                <a:gd name="T7" fmla="*/ 92 h 306"/>
                <a:gd name="T8" fmla="*/ 871 w 871"/>
                <a:gd name="T9" fmla="*/ 153 h 306"/>
                <a:gd name="T10" fmla="*/ 856 w 871"/>
                <a:gd name="T11" fmla="*/ 214 h 306"/>
                <a:gd name="T12" fmla="*/ 825 w 871"/>
                <a:gd name="T13" fmla="*/ 260 h 306"/>
                <a:gd name="T14" fmla="*/ 718 w 871"/>
                <a:gd name="T15" fmla="*/ 306 h 306"/>
                <a:gd name="T16" fmla="*/ 153 w 871"/>
                <a:gd name="T17" fmla="*/ 306 h 306"/>
                <a:gd name="T18" fmla="*/ 46 w 871"/>
                <a:gd name="T19" fmla="*/ 260 h 306"/>
                <a:gd name="T20" fmla="*/ 15 w 871"/>
                <a:gd name="T21" fmla="*/ 214 h 306"/>
                <a:gd name="T22" fmla="*/ 0 w 871"/>
                <a:gd name="T23" fmla="*/ 153 h 306"/>
                <a:gd name="T24" fmla="*/ 15 w 871"/>
                <a:gd name="T25" fmla="*/ 92 h 306"/>
                <a:gd name="T26" fmla="*/ 46 w 871"/>
                <a:gd name="T27" fmla="*/ 46 h 306"/>
                <a:gd name="T28" fmla="*/ 153 w 871"/>
                <a:gd name="T29" fmla="*/ 0 h 30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71"/>
                <a:gd name="T46" fmla="*/ 0 h 306"/>
                <a:gd name="T47" fmla="*/ 871 w 871"/>
                <a:gd name="T48" fmla="*/ 306 h 30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71" h="306">
                  <a:moveTo>
                    <a:pt x="153" y="0"/>
                  </a:moveTo>
                  <a:lnTo>
                    <a:pt x="718" y="0"/>
                  </a:lnTo>
                  <a:lnTo>
                    <a:pt x="825" y="46"/>
                  </a:lnTo>
                  <a:lnTo>
                    <a:pt x="856" y="92"/>
                  </a:lnTo>
                  <a:lnTo>
                    <a:pt x="871" y="153"/>
                  </a:lnTo>
                  <a:lnTo>
                    <a:pt x="856" y="214"/>
                  </a:lnTo>
                  <a:lnTo>
                    <a:pt x="825" y="260"/>
                  </a:lnTo>
                  <a:lnTo>
                    <a:pt x="718" y="306"/>
                  </a:lnTo>
                  <a:lnTo>
                    <a:pt x="153" y="306"/>
                  </a:lnTo>
                  <a:lnTo>
                    <a:pt x="46" y="260"/>
                  </a:lnTo>
                  <a:lnTo>
                    <a:pt x="15" y="214"/>
                  </a:lnTo>
                  <a:lnTo>
                    <a:pt x="0" y="153"/>
                  </a:lnTo>
                  <a:lnTo>
                    <a:pt x="15" y="92"/>
                  </a:lnTo>
                  <a:lnTo>
                    <a:pt x="46" y="46"/>
                  </a:lnTo>
                  <a:lnTo>
                    <a:pt x="153" y="0"/>
                  </a:lnTo>
                  <a:close/>
                </a:path>
              </a:pathLst>
            </a:custGeom>
            <a:noFill/>
            <a:ln w="23813">
              <a:solidFill>
                <a:srgbClr val="0083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05" name="Rectangle 104">
              <a:extLst>
                <a:ext uri="{FF2B5EF4-FFF2-40B4-BE49-F238E27FC236}">
                  <a16:creationId xmlns:a16="http://schemas.microsoft.com/office/drawing/2014/main" id="{E8331E92-8EF1-4E2D-8729-291CDD5CB1C2}"/>
                </a:ext>
              </a:extLst>
            </p:cNvPr>
            <p:cNvSpPr>
              <a:spLocks noChangeArrowheads="1"/>
            </p:cNvSpPr>
            <p:nvPr/>
          </p:nvSpPr>
          <p:spPr bwMode="auto">
            <a:xfrm>
              <a:off x="4327" y="1390"/>
              <a:ext cx="428"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Client 4</a:t>
              </a:r>
              <a:endParaRPr lang="en-US" altLang="zh-CN">
                <a:ea typeface="宋体" panose="02010600030101010101" pitchFamily="2" charset="-122"/>
              </a:endParaRPr>
            </a:p>
          </p:txBody>
        </p:sp>
        <p:sp>
          <p:nvSpPr>
            <p:cNvPr id="106" name="Line 105">
              <a:extLst>
                <a:ext uri="{FF2B5EF4-FFF2-40B4-BE49-F238E27FC236}">
                  <a16:creationId xmlns:a16="http://schemas.microsoft.com/office/drawing/2014/main" id="{BC6D06B6-AA00-4F36-87C6-E417DC242942}"/>
                </a:ext>
              </a:extLst>
            </p:cNvPr>
            <p:cNvSpPr>
              <a:spLocks noChangeShapeType="1"/>
            </p:cNvSpPr>
            <p:nvPr/>
          </p:nvSpPr>
          <p:spPr bwMode="auto">
            <a:xfrm>
              <a:off x="4541" y="1680"/>
              <a:ext cx="0" cy="398"/>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07" name="Picture 106">
              <a:extLst>
                <a:ext uri="{FF2B5EF4-FFF2-40B4-BE49-F238E27FC236}">
                  <a16:creationId xmlns:a16="http://schemas.microsoft.com/office/drawing/2014/main" id="{816F8662-3EE4-4289-87FC-0A6EE53D8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6" y="1650"/>
              <a:ext cx="46"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107">
              <a:extLst>
                <a:ext uri="{FF2B5EF4-FFF2-40B4-BE49-F238E27FC236}">
                  <a16:creationId xmlns:a16="http://schemas.microsoft.com/office/drawing/2014/main" id="{20E737CA-6AF3-46BB-A5D7-7315B13125D5}"/>
                </a:ext>
              </a:extLst>
            </p:cNvPr>
            <p:cNvSpPr>
              <a:spLocks/>
            </p:cNvSpPr>
            <p:nvPr/>
          </p:nvSpPr>
          <p:spPr bwMode="auto">
            <a:xfrm>
              <a:off x="4510" y="1634"/>
              <a:ext cx="62" cy="92"/>
            </a:xfrm>
            <a:custGeom>
              <a:avLst/>
              <a:gdLst>
                <a:gd name="T0" fmla="*/ 31 w 62"/>
                <a:gd name="T1" fmla="*/ 0 h 92"/>
                <a:gd name="T2" fmla="*/ 0 w 62"/>
                <a:gd name="T3" fmla="*/ 92 h 92"/>
                <a:gd name="T4" fmla="*/ 31 w 62"/>
                <a:gd name="T5" fmla="*/ 77 h 92"/>
                <a:gd name="T6" fmla="*/ 62 w 62"/>
                <a:gd name="T7" fmla="*/ 92 h 92"/>
                <a:gd name="T8" fmla="*/ 31 w 62"/>
                <a:gd name="T9" fmla="*/ 0 h 92"/>
                <a:gd name="T10" fmla="*/ 0 60000 65536"/>
                <a:gd name="T11" fmla="*/ 0 60000 65536"/>
                <a:gd name="T12" fmla="*/ 0 60000 65536"/>
                <a:gd name="T13" fmla="*/ 0 60000 65536"/>
                <a:gd name="T14" fmla="*/ 0 60000 65536"/>
                <a:gd name="T15" fmla="*/ 0 w 62"/>
                <a:gd name="T16" fmla="*/ 0 h 92"/>
                <a:gd name="T17" fmla="*/ 62 w 62"/>
                <a:gd name="T18" fmla="*/ 92 h 92"/>
              </a:gdLst>
              <a:ahLst/>
              <a:cxnLst>
                <a:cxn ang="T10">
                  <a:pos x="T0" y="T1"/>
                </a:cxn>
                <a:cxn ang="T11">
                  <a:pos x="T2" y="T3"/>
                </a:cxn>
                <a:cxn ang="T12">
                  <a:pos x="T4" y="T5"/>
                </a:cxn>
                <a:cxn ang="T13">
                  <a:pos x="T6" y="T7"/>
                </a:cxn>
                <a:cxn ang="T14">
                  <a:pos x="T8" y="T9"/>
                </a:cxn>
              </a:cxnLst>
              <a:rect l="T15" t="T16" r="T17" b="T18"/>
              <a:pathLst>
                <a:path w="62" h="92">
                  <a:moveTo>
                    <a:pt x="31" y="0"/>
                  </a:moveTo>
                  <a:lnTo>
                    <a:pt x="0" y="92"/>
                  </a:lnTo>
                  <a:lnTo>
                    <a:pt x="31" y="77"/>
                  </a:lnTo>
                  <a:lnTo>
                    <a:pt x="62" y="92"/>
                  </a:lnTo>
                  <a:lnTo>
                    <a:pt x="31" y="0"/>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pic>
          <p:nvPicPr>
            <p:cNvPr id="109" name="Picture 108">
              <a:extLst>
                <a:ext uri="{FF2B5EF4-FFF2-40B4-BE49-F238E27FC236}">
                  <a16:creationId xmlns:a16="http://schemas.microsoft.com/office/drawing/2014/main" id="{46A257EF-BA0B-4D0C-98B1-B8CFCB73B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6" y="2032"/>
              <a:ext cx="46"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109">
              <a:extLst>
                <a:ext uri="{FF2B5EF4-FFF2-40B4-BE49-F238E27FC236}">
                  <a16:creationId xmlns:a16="http://schemas.microsoft.com/office/drawing/2014/main" id="{239F6D47-90CC-4954-8D38-1551966BEEBC}"/>
                </a:ext>
              </a:extLst>
            </p:cNvPr>
            <p:cNvSpPr>
              <a:spLocks/>
            </p:cNvSpPr>
            <p:nvPr/>
          </p:nvSpPr>
          <p:spPr bwMode="auto">
            <a:xfrm>
              <a:off x="4510" y="2016"/>
              <a:ext cx="62" cy="107"/>
            </a:xfrm>
            <a:custGeom>
              <a:avLst/>
              <a:gdLst>
                <a:gd name="T0" fmla="*/ 31 w 62"/>
                <a:gd name="T1" fmla="*/ 107 h 107"/>
                <a:gd name="T2" fmla="*/ 62 w 62"/>
                <a:gd name="T3" fmla="*/ 0 h 107"/>
                <a:gd name="T4" fmla="*/ 31 w 62"/>
                <a:gd name="T5" fmla="*/ 31 h 107"/>
                <a:gd name="T6" fmla="*/ 0 w 62"/>
                <a:gd name="T7" fmla="*/ 0 h 107"/>
                <a:gd name="T8" fmla="*/ 31 w 62"/>
                <a:gd name="T9" fmla="*/ 107 h 107"/>
                <a:gd name="T10" fmla="*/ 0 60000 65536"/>
                <a:gd name="T11" fmla="*/ 0 60000 65536"/>
                <a:gd name="T12" fmla="*/ 0 60000 65536"/>
                <a:gd name="T13" fmla="*/ 0 60000 65536"/>
                <a:gd name="T14" fmla="*/ 0 60000 65536"/>
                <a:gd name="T15" fmla="*/ 0 w 62"/>
                <a:gd name="T16" fmla="*/ 0 h 107"/>
                <a:gd name="T17" fmla="*/ 62 w 62"/>
                <a:gd name="T18" fmla="*/ 107 h 107"/>
              </a:gdLst>
              <a:ahLst/>
              <a:cxnLst>
                <a:cxn ang="T10">
                  <a:pos x="T0" y="T1"/>
                </a:cxn>
                <a:cxn ang="T11">
                  <a:pos x="T2" y="T3"/>
                </a:cxn>
                <a:cxn ang="T12">
                  <a:pos x="T4" y="T5"/>
                </a:cxn>
                <a:cxn ang="T13">
                  <a:pos x="T6" y="T7"/>
                </a:cxn>
                <a:cxn ang="T14">
                  <a:pos x="T8" y="T9"/>
                </a:cxn>
              </a:cxnLst>
              <a:rect l="T15" t="T16" r="T17" b="T18"/>
              <a:pathLst>
                <a:path w="62" h="107">
                  <a:moveTo>
                    <a:pt x="31" y="107"/>
                  </a:moveTo>
                  <a:lnTo>
                    <a:pt x="62" y="0"/>
                  </a:lnTo>
                  <a:lnTo>
                    <a:pt x="31" y="31"/>
                  </a:lnTo>
                  <a:lnTo>
                    <a:pt x="0" y="0"/>
                  </a:lnTo>
                  <a:lnTo>
                    <a:pt x="31" y="107"/>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11" name="Line 110">
              <a:extLst>
                <a:ext uri="{FF2B5EF4-FFF2-40B4-BE49-F238E27FC236}">
                  <a16:creationId xmlns:a16="http://schemas.microsoft.com/office/drawing/2014/main" id="{063E1D5C-5EBB-4169-9211-097BF146A2AF}"/>
                </a:ext>
              </a:extLst>
            </p:cNvPr>
            <p:cNvSpPr>
              <a:spLocks noChangeShapeType="1"/>
            </p:cNvSpPr>
            <p:nvPr/>
          </p:nvSpPr>
          <p:spPr bwMode="auto">
            <a:xfrm>
              <a:off x="4541" y="2521"/>
              <a:ext cx="0" cy="367"/>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2" name="Picture 111">
              <a:extLst>
                <a:ext uri="{FF2B5EF4-FFF2-40B4-BE49-F238E27FC236}">
                  <a16:creationId xmlns:a16="http://schemas.microsoft.com/office/drawing/2014/main" id="{F3C14499-1E59-4A8B-B8F3-572C2F7A3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6" y="2490"/>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Freeform 112">
              <a:extLst>
                <a:ext uri="{FF2B5EF4-FFF2-40B4-BE49-F238E27FC236}">
                  <a16:creationId xmlns:a16="http://schemas.microsoft.com/office/drawing/2014/main" id="{15DDCBA8-9377-4E89-AFC8-138C4ABB6429}"/>
                </a:ext>
              </a:extLst>
            </p:cNvPr>
            <p:cNvSpPr>
              <a:spLocks/>
            </p:cNvSpPr>
            <p:nvPr/>
          </p:nvSpPr>
          <p:spPr bwMode="auto">
            <a:xfrm>
              <a:off x="4510" y="2475"/>
              <a:ext cx="62" cy="92"/>
            </a:xfrm>
            <a:custGeom>
              <a:avLst/>
              <a:gdLst>
                <a:gd name="T0" fmla="*/ 31 w 62"/>
                <a:gd name="T1" fmla="*/ 0 h 92"/>
                <a:gd name="T2" fmla="*/ 0 w 62"/>
                <a:gd name="T3" fmla="*/ 92 h 92"/>
                <a:gd name="T4" fmla="*/ 31 w 62"/>
                <a:gd name="T5" fmla="*/ 77 h 92"/>
                <a:gd name="T6" fmla="*/ 62 w 62"/>
                <a:gd name="T7" fmla="*/ 92 h 92"/>
                <a:gd name="T8" fmla="*/ 31 w 62"/>
                <a:gd name="T9" fmla="*/ 0 h 92"/>
                <a:gd name="T10" fmla="*/ 0 60000 65536"/>
                <a:gd name="T11" fmla="*/ 0 60000 65536"/>
                <a:gd name="T12" fmla="*/ 0 60000 65536"/>
                <a:gd name="T13" fmla="*/ 0 60000 65536"/>
                <a:gd name="T14" fmla="*/ 0 60000 65536"/>
                <a:gd name="T15" fmla="*/ 0 w 62"/>
                <a:gd name="T16" fmla="*/ 0 h 92"/>
                <a:gd name="T17" fmla="*/ 62 w 62"/>
                <a:gd name="T18" fmla="*/ 92 h 92"/>
              </a:gdLst>
              <a:ahLst/>
              <a:cxnLst>
                <a:cxn ang="T10">
                  <a:pos x="T0" y="T1"/>
                </a:cxn>
                <a:cxn ang="T11">
                  <a:pos x="T2" y="T3"/>
                </a:cxn>
                <a:cxn ang="T12">
                  <a:pos x="T4" y="T5"/>
                </a:cxn>
                <a:cxn ang="T13">
                  <a:pos x="T6" y="T7"/>
                </a:cxn>
                <a:cxn ang="T14">
                  <a:pos x="T8" y="T9"/>
                </a:cxn>
              </a:cxnLst>
              <a:rect l="T15" t="T16" r="T17" b="T18"/>
              <a:pathLst>
                <a:path w="62" h="92">
                  <a:moveTo>
                    <a:pt x="31" y="0"/>
                  </a:moveTo>
                  <a:lnTo>
                    <a:pt x="0" y="92"/>
                  </a:lnTo>
                  <a:lnTo>
                    <a:pt x="31" y="77"/>
                  </a:lnTo>
                  <a:lnTo>
                    <a:pt x="62" y="92"/>
                  </a:lnTo>
                  <a:lnTo>
                    <a:pt x="31" y="0"/>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pic>
          <p:nvPicPr>
            <p:cNvPr id="114" name="Picture 113">
              <a:extLst>
                <a:ext uri="{FF2B5EF4-FFF2-40B4-BE49-F238E27FC236}">
                  <a16:creationId xmlns:a16="http://schemas.microsoft.com/office/drawing/2014/main" id="{BA56EC15-3CC4-465B-98D7-CCE9E42EE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6" y="2857"/>
              <a:ext cx="4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Freeform 114">
              <a:extLst>
                <a:ext uri="{FF2B5EF4-FFF2-40B4-BE49-F238E27FC236}">
                  <a16:creationId xmlns:a16="http://schemas.microsoft.com/office/drawing/2014/main" id="{6620BF4E-3A76-42B8-8C0B-BF1A2975147F}"/>
                </a:ext>
              </a:extLst>
            </p:cNvPr>
            <p:cNvSpPr>
              <a:spLocks/>
            </p:cNvSpPr>
            <p:nvPr/>
          </p:nvSpPr>
          <p:spPr bwMode="auto">
            <a:xfrm>
              <a:off x="4510" y="2842"/>
              <a:ext cx="62" cy="92"/>
            </a:xfrm>
            <a:custGeom>
              <a:avLst/>
              <a:gdLst>
                <a:gd name="T0" fmla="*/ 31 w 62"/>
                <a:gd name="T1" fmla="*/ 92 h 92"/>
                <a:gd name="T2" fmla="*/ 62 w 62"/>
                <a:gd name="T3" fmla="*/ 0 h 92"/>
                <a:gd name="T4" fmla="*/ 31 w 62"/>
                <a:gd name="T5" fmla="*/ 15 h 92"/>
                <a:gd name="T6" fmla="*/ 0 w 62"/>
                <a:gd name="T7" fmla="*/ 0 h 92"/>
                <a:gd name="T8" fmla="*/ 31 w 62"/>
                <a:gd name="T9" fmla="*/ 92 h 92"/>
                <a:gd name="T10" fmla="*/ 0 60000 65536"/>
                <a:gd name="T11" fmla="*/ 0 60000 65536"/>
                <a:gd name="T12" fmla="*/ 0 60000 65536"/>
                <a:gd name="T13" fmla="*/ 0 60000 65536"/>
                <a:gd name="T14" fmla="*/ 0 60000 65536"/>
                <a:gd name="T15" fmla="*/ 0 w 62"/>
                <a:gd name="T16" fmla="*/ 0 h 92"/>
                <a:gd name="T17" fmla="*/ 62 w 62"/>
                <a:gd name="T18" fmla="*/ 92 h 92"/>
              </a:gdLst>
              <a:ahLst/>
              <a:cxnLst>
                <a:cxn ang="T10">
                  <a:pos x="T0" y="T1"/>
                </a:cxn>
                <a:cxn ang="T11">
                  <a:pos x="T2" y="T3"/>
                </a:cxn>
                <a:cxn ang="T12">
                  <a:pos x="T4" y="T5"/>
                </a:cxn>
                <a:cxn ang="T13">
                  <a:pos x="T6" y="T7"/>
                </a:cxn>
                <a:cxn ang="T14">
                  <a:pos x="T8" y="T9"/>
                </a:cxn>
              </a:cxnLst>
              <a:rect l="T15" t="T16" r="T17" b="T18"/>
              <a:pathLst>
                <a:path w="62" h="92">
                  <a:moveTo>
                    <a:pt x="31" y="92"/>
                  </a:moveTo>
                  <a:lnTo>
                    <a:pt x="62" y="0"/>
                  </a:lnTo>
                  <a:lnTo>
                    <a:pt x="31" y="15"/>
                  </a:lnTo>
                  <a:lnTo>
                    <a:pt x="0" y="0"/>
                  </a:lnTo>
                  <a:lnTo>
                    <a:pt x="31" y="92"/>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16" name="Rectangle 115">
              <a:extLst>
                <a:ext uri="{FF2B5EF4-FFF2-40B4-BE49-F238E27FC236}">
                  <a16:creationId xmlns:a16="http://schemas.microsoft.com/office/drawing/2014/main" id="{7D89D014-AB9C-48CD-B158-2E7F3A656F85}"/>
                </a:ext>
              </a:extLst>
            </p:cNvPr>
            <p:cNvSpPr>
              <a:spLocks noChangeArrowheads="1"/>
            </p:cNvSpPr>
            <p:nvPr/>
          </p:nvSpPr>
          <p:spPr bwMode="auto">
            <a:xfrm>
              <a:off x="2615" y="2200"/>
              <a:ext cx="443"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500">
                  <a:solidFill>
                    <a:srgbClr val="000000"/>
                  </a:solidFill>
                  <a:latin typeface="Formata Regular" charset="0"/>
                  <a:ea typeface="宋体" panose="02010600030101010101" pitchFamily="2" charset="-122"/>
                </a:rPr>
                <a:t>Internet</a:t>
              </a:r>
              <a:endParaRPr lang="en-US" altLang="zh-CN">
                <a:ea typeface="宋体" panose="02010600030101010101" pitchFamily="2" charset="-122"/>
              </a:endParaRPr>
            </a:p>
          </p:txBody>
        </p:sp>
      </p:grpSp>
    </p:spTree>
    <p:extLst>
      <p:ext uri="{BB962C8B-B14F-4D97-AF65-F5344CB8AC3E}">
        <p14:creationId xmlns:p14="http://schemas.microsoft.com/office/powerpoint/2010/main" val="26099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300" fill="hold"/>
                                        <p:tgtEl>
                                          <p:spTgt spid="6"/>
                                        </p:tgtEl>
                                        <p:attrNameLst>
                                          <p:attrName>ppt_x</p:attrName>
                                        </p:attrNameLst>
                                      </p:cBhvr>
                                      <p:tavLst>
                                        <p:tav tm="0">
                                          <p:val>
                                            <p:strVal val="0-#ppt_w/2"/>
                                          </p:val>
                                        </p:tav>
                                        <p:tav tm="100000">
                                          <p:val>
                                            <p:strVal val="#ppt_x"/>
                                          </p:val>
                                        </p:tav>
                                      </p:tavLst>
                                    </p:anim>
                                    <p:anim calcmode="lin" valueType="num">
                                      <p:cBhvr additive="base">
                                        <p:cTn id="12"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Rectangle 3">
            <a:extLst>
              <a:ext uri="{FF2B5EF4-FFF2-40B4-BE49-F238E27FC236}">
                <a16:creationId xmlns:a16="http://schemas.microsoft.com/office/drawing/2014/main" id="{CB64984D-8048-446F-9E39-670EB82C9D9B}"/>
              </a:ext>
            </a:extLst>
          </p:cNvPr>
          <p:cNvSpPr>
            <a:spLocks noGrp="1" noChangeArrowheads="1"/>
          </p:cNvSpPr>
          <p:nvPr>
            <p:ph type="body" idx="1"/>
          </p:nvPr>
        </p:nvSpPr>
        <p:spPr/>
        <p:txBody>
          <a:bodyPr/>
          <a:lstStyle/>
          <a:p>
            <a:pPr>
              <a:lnSpc>
                <a:spcPct val="90000"/>
              </a:lnSpc>
            </a:pPr>
            <a:r>
              <a:rPr lang="zh-CN" altLang="en-US"/>
              <a:t>优点：</a:t>
            </a:r>
          </a:p>
          <a:p>
            <a:pPr lvl="1">
              <a:lnSpc>
                <a:spcPct val="90000"/>
              </a:lnSpc>
            </a:pPr>
            <a:r>
              <a:rPr lang="zh-CN" altLang="en-US"/>
              <a:t>结构简单，系统中不同类型的任务分别由客户和服务器承担，有利于发挥不同机器平台的优势；</a:t>
            </a:r>
          </a:p>
          <a:p>
            <a:pPr lvl="1">
              <a:lnSpc>
                <a:spcPct val="90000"/>
              </a:lnSpc>
            </a:pPr>
            <a:r>
              <a:rPr lang="zh-CN" altLang="en-US"/>
              <a:t>支持分布式、并发环境，特别是当客户和服务器之间的关系是多对多时，可以有效地提高资源的利用率和共享程度；</a:t>
            </a:r>
          </a:p>
          <a:p>
            <a:pPr lvl="1">
              <a:lnSpc>
                <a:spcPct val="90000"/>
              </a:lnSpc>
            </a:pPr>
            <a:r>
              <a:rPr lang="zh-CN" altLang="en-US"/>
              <a:t>服务器集中管理资源，有利于权限控制和系统安全。</a:t>
            </a:r>
          </a:p>
          <a:p>
            <a:pPr>
              <a:lnSpc>
                <a:spcPct val="90000"/>
              </a:lnSpc>
            </a:pPr>
            <a:r>
              <a:rPr lang="zh-CN" altLang="en-US"/>
              <a:t>缺点：</a:t>
            </a:r>
          </a:p>
          <a:p>
            <a:pPr lvl="1">
              <a:lnSpc>
                <a:spcPct val="90000"/>
              </a:lnSpc>
            </a:pPr>
            <a:r>
              <a:rPr lang="zh-CN" altLang="en-US"/>
              <a:t>在大多数</a:t>
            </a:r>
            <a:r>
              <a:rPr lang="en-US" altLang="zh-CN"/>
              <a:t>client-server</a:t>
            </a:r>
            <a:r>
              <a:rPr lang="zh-CN" altLang="en-US"/>
              <a:t>风格的系统中，构件之间的连接通过（远程）过程调用，接近于代码一级，表达能力较弱。</a:t>
            </a:r>
          </a:p>
        </p:txBody>
      </p:sp>
      <p:pic>
        <p:nvPicPr>
          <p:cNvPr id="246788" name="Picture 4">
            <a:extLst>
              <a:ext uri="{FF2B5EF4-FFF2-40B4-BE49-F238E27FC236}">
                <a16:creationId xmlns:a16="http://schemas.microsoft.com/office/drawing/2014/main" id="{C834BC1F-7266-4F67-9431-FDDF72530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22" y="4818639"/>
            <a:ext cx="41148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7919C80-5C70-4DB4-BAA7-BC8D4CC4853A}"/>
              </a:ext>
            </a:extLst>
          </p:cNvPr>
          <p:cNvSpPr txBox="1">
            <a:spLocks noChangeArrowheads="1"/>
          </p:cNvSpPr>
          <p:nvPr/>
        </p:nvSpPr>
        <p:spPr bwMode="auto">
          <a:xfrm>
            <a:off x="690350" y="69056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a:t>客户</a:t>
            </a:r>
            <a:r>
              <a:rPr lang="en-US" altLang="zh-CN" dirty="0"/>
              <a:t>/</a:t>
            </a:r>
            <a:r>
              <a:rPr lang="zh-CN" altLang="en-US" dirty="0"/>
              <a:t>服务器（</a:t>
            </a:r>
            <a:r>
              <a:rPr lang="en-US" altLang="zh-CN" dirty="0"/>
              <a:t>Client/Server</a:t>
            </a:r>
            <a:r>
              <a:rPr lang="zh-CN" altLang="en-US" dirty="0"/>
              <a:t>）</a:t>
            </a:r>
          </a:p>
        </p:txBody>
      </p:sp>
      <p:sp>
        <p:nvSpPr>
          <p:cNvPr id="6" name="Rectangle 2">
            <a:extLst>
              <a:ext uri="{FF2B5EF4-FFF2-40B4-BE49-F238E27FC236}">
                <a16:creationId xmlns:a16="http://schemas.microsoft.com/office/drawing/2014/main" id="{8A4A92F6-8212-4390-B596-8B3FD6288AD2}"/>
              </a:ext>
            </a:extLst>
          </p:cNvPr>
          <p:cNvSpPr txBox="1">
            <a:spLocks noChangeArrowheads="1"/>
          </p:cNvSpPr>
          <p:nvPr/>
        </p:nvSpPr>
        <p:spPr bwMode="auto">
          <a:xfrm>
            <a:off x="606693" y="-14287"/>
            <a:ext cx="5616624"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软件框架 、软件架构、软件架构模式</a:t>
            </a:r>
          </a:p>
        </p:txBody>
      </p:sp>
      <p:cxnSp>
        <p:nvCxnSpPr>
          <p:cNvPr id="7" name="直接连接符 46">
            <a:extLst>
              <a:ext uri="{FF2B5EF4-FFF2-40B4-BE49-F238E27FC236}">
                <a16:creationId xmlns:a16="http://schemas.microsoft.com/office/drawing/2014/main" id="{1D1E370A-9A03-4A0A-9F35-962AB0D0B54A}"/>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reeform 5">
            <a:extLst>
              <a:ext uri="{FF2B5EF4-FFF2-40B4-BE49-F238E27FC236}">
                <a16:creationId xmlns:a16="http://schemas.microsoft.com/office/drawing/2014/main" id="{ADD24507-3CF3-4B2B-AEFB-21927F22D3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2" name="图片 1">
            <a:extLst>
              <a:ext uri="{FF2B5EF4-FFF2-40B4-BE49-F238E27FC236}">
                <a16:creationId xmlns:a16="http://schemas.microsoft.com/office/drawing/2014/main" id="{2D6D9316-F8F1-4EA7-A782-C41C6586FAD9}"/>
              </a:ext>
            </a:extLst>
          </p:cNvPr>
          <p:cNvPicPr>
            <a:picLocks noChangeAspect="1"/>
          </p:cNvPicPr>
          <p:nvPr/>
        </p:nvPicPr>
        <p:blipFill>
          <a:blip r:embed="rId4"/>
          <a:stretch>
            <a:fillRect/>
          </a:stretch>
        </p:blipFill>
        <p:spPr>
          <a:xfrm>
            <a:off x="4933738" y="4605120"/>
            <a:ext cx="3638550" cy="1866900"/>
          </a:xfrm>
          <a:prstGeom prst="rect">
            <a:avLst/>
          </a:prstGeom>
        </p:spPr>
      </p:pic>
      <p:sp>
        <p:nvSpPr>
          <p:cNvPr id="3" name="矩形 2"/>
          <p:cNvSpPr/>
          <p:nvPr/>
        </p:nvSpPr>
        <p:spPr>
          <a:xfrm>
            <a:off x="4033838" y="1152394"/>
            <a:ext cx="4572000" cy="646331"/>
          </a:xfrm>
          <a:prstGeom prst="rect">
            <a:avLst/>
          </a:prstGeom>
        </p:spPr>
        <p:txBody>
          <a:bodyPr>
            <a:spAutoFit/>
          </a:bodyPr>
          <a:lstStyle/>
          <a:p>
            <a:r>
              <a:rPr lang="zh-CN" altLang="en-US" dirty="0"/>
              <a:t>https://blog.csdn.net/java_green_hand0909/article/details/79217882</a:t>
            </a:r>
          </a:p>
        </p:txBody>
      </p:sp>
    </p:spTree>
    <p:extLst>
      <p:ext uri="{BB962C8B-B14F-4D97-AF65-F5344CB8AC3E}">
        <p14:creationId xmlns:p14="http://schemas.microsoft.com/office/powerpoint/2010/main" val="57666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300" fill="hold"/>
                                        <p:tgtEl>
                                          <p:spTgt spid="8"/>
                                        </p:tgtEl>
                                        <p:attrNameLst>
                                          <p:attrName>ppt_x</p:attrName>
                                        </p:attrNameLst>
                                      </p:cBhvr>
                                      <p:tavLst>
                                        <p:tav tm="0">
                                          <p:val>
                                            <p:strVal val="0-#ppt_w/2"/>
                                          </p:val>
                                        </p:tav>
                                        <p:tav tm="100000">
                                          <p:val>
                                            <p:strVal val="#ppt_x"/>
                                          </p:val>
                                        </p:tav>
                                      </p:tavLst>
                                    </p:anim>
                                    <p:anim calcmode="lin" valueType="num">
                                      <p:cBhvr additive="base">
                                        <p:cTn id="12" dur="3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58B6D68F-E9EB-4C62-89DA-C8A7FF59D98C}"/>
              </a:ext>
            </a:extLst>
          </p:cNvPr>
          <p:cNvSpPr>
            <a:spLocks noGrp="1"/>
          </p:cNvSpPr>
          <p:nvPr>
            <p:ph type="title"/>
          </p:nvPr>
        </p:nvSpPr>
        <p:spPr>
          <a:xfrm>
            <a:off x="648375" y="632661"/>
            <a:ext cx="8185150" cy="635001"/>
          </a:xfrm>
        </p:spPr>
        <p:txBody>
          <a:bodyPr/>
          <a:lstStyle/>
          <a:p>
            <a:r>
              <a:rPr lang="en-US" altLang="zh-CN" dirty="0"/>
              <a:t>MVC</a:t>
            </a:r>
            <a:r>
              <a:rPr lang="zh-CN" altLang="en-US" dirty="0"/>
              <a:t> 架构</a:t>
            </a:r>
            <a:endParaRPr lang="en-US" altLang="zh-CN" dirty="0"/>
          </a:p>
        </p:txBody>
      </p:sp>
      <p:sp>
        <p:nvSpPr>
          <p:cNvPr id="39939" name="Rectangle 3">
            <a:extLst>
              <a:ext uri="{FF2B5EF4-FFF2-40B4-BE49-F238E27FC236}">
                <a16:creationId xmlns:a16="http://schemas.microsoft.com/office/drawing/2014/main" id="{282EFC0F-6CC5-451A-BCBF-5C690DEDC657}"/>
              </a:ext>
            </a:extLst>
          </p:cNvPr>
          <p:cNvSpPr>
            <a:spLocks noGrp="1" noChangeArrowheads="1"/>
          </p:cNvSpPr>
          <p:nvPr>
            <p:ph type="body" idx="1"/>
          </p:nvPr>
        </p:nvSpPr>
        <p:spPr bwMode="auto">
          <a:xfrm>
            <a:off x="494506" y="1298983"/>
            <a:ext cx="8229600" cy="4781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t>初始时为 </a:t>
            </a:r>
            <a:r>
              <a:rPr lang="en-US" altLang="zh-CN"/>
              <a:t>Smalltalk-80</a:t>
            </a:r>
            <a:r>
              <a:rPr lang="zh-CN" altLang="en-US"/>
              <a:t>设计的</a:t>
            </a:r>
            <a:endParaRPr lang="en-US" altLang="zh-CN"/>
          </a:p>
          <a:p>
            <a:r>
              <a:rPr lang="zh-CN" altLang="en-US"/>
              <a:t>是属于</a:t>
            </a:r>
            <a:r>
              <a:rPr lang="en-US" altLang="zh-CN"/>
              <a:t>3</a:t>
            </a:r>
            <a:r>
              <a:rPr lang="zh-CN" altLang="en-US"/>
              <a:t>层架构的一种</a:t>
            </a:r>
            <a:endParaRPr lang="en-US" altLang="zh-CN"/>
          </a:p>
        </p:txBody>
      </p:sp>
      <p:pic>
        <p:nvPicPr>
          <p:cNvPr id="39940" name="Picture 5">
            <a:extLst>
              <a:ext uri="{FF2B5EF4-FFF2-40B4-BE49-F238E27FC236}">
                <a16:creationId xmlns:a16="http://schemas.microsoft.com/office/drawing/2014/main" id="{4A85498C-CE72-4D99-B4B5-4F7726432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410" y="2262167"/>
            <a:ext cx="6481763" cy="384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 name="Rectangle 2">
            <a:extLst>
              <a:ext uri="{FF2B5EF4-FFF2-40B4-BE49-F238E27FC236}">
                <a16:creationId xmlns:a16="http://schemas.microsoft.com/office/drawing/2014/main" id="{6E81D198-9915-4DCE-A4A0-1CDFAB9FD0AC}"/>
              </a:ext>
            </a:extLst>
          </p:cNvPr>
          <p:cNvSpPr txBox="1">
            <a:spLocks noChangeArrowheads="1"/>
          </p:cNvSpPr>
          <p:nvPr/>
        </p:nvSpPr>
        <p:spPr bwMode="auto">
          <a:xfrm>
            <a:off x="606693" y="-14287"/>
            <a:ext cx="5616624"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软件框架 、软件架构、软件架构模式</a:t>
            </a:r>
          </a:p>
        </p:txBody>
      </p:sp>
      <p:cxnSp>
        <p:nvCxnSpPr>
          <p:cNvPr id="6" name="直接连接符 46">
            <a:extLst>
              <a:ext uri="{FF2B5EF4-FFF2-40B4-BE49-F238E27FC236}">
                <a16:creationId xmlns:a16="http://schemas.microsoft.com/office/drawing/2014/main" id="{A7459BAC-3DF8-4254-B689-29B3300A7E93}"/>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a:extLst>
              <a:ext uri="{FF2B5EF4-FFF2-40B4-BE49-F238E27FC236}">
                <a16:creationId xmlns:a16="http://schemas.microsoft.com/office/drawing/2014/main" id="{9882B982-A7D3-470A-BFD7-01FDF4BB2716}"/>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5584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0-#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D512D6FF-0F58-4E0A-8405-2568A4BBAD02}"/>
              </a:ext>
            </a:extLst>
          </p:cNvPr>
          <p:cNvSpPr>
            <a:spLocks noGrp="1"/>
          </p:cNvSpPr>
          <p:nvPr>
            <p:ph type="title"/>
          </p:nvPr>
        </p:nvSpPr>
        <p:spPr>
          <a:xfrm>
            <a:off x="469107" y="549277"/>
            <a:ext cx="8185150" cy="635000"/>
          </a:xfrm>
        </p:spPr>
        <p:txBody>
          <a:bodyPr/>
          <a:lstStyle/>
          <a:p>
            <a:r>
              <a:rPr lang="en-US" altLang="zh-CN" dirty="0"/>
              <a:t>MVC </a:t>
            </a:r>
            <a:r>
              <a:rPr lang="zh-CN" altLang="en-US" dirty="0"/>
              <a:t>决策和设计约束</a:t>
            </a:r>
          </a:p>
        </p:txBody>
      </p:sp>
      <p:sp>
        <p:nvSpPr>
          <p:cNvPr id="40963" name="内容占位符 2">
            <a:extLst>
              <a:ext uri="{FF2B5EF4-FFF2-40B4-BE49-F238E27FC236}">
                <a16:creationId xmlns:a16="http://schemas.microsoft.com/office/drawing/2014/main" id="{857DABCC-C5B6-402A-B5F5-1CC3496EE349}"/>
              </a:ext>
            </a:extLst>
          </p:cNvPr>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ts val="3000"/>
              </a:lnSpc>
            </a:pPr>
            <a:r>
              <a:rPr lang="zh-CN" altLang="en-US" sz="2400" dirty="0"/>
              <a:t>模型层、展示层以及控制层是分别对商业逻辑，展示和控制的抽象</a:t>
            </a:r>
            <a:endParaRPr lang="en-US" altLang="zh-CN" sz="2400" dirty="0"/>
          </a:p>
          <a:p>
            <a:pPr>
              <a:lnSpc>
                <a:spcPts val="3000"/>
              </a:lnSpc>
            </a:pPr>
            <a:r>
              <a:rPr lang="zh-CN" altLang="en-US" sz="2400" dirty="0"/>
              <a:t>如果视图需要持续的显示某个数据的状态，那么它首先需要在模型中注册对该数据的兴趣。如果改数据状态发生了变化，模型会主动通知视图，然后视图层会查询数据的变化进行更新。</a:t>
            </a:r>
            <a:endParaRPr lang="en-US" altLang="zh-CN" sz="2400" dirty="0"/>
          </a:p>
          <a:p>
            <a:pPr>
              <a:lnSpc>
                <a:spcPts val="3000"/>
              </a:lnSpc>
            </a:pPr>
            <a:r>
              <a:rPr lang="zh-CN" altLang="en-US" sz="2400" dirty="0"/>
              <a:t>视图只能使用模型的数据查询服务，只有控制部件可以调用可能修改模型状态的程序。</a:t>
            </a:r>
            <a:endParaRPr lang="en-US" altLang="zh-CN" sz="2400" dirty="0"/>
          </a:p>
          <a:p>
            <a:pPr>
              <a:lnSpc>
                <a:spcPts val="3000"/>
              </a:lnSpc>
            </a:pPr>
            <a:r>
              <a:rPr lang="zh-CN" altLang="en-US" sz="2400" dirty="0"/>
              <a:t>模型部件相对独立，既不依赖于视图，也不依赖于控制。</a:t>
            </a:r>
            <a:endParaRPr lang="en-US" altLang="zh-CN" sz="2400" dirty="0"/>
          </a:p>
          <a:p>
            <a:pPr lvl="1">
              <a:lnSpc>
                <a:spcPts val="3000"/>
              </a:lnSpc>
            </a:pPr>
            <a:r>
              <a:rPr lang="en-US" altLang="zh-CN" sz="2400" dirty="0"/>
              <a:t> </a:t>
            </a:r>
            <a:endParaRPr lang="zh-CN" altLang="en-US" sz="2400" dirty="0"/>
          </a:p>
        </p:txBody>
      </p:sp>
      <p:sp>
        <p:nvSpPr>
          <p:cNvPr id="4" name="Rectangle 2">
            <a:extLst>
              <a:ext uri="{FF2B5EF4-FFF2-40B4-BE49-F238E27FC236}">
                <a16:creationId xmlns:a16="http://schemas.microsoft.com/office/drawing/2014/main" id="{9F19B702-7DEB-4F19-8809-E8F9626A8AF7}"/>
              </a:ext>
            </a:extLst>
          </p:cNvPr>
          <p:cNvSpPr txBox="1">
            <a:spLocks noChangeArrowheads="1"/>
          </p:cNvSpPr>
          <p:nvPr/>
        </p:nvSpPr>
        <p:spPr bwMode="auto">
          <a:xfrm>
            <a:off x="606693" y="-14287"/>
            <a:ext cx="5616624"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软件框架 、软件架构、软件架构模式</a:t>
            </a:r>
          </a:p>
        </p:txBody>
      </p:sp>
      <p:cxnSp>
        <p:nvCxnSpPr>
          <p:cNvPr id="5" name="直接连接符 46">
            <a:extLst>
              <a:ext uri="{FF2B5EF4-FFF2-40B4-BE49-F238E27FC236}">
                <a16:creationId xmlns:a16="http://schemas.microsoft.com/office/drawing/2014/main" id="{3FA0898A-FBF8-457C-A845-551BE2006822}"/>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a:extLst>
              <a:ext uri="{FF2B5EF4-FFF2-40B4-BE49-F238E27FC236}">
                <a16:creationId xmlns:a16="http://schemas.microsoft.com/office/drawing/2014/main" id="{405A8C80-7695-4653-8A34-581B92AF24E7}"/>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00963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300" fill="hold"/>
                                        <p:tgtEl>
                                          <p:spTgt spid="6"/>
                                        </p:tgtEl>
                                        <p:attrNameLst>
                                          <p:attrName>ppt_x</p:attrName>
                                        </p:attrNameLst>
                                      </p:cBhvr>
                                      <p:tavLst>
                                        <p:tav tm="0">
                                          <p:val>
                                            <p:strVal val="0-#ppt_w/2"/>
                                          </p:val>
                                        </p:tav>
                                        <p:tav tm="100000">
                                          <p:val>
                                            <p:strVal val="#ppt_x"/>
                                          </p:val>
                                        </p:tav>
                                      </p:tavLst>
                                    </p:anim>
                                    <p:anim calcmode="lin" valueType="num">
                                      <p:cBhvr additive="base">
                                        <p:cTn id="12"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38003376-8112-46C9-8108-481FA1BADBD5}"/>
              </a:ext>
            </a:extLst>
          </p:cNvPr>
          <p:cNvSpPr>
            <a:spLocks noGrp="1"/>
          </p:cNvSpPr>
          <p:nvPr>
            <p:ph type="title"/>
          </p:nvPr>
        </p:nvSpPr>
        <p:spPr>
          <a:xfrm>
            <a:off x="469107" y="549276"/>
            <a:ext cx="8185150" cy="1050925"/>
          </a:xfrm>
        </p:spPr>
        <p:txBody>
          <a:bodyPr/>
          <a:lstStyle/>
          <a:p>
            <a:r>
              <a:rPr lang="en-US" altLang="zh-CN"/>
              <a:t>MVC </a:t>
            </a:r>
            <a:r>
              <a:rPr lang="zh-CN" altLang="en-US"/>
              <a:t>架构示例</a:t>
            </a:r>
          </a:p>
        </p:txBody>
      </p:sp>
      <p:sp>
        <p:nvSpPr>
          <p:cNvPr id="41987" name="Rectangle 3">
            <a:extLst>
              <a:ext uri="{FF2B5EF4-FFF2-40B4-BE49-F238E27FC236}">
                <a16:creationId xmlns:a16="http://schemas.microsoft.com/office/drawing/2014/main" id="{1E49AE9E-7903-4CD6-AEC3-25DE47E50C7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t>用户登录程序</a:t>
            </a:r>
          </a:p>
        </p:txBody>
      </p:sp>
      <p:pic>
        <p:nvPicPr>
          <p:cNvPr id="41988" name="Picture 4">
            <a:extLst>
              <a:ext uri="{FF2B5EF4-FFF2-40B4-BE49-F238E27FC236}">
                <a16:creationId xmlns:a16="http://schemas.microsoft.com/office/drawing/2014/main" id="{8FB276D8-D8DA-4DC3-B607-4FA3C6722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444" y="2205039"/>
            <a:ext cx="20955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0533" name="AutoShape 5">
            <a:extLst>
              <a:ext uri="{FF2B5EF4-FFF2-40B4-BE49-F238E27FC236}">
                <a16:creationId xmlns:a16="http://schemas.microsoft.com/office/drawing/2014/main" id="{3E1C9027-ACE8-4D5E-83CA-07EA19BCCF13}"/>
              </a:ext>
            </a:extLst>
          </p:cNvPr>
          <p:cNvSpPr>
            <a:spLocks noChangeArrowheads="1"/>
          </p:cNvSpPr>
          <p:nvPr/>
        </p:nvSpPr>
        <p:spPr bwMode="auto">
          <a:xfrm>
            <a:off x="2556669" y="3601918"/>
            <a:ext cx="220462" cy="733663"/>
          </a:xfrm>
          <a:prstGeom prst="rightArrow">
            <a:avLst>
              <a:gd name="adj1" fmla="val 50000"/>
              <a:gd name="adj2" fmla="val 33382"/>
            </a:avLst>
          </a:prstGeom>
          <a:solidFill>
            <a:schemeClr val="accent1"/>
          </a:solidFill>
          <a:ln w="9525" algn="ctr">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latin typeface="Times"/>
            </a:endParaRPr>
          </a:p>
        </p:txBody>
      </p:sp>
      <p:pic>
        <p:nvPicPr>
          <p:cNvPr id="41990" name="Picture 7">
            <a:extLst>
              <a:ext uri="{FF2B5EF4-FFF2-40B4-BE49-F238E27FC236}">
                <a16:creationId xmlns:a16="http://schemas.microsoft.com/office/drawing/2014/main" id="{F1F4BE76-3811-4E02-878D-C32F3DCA2E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940" y="549276"/>
            <a:ext cx="4752975" cy="638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Rectangle 2">
            <a:extLst>
              <a:ext uri="{FF2B5EF4-FFF2-40B4-BE49-F238E27FC236}">
                <a16:creationId xmlns:a16="http://schemas.microsoft.com/office/drawing/2014/main" id="{AA274391-452D-4816-99AC-05CAD52FD058}"/>
              </a:ext>
            </a:extLst>
          </p:cNvPr>
          <p:cNvSpPr txBox="1">
            <a:spLocks noChangeArrowheads="1"/>
          </p:cNvSpPr>
          <p:nvPr/>
        </p:nvSpPr>
        <p:spPr bwMode="auto">
          <a:xfrm>
            <a:off x="606693" y="-14287"/>
            <a:ext cx="5616624"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软件框架 、软件架构、软件架构模式</a:t>
            </a:r>
          </a:p>
        </p:txBody>
      </p:sp>
      <p:cxnSp>
        <p:nvCxnSpPr>
          <p:cNvPr id="8" name="直接连接符 46">
            <a:extLst>
              <a:ext uri="{FF2B5EF4-FFF2-40B4-BE49-F238E27FC236}">
                <a16:creationId xmlns:a16="http://schemas.microsoft.com/office/drawing/2014/main" id="{53A60F6C-0093-4FB4-BDA4-FA64DA36CD70}"/>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Freeform 5">
            <a:extLst>
              <a:ext uri="{FF2B5EF4-FFF2-40B4-BE49-F238E27FC236}">
                <a16:creationId xmlns:a16="http://schemas.microsoft.com/office/drawing/2014/main" id="{B5CAFB0B-48F9-4D34-844B-8272532FC58D}"/>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45442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300" fill="hold"/>
                                        <p:tgtEl>
                                          <p:spTgt spid="9"/>
                                        </p:tgtEl>
                                        <p:attrNameLst>
                                          <p:attrName>ppt_x</p:attrName>
                                        </p:attrNameLst>
                                      </p:cBhvr>
                                      <p:tavLst>
                                        <p:tav tm="0">
                                          <p:val>
                                            <p:strVal val="0-#ppt_w/2"/>
                                          </p:val>
                                        </p:tav>
                                        <p:tav tm="100000">
                                          <p:val>
                                            <p:strVal val="#ppt_x"/>
                                          </p:val>
                                        </p:tav>
                                      </p:tavLst>
                                    </p:anim>
                                    <p:anim calcmode="lin" valueType="num">
                                      <p:cBhvr additive="base">
                                        <p:cTn id="12" dur="3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46B39D51-204C-4754-B834-B7FA5B1B4B57}"/>
              </a:ext>
            </a:extLst>
          </p:cNvPr>
          <p:cNvSpPr>
            <a:spLocks noGrp="1"/>
          </p:cNvSpPr>
          <p:nvPr>
            <p:ph type="title"/>
          </p:nvPr>
        </p:nvSpPr>
        <p:spPr>
          <a:xfrm>
            <a:off x="469107" y="549276"/>
            <a:ext cx="8185150" cy="1050925"/>
          </a:xfrm>
        </p:spPr>
        <p:txBody>
          <a:bodyPr/>
          <a:lstStyle/>
          <a:p>
            <a:r>
              <a:rPr lang="en-US" altLang="zh-CN"/>
              <a:t>MVC </a:t>
            </a:r>
            <a:r>
              <a:rPr lang="zh-CN" altLang="en-US"/>
              <a:t>架构示例</a:t>
            </a:r>
          </a:p>
        </p:txBody>
      </p:sp>
      <p:sp>
        <p:nvSpPr>
          <p:cNvPr id="44035" name="Rectangle 3">
            <a:extLst>
              <a:ext uri="{FF2B5EF4-FFF2-40B4-BE49-F238E27FC236}">
                <a16:creationId xmlns:a16="http://schemas.microsoft.com/office/drawing/2014/main" id="{37C5C0FC-5E0D-4C9E-8DF8-D155E5E3E22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t>用户登录程序</a:t>
            </a:r>
          </a:p>
        </p:txBody>
      </p:sp>
      <p:pic>
        <p:nvPicPr>
          <p:cNvPr id="44036" name="Picture 4">
            <a:extLst>
              <a:ext uri="{FF2B5EF4-FFF2-40B4-BE49-F238E27FC236}">
                <a16:creationId xmlns:a16="http://schemas.microsoft.com/office/drawing/2014/main" id="{F38DED89-EFBD-4A41-8CA3-26D500BE2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44" y="2205039"/>
            <a:ext cx="20955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1557" name="AutoShape 5">
            <a:extLst>
              <a:ext uri="{FF2B5EF4-FFF2-40B4-BE49-F238E27FC236}">
                <a16:creationId xmlns:a16="http://schemas.microsoft.com/office/drawing/2014/main" id="{484CE028-A4C1-44E6-9C5C-94CD8573A26D}"/>
              </a:ext>
            </a:extLst>
          </p:cNvPr>
          <p:cNvSpPr>
            <a:spLocks noChangeArrowheads="1"/>
          </p:cNvSpPr>
          <p:nvPr/>
        </p:nvSpPr>
        <p:spPr bwMode="auto">
          <a:xfrm>
            <a:off x="1908970" y="3601918"/>
            <a:ext cx="936625" cy="733663"/>
          </a:xfrm>
          <a:prstGeom prst="rightArrow">
            <a:avLst>
              <a:gd name="adj1" fmla="val 50000"/>
              <a:gd name="adj2" fmla="val 25000"/>
            </a:avLst>
          </a:prstGeom>
          <a:solidFill>
            <a:schemeClr val="accent1"/>
          </a:solidFill>
          <a:ln w="9525" algn="ctr">
            <a:noFill/>
            <a:miter lim="800000"/>
            <a:headEnd/>
            <a:tailEnd/>
          </a:ln>
          <a:effectLst>
            <a:prstShdw prst="shdw17" dist="17961" dir="2700000">
              <a:schemeClr val="accent1">
                <a:gamma/>
                <a:shade val="60000"/>
                <a:invGamma/>
              </a:schemeClr>
            </a:prstShdw>
          </a:effectLst>
        </p:spPr>
        <p:txBody>
          <a:bodyPr anchor="ctr">
            <a:spAutoFit/>
          </a:bodyPr>
          <a:lstStyle/>
          <a:p>
            <a:pPr>
              <a:defRPr/>
            </a:pPr>
            <a:endParaRPr lang="zh-CN" altLang="en-US">
              <a:latin typeface="Times"/>
            </a:endParaRPr>
          </a:p>
        </p:txBody>
      </p:sp>
      <p:pic>
        <p:nvPicPr>
          <p:cNvPr id="44038" name="Picture 7">
            <a:extLst>
              <a:ext uri="{FF2B5EF4-FFF2-40B4-BE49-F238E27FC236}">
                <a16:creationId xmlns:a16="http://schemas.microsoft.com/office/drawing/2014/main" id="{05C8DAD1-C8A7-41DD-863D-F4EC65B7D7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8470" y="1628776"/>
            <a:ext cx="5915025"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Rectangle 2">
            <a:extLst>
              <a:ext uri="{FF2B5EF4-FFF2-40B4-BE49-F238E27FC236}">
                <a16:creationId xmlns:a16="http://schemas.microsoft.com/office/drawing/2014/main" id="{2A0E5901-2FBF-4315-94A7-377F9C9084E2}"/>
              </a:ext>
            </a:extLst>
          </p:cNvPr>
          <p:cNvSpPr txBox="1">
            <a:spLocks noChangeArrowheads="1"/>
          </p:cNvSpPr>
          <p:nvPr/>
        </p:nvSpPr>
        <p:spPr bwMode="auto">
          <a:xfrm>
            <a:off x="606693" y="-14287"/>
            <a:ext cx="5616624"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软件框架 、软件架构、软件架构模式</a:t>
            </a:r>
          </a:p>
        </p:txBody>
      </p:sp>
      <p:cxnSp>
        <p:nvCxnSpPr>
          <p:cNvPr id="8" name="直接连接符 46">
            <a:extLst>
              <a:ext uri="{FF2B5EF4-FFF2-40B4-BE49-F238E27FC236}">
                <a16:creationId xmlns:a16="http://schemas.microsoft.com/office/drawing/2014/main" id="{AD9744BE-B401-4529-987F-1E6F08B6788C}"/>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Freeform 5">
            <a:extLst>
              <a:ext uri="{FF2B5EF4-FFF2-40B4-BE49-F238E27FC236}">
                <a16:creationId xmlns:a16="http://schemas.microsoft.com/office/drawing/2014/main" id="{9D7F3284-8597-45C7-8B03-64A2FAAAA433}"/>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19274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300" fill="hold"/>
                                        <p:tgtEl>
                                          <p:spTgt spid="9"/>
                                        </p:tgtEl>
                                        <p:attrNameLst>
                                          <p:attrName>ppt_x</p:attrName>
                                        </p:attrNameLst>
                                      </p:cBhvr>
                                      <p:tavLst>
                                        <p:tav tm="0">
                                          <p:val>
                                            <p:strVal val="0-#ppt_w/2"/>
                                          </p:val>
                                        </p:tav>
                                        <p:tav tm="100000">
                                          <p:val>
                                            <p:strVal val="#ppt_x"/>
                                          </p:val>
                                        </p:tav>
                                      </p:tavLst>
                                    </p:anim>
                                    <p:anim calcmode="lin" valueType="num">
                                      <p:cBhvr additive="base">
                                        <p:cTn id="12" dur="3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E887D6CB-1A41-413A-A929-6994F2E77A4B}"/>
              </a:ext>
            </a:extLst>
          </p:cNvPr>
          <p:cNvGraphicFramePr>
            <a:graphicFrameLocks noGrp="1"/>
          </p:cNvGraphicFramePr>
          <p:nvPr>
            <p:extLst>
              <p:ext uri="{D42A27DB-BD31-4B8C-83A1-F6EECF244321}">
                <p14:modId xmlns:p14="http://schemas.microsoft.com/office/powerpoint/2010/main" val="2357663438"/>
              </p:ext>
            </p:extLst>
          </p:nvPr>
        </p:nvGraphicFramePr>
        <p:xfrm>
          <a:off x="433387" y="1803402"/>
          <a:ext cx="8351838" cy="4232275"/>
        </p:xfrm>
        <a:graphic>
          <a:graphicData uri="http://schemas.openxmlformats.org/drawingml/2006/table">
            <a:tbl>
              <a:tblPr firstRow="1" bandRow="1">
                <a:tableStyleId>{5C22544A-7EE6-4342-B048-85BDC9FD1C3A}</a:tableStyleId>
              </a:tblPr>
              <a:tblGrid>
                <a:gridCol w="1871964">
                  <a:extLst>
                    <a:ext uri="{9D8B030D-6E8A-4147-A177-3AD203B41FA5}">
                      <a16:colId xmlns:a16="http://schemas.microsoft.com/office/drawing/2014/main" val="20000"/>
                    </a:ext>
                  </a:extLst>
                </a:gridCol>
                <a:gridCol w="3695928">
                  <a:extLst>
                    <a:ext uri="{9D8B030D-6E8A-4147-A177-3AD203B41FA5}">
                      <a16:colId xmlns:a16="http://schemas.microsoft.com/office/drawing/2014/main" val="20001"/>
                    </a:ext>
                  </a:extLst>
                </a:gridCol>
                <a:gridCol w="2783946">
                  <a:extLst>
                    <a:ext uri="{9D8B030D-6E8A-4147-A177-3AD203B41FA5}">
                      <a16:colId xmlns:a16="http://schemas.microsoft.com/office/drawing/2014/main" val="20002"/>
                    </a:ext>
                  </a:extLst>
                </a:gridCol>
              </a:tblGrid>
              <a:tr h="564857">
                <a:tc>
                  <a:txBody>
                    <a:bodyPr/>
                    <a:lstStyle/>
                    <a:p>
                      <a:r>
                        <a:rPr lang="zh-CN" altLang="en-US" sz="1800" dirty="0">
                          <a:solidFill>
                            <a:schemeClr val="bg2"/>
                          </a:solidFill>
                        </a:rPr>
                        <a:t>特征</a:t>
                      </a:r>
                    </a:p>
                  </a:txBody>
                  <a:tcPr marL="91428" marR="91428" marT="45733" marB="45733"/>
                </a:tc>
                <a:tc>
                  <a:txBody>
                    <a:bodyPr/>
                    <a:lstStyle/>
                    <a:p>
                      <a:r>
                        <a:rPr lang="zh-CN" altLang="en-US" sz="1800" dirty="0">
                          <a:solidFill>
                            <a:schemeClr val="bg2"/>
                          </a:solidFill>
                        </a:rPr>
                        <a:t>分层风格</a:t>
                      </a:r>
                    </a:p>
                  </a:txBody>
                  <a:tcPr marL="91428" marR="91428" marT="45733" marB="45733"/>
                </a:tc>
                <a:tc>
                  <a:txBody>
                    <a:bodyPr/>
                    <a:lstStyle/>
                    <a:p>
                      <a:r>
                        <a:rPr lang="en-US" altLang="zh-CN" sz="1800" dirty="0">
                          <a:solidFill>
                            <a:schemeClr val="bg2"/>
                          </a:solidFill>
                        </a:rPr>
                        <a:t>MVC</a:t>
                      </a:r>
                      <a:r>
                        <a:rPr lang="zh-CN" altLang="en-US" sz="1800" dirty="0">
                          <a:solidFill>
                            <a:schemeClr val="bg2"/>
                          </a:solidFill>
                        </a:rPr>
                        <a:t>风格</a:t>
                      </a:r>
                    </a:p>
                  </a:txBody>
                  <a:tcPr marL="91428" marR="91428" marT="45733" marB="45733"/>
                </a:tc>
                <a:extLst>
                  <a:ext uri="{0D108BD9-81ED-4DB2-BD59-A6C34878D82A}">
                    <a16:rowId xmlns:a16="http://schemas.microsoft.com/office/drawing/2014/main" val="10000"/>
                  </a:ext>
                </a:extLst>
              </a:tr>
              <a:tr h="799858">
                <a:tc>
                  <a:txBody>
                    <a:bodyPr/>
                    <a:lstStyle/>
                    <a:p>
                      <a:r>
                        <a:rPr lang="zh-CN" altLang="en-US" sz="1800" dirty="0"/>
                        <a:t>界面响应</a:t>
                      </a:r>
                    </a:p>
                  </a:txBody>
                  <a:tcPr marL="91428" marR="91428" marT="45733" marB="45733"/>
                </a:tc>
                <a:tc>
                  <a:txBody>
                    <a:bodyPr/>
                    <a:lstStyle/>
                    <a:p>
                      <a:r>
                        <a:rPr lang="zh-CN" altLang="en-US" sz="1800" dirty="0"/>
                        <a:t>需要逐层调用，每一层都有性能损耗</a:t>
                      </a:r>
                    </a:p>
                  </a:txBody>
                  <a:tcPr marL="91428" marR="91428" marT="45733" marB="45733"/>
                </a:tc>
                <a:tc>
                  <a:txBody>
                    <a:bodyPr/>
                    <a:lstStyle/>
                    <a:p>
                      <a:r>
                        <a:rPr lang="en-US" altLang="zh-CN" sz="1800" dirty="0"/>
                        <a:t>View</a:t>
                      </a:r>
                      <a:r>
                        <a:rPr lang="zh-CN" altLang="en-US" sz="1800" dirty="0"/>
                        <a:t>可以直接从</a:t>
                      </a:r>
                      <a:r>
                        <a:rPr lang="en-US" altLang="zh-CN" sz="1800" dirty="0"/>
                        <a:t>Model</a:t>
                      </a:r>
                      <a:r>
                        <a:rPr lang="zh-CN" altLang="en-US" sz="1800" dirty="0"/>
                        <a:t>中读取数据</a:t>
                      </a:r>
                    </a:p>
                  </a:txBody>
                  <a:tcPr marL="91428" marR="91428" marT="45733" marB="45733"/>
                </a:tc>
                <a:extLst>
                  <a:ext uri="{0D108BD9-81ED-4DB2-BD59-A6C34878D82A}">
                    <a16:rowId xmlns:a16="http://schemas.microsoft.com/office/drawing/2014/main" val="10001"/>
                  </a:ext>
                </a:extLst>
              </a:tr>
              <a:tr h="1737846">
                <a:tc>
                  <a:txBody>
                    <a:bodyPr/>
                    <a:lstStyle/>
                    <a:p>
                      <a:r>
                        <a:rPr lang="zh-CN" altLang="en-US" sz="1800" dirty="0"/>
                        <a:t>可修改性</a:t>
                      </a:r>
                    </a:p>
                  </a:txBody>
                  <a:tcPr marL="91428" marR="91428" marT="45733" marB="45733"/>
                </a:tc>
                <a:tc>
                  <a:txBody>
                    <a:bodyPr/>
                    <a:lstStyle/>
                    <a:p>
                      <a:r>
                        <a:rPr lang="zh-CN" altLang="en-US" sz="1800" dirty="0"/>
                        <a:t>如果发生接口修改，每一层的修改只会影响上一层，</a:t>
                      </a:r>
                      <a:r>
                        <a:rPr lang="en-US" altLang="zh-CN" sz="1800" dirty="0"/>
                        <a:t>Presentation</a:t>
                      </a:r>
                      <a:r>
                        <a:rPr lang="zh-CN" altLang="en-US" sz="1800" dirty="0"/>
                        <a:t>层可以随意修改</a:t>
                      </a:r>
                    </a:p>
                  </a:txBody>
                  <a:tcPr marL="91428" marR="91428" marT="45733" marB="45733"/>
                </a:tc>
                <a:tc>
                  <a:txBody>
                    <a:bodyPr/>
                    <a:lstStyle/>
                    <a:p>
                      <a:r>
                        <a:rPr lang="zh-CN" altLang="en-US" sz="1800" dirty="0"/>
                        <a:t>如果发生接口修改，</a:t>
                      </a:r>
                      <a:r>
                        <a:rPr lang="en-US" altLang="zh-CN" sz="1800" dirty="0"/>
                        <a:t>Model</a:t>
                      </a:r>
                      <a:r>
                        <a:rPr lang="zh-CN" altLang="en-US" sz="1800" dirty="0"/>
                        <a:t>层会影响</a:t>
                      </a:r>
                      <a:r>
                        <a:rPr lang="en-US" altLang="zh-CN" sz="1800" dirty="0"/>
                        <a:t>Controller</a:t>
                      </a:r>
                      <a:r>
                        <a:rPr lang="zh-CN" altLang="en-US" sz="1800" dirty="0"/>
                        <a:t>和</a:t>
                      </a:r>
                      <a:r>
                        <a:rPr lang="en-US" altLang="zh-CN" sz="1800" dirty="0"/>
                        <a:t>View</a:t>
                      </a:r>
                      <a:r>
                        <a:rPr lang="zh-CN" altLang="en-US" sz="1800" dirty="0"/>
                        <a:t>， </a:t>
                      </a:r>
                      <a:r>
                        <a:rPr lang="en-US" altLang="zh-CN" sz="1800" dirty="0"/>
                        <a:t>Controller</a:t>
                      </a:r>
                      <a:r>
                        <a:rPr lang="zh-CN" altLang="en-US" sz="1800" dirty="0"/>
                        <a:t>会影响</a:t>
                      </a:r>
                      <a:r>
                        <a:rPr lang="en-US" altLang="zh-CN" sz="1800" dirty="0"/>
                        <a:t>View</a:t>
                      </a:r>
                      <a:r>
                        <a:rPr lang="zh-CN" altLang="en-US" sz="1800" dirty="0"/>
                        <a:t>， </a:t>
                      </a:r>
                      <a:r>
                        <a:rPr lang="en-US" altLang="zh-CN" sz="1800" dirty="0"/>
                        <a:t>View</a:t>
                      </a:r>
                      <a:r>
                        <a:rPr lang="zh-CN" altLang="en-US" sz="1800" dirty="0"/>
                        <a:t>通常不会影响其他两个</a:t>
                      </a:r>
                    </a:p>
                  </a:txBody>
                  <a:tcPr marL="91428" marR="91428" marT="45733" marB="45733"/>
                </a:tc>
                <a:extLst>
                  <a:ext uri="{0D108BD9-81ED-4DB2-BD59-A6C34878D82A}">
                    <a16:rowId xmlns:a16="http://schemas.microsoft.com/office/drawing/2014/main" val="10002"/>
                  </a:ext>
                </a:extLst>
              </a:tr>
              <a:tr h="564857">
                <a:tc>
                  <a:txBody>
                    <a:bodyPr/>
                    <a:lstStyle/>
                    <a:p>
                      <a:r>
                        <a:rPr lang="zh-CN" altLang="en-US" sz="1800" dirty="0"/>
                        <a:t>大概模块对应</a:t>
                      </a:r>
                    </a:p>
                  </a:txBody>
                  <a:tcPr marL="91428" marR="91428" marT="45733" marB="45733"/>
                </a:tc>
                <a:tc>
                  <a:txBody>
                    <a:bodyPr/>
                    <a:lstStyle/>
                    <a:p>
                      <a:r>
                        <a:rPr lang="en-US" altLang="zh-CN" sz="1800" dirty="0"/>
                        <a:t>Presentation</a:t>
                      </a:r>
                      <a:r>
                        <a:rPr lang="en-US" altLang="zh-CN" sz="1800" baseline="0" dirty="0"/>
                        <a:t>/Logic/Data</a:t>
                      </a:r>
                      <a:endParaRPr lang="zh-CN" altLang="en-US" sz="1800" dirty="0"/>
                    </a:p>
                  </a:txBody>
                  <a:tcPr marL="91428" marR="91428" marT="45733" marB="45733"/>
                </a:tc>
                <a:tc>
                  <a:txBody>
                    <a:bodyPr/>
                    <a:lstStyle/>
                    <a:p>
                      <a:r>
                        <a:rPr lang="en-US" altLang="zh-CN" sz="1800" dirty="0"/>
                        <a:t>View/Controller/Model</a:t>
                      </a:r>
                      <a:endParaRPr lang="zh-CN" altLang="en-US" sz="1800" dirty="0"/>
                    </a:p>
                  </a:txBody>
                  <a:tcPr marL="91428" marR="91428" marT="45733" marB="45733"/>
                </a:tc>
                <a:extLst>
                  <a:ext uri="{0D108BD9-81ED-4DB2-BD59-A6C34878D82A}">
                    <a16:rowId xmlns:a16="http://schemas.microsoft.com/office/drawing/2014/main" val="10003"/>
                  </a:ext>
                </a:extLst>
              </a:tr>
              <a:tr h="564857">
                <a:tc>
                  <a:txBody>
                    <a:bodyPr/>
                    <a:lstStyle/>
                    <a:p>
                      <a:r>
                        <a:rPr lang="zh-CN" altLang="en-US" sz="1800" dirty="0"/>
                        <a:t>关联方向</a:t>
                      </a:r>
                    </a:p>
                  </a:txBody>
                  <a:tcPr marL="91428" marR="91428" marT="45733" marB="45733"/>
                </a:tc>
                <a:tc>
                  <a:txBody>
                    <a:bodyPr/>
                    <a:lstStyle/>
                    <a:p>
                      <a:r>
                        <a:rPr lang="zh-CN" altLang="en-US" sz="1800" dirty="0"/>
                        <a:t>上层拥有下层模块的引用</a:t>
                      </a:r>
                    </a:p>
                  </a:txBody>
                  <a:tcPr marL="91428" marR="91428" marT="45733" marB="45733"/>
                </a:tc>
                <a:tc>
                  <a:txBody>
                    <a:bodyPr/>
                    <a:lstStyle/>
                    <a:p>
                      <a:r>
                        <a:rPr lang="zh-CN" altLang="en-US" sz="1800" dirty="0"/>
                        <a:t>互相持有引用</a:t>
                      </a:r>
                    </a:p>
                  </a:txBody>
                  <a:tcPr marL="91428" marR="91428" marT="45733" marB="45733"/>
                </a:tc>
                <a:extLst>
                  <a:ext uri="{0D108BD9-81ED-4DB2-BD59-A6C34878D82A}">
                    <a16:rowId xmlns:a16="http://schemas.microsoft.com/office/drawing/2014/main" val="10004"/>
                  </a:ext>
                </a:extLst>
              </a:tr>
            </a:tbl>
          </a:graphicData>
        </a:graphic>
      </p:graphicFrame>
      <p:sp>
        <p:nvSpPr>
          <p:cNvPr id="46108" name="文本框 4">
            <a:extLst>
              <a:ext uri="{FF2B5EF4-FFF2-40B4-BE49-F238E27FC236}">
                <a16:creationId xmlns:a16="http://schemas.microsoft.com/office/drawing/2014/main" id="{7D4007BC-AFD3-4E35-AB78-D9E69C083532}"/>
              </a:ext>
            </a:extLst>
          </p:cNvPr>
          <p:cNvSpPr txBox="1">
            <a:spLocks noChangeArrowheads="1"/>
          </p:cNvSpPr>
          <p:nvPr/>
        </p:nvSpPr>
        <p:spPr bwMode="auto">
          <a:xfrm>
            <a:off x="2988469" y="981076"/>
            <a:ext cx="3963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a:t>分层风格和</a:t>
            </a:r>
            <a:r>
              <a:rPr lang="en-US" altLang="zh-CN"/>
              <a:t>MVC</a:t>
            </a:r>
            <a:r>
              <a:rPr lang="zh-CN" altLang="en-US"/>
              <a:t>风格的比较</a:t>
            </a:r>
          </a:p>
        </p:txBody>
      </p:sp>
      <p:sp>
        <p:nvSpPr>
          <p:cNvPr id="5" name="Rectangle 2">
            <a:extLst>
              <a:ext uri="{FF2B5EF4-FFF2-40B4-BE49-F238E27FC236}">
                <a16:creationId xmlns:a16="http://schemas.microsoft.com/office/drawing/2014/main" id="{9F5ED5E7-A71E-4275-BE91-F95AF01A694B}"/>
              </a:ext>
            </a:extLst>
          </p:cNvPr>
          <p:cNvSpPr txBox="1">
            <a:spLocks noChangeArrowheads="1"/>
          </p:cNvSpPr>
          <p:nvPr/>
        </p:nvSpPr>
        <p:spPr bwMode="auto">
          <a:xfrm>
            <a:off x="606693" y="-14287"/>
            <a:ext cx="5616624"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软件框架 、软件架构、软件架构模式</a:t>
            </a:r>
          </a:p>
        </p:txBody>
      </p:sp>
      <p:cxnSp>
        <p:nvCxnSpPr>
          <p:cNvPr id="6" name="直接连接符 46">
            <a:extLst>
              <a:ext uri="{FF2B5EF4-FFF2-40B4-BE49-F238E27FC236}">
                <a16:creationId xmlns:a16="http://schemas.microsoft.com/office/drawing/2014/main" id="{F62F5219-4862-41E6-B79E-27BCB314D919}"/>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a:extLst>
              <a:ext uri="{FF2B5EF4-FFF2-40B4-BE49-F238E27FC236}">
                <a16:creationId xmlns:a16="http://schemas.microsoft.com/office/drawing/2014/main" id="{BBA264CE-F8BA-495E-A609-7EAB561DB0EE}"/>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44138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0-#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a:extLst>
              <a:ext uri="{FF2B5EF4-FFF2-40B4-BE49-F238E27FC236}">
                <a16:creationId xmlns:a16="http://schemas.microsoft.com/office/drawing/2014/main" id="{229FDFF4-9E18-452F-9D5E-0F72441FDBC7}"/>
              </a:ext>
            </a:extLst>
          </p:cNvPr>
          <p:cNvSpPr>
            <a:spLocks noGrp="1" noChangeArrowheads="1"/>
          </p:cNvSpPr>
          <p:nvPr>
            <p:ph type="title"/>
          </p:nvPr>
        </p:nvSpPr>
        <p:spPr/>
        <p:txBody>
          <a:bodyPr/>
          <a:lstStyle/>
          <a:p>
            <a:r>
              <a:rPr lang="zh-CN" altLang="en-US"/>
              <a:t>采用</a:t>
            </a:r>
            <a:r>
              <a:rPr lang="en-US" altLang="zh-CN"/>
              <a:t>MVC</a:t>
            </a:r>
            <a:r>
              <a:rPr lang="zh-CN" altLang="en-US"/>
              <a:t>的好处</a:t>
            </a:r>
          </a:p>
        </p:txBody>
      </p:sp>
      <p:sp>
        <p:nvSpPr>
          <p:cNvPr id="251907" name="Rectangle 3">
            <a:extLst>
              <a:ext uri="{FF2B5EF4-FFF2-40B4-BE49-F238E27FC236}">
                <a16:creationId xmlns:a16="http://schemas.microsoft.com/office/drawing/2014/main" id="{696EC2FF-FD03-47A8-9B0E-612EEB2CE67D}"/>
              </a:ext>
            </a:extLst>
          </p:cNvPr>
          <p:cNvSpPr>
            <a:spLocks noGrp="1" noChangeArrowheads="1"/>
          </p:cNvSpPr>
          <p:nvPr>
            <p:ph type="body" idx="1"/>
          </p:nvPr>
        </p:nvSpPr>
        <p:spPr/>
        <p:txBody>
          <a:bodyPr/>
          <a:lstStyle/>
          <a:p>
            <a:pPr>
              <a:lnSpc>
                <a:spcPct val="80000"/>
              </a:lnSpc>
            </a:pPr>
            <a:r>
              <a:rPr lang="zh-CN" altLang="en-US" dirty="0"/>
              <a:t>显示、逻辑和数据分开</a:t>
            </a:r>
            <a:r>
              <a:rPr lang="en-US" altLang="zh-CN" dirty="0"/>
              <a:t>,</a:t>
            </a:r>
            <a:r>
              <a:rPr lang="zh-CN" altLang="en-US" dirty="0"/>
              <a:t>这样一方面的改变不会影响另一方面。</a:t>
            </a:r>
          </a:p>
          <a:p>
            <a:pPr>
              <a:lnSpc>
                <a:spcPct val="80000"/>
              </a:lnSpc>
            </a:pPr>
            <a:endParaRPr lang="zh-CN" altLang="en-US" dirty="0"/>
          </a:p>
          <a:p>
            <a:pPr lvl="1">
              <a:lnSpc>
                <a:spcPct val="80000"/>
              </a:lnSpc>
            </a:pPr>
            <a:r>
              <a:rPr lang="zh-CN" altLang="en-US" dirty="0"/>
              <a:t>更新视图：</a:t>
            </a:r>
          </a:p>
          <a:p>
            <a:pPr lvl="2">
              <a:lnSpc>
                <a:spcPct val="80000"/>
              </a:lnSpc>
            </a:pPr>
            <a:r>
              <a:rPr lang="zh-CN" altLang="en-US" sz="2000" dirty="0"/>
              <a:t>如原来用的是</a:t>
            </a:r>
            <a:r>
              <a:rPr lang="en-US" altLang="zh-CN" sz="2000" dirty="0"/>
              <a:t>CLI (Command Line Interface)</a:t>
            </a:r>
            <a:r>
              <a:rPr lang="zh-CN" altLang="en-US" sz="2000" dirty="0"/>
              <a:t>的</a:t>
            </a:r>
            <a:r>
              <a:rPr lang="en-US" altLang="zh-CN" sz="2000" dirty="0"/>
              <a:t>,</a:t>
            </a:r>
            <a:r>
              <a:rPr lang="zh-CN" altLang="en-US" sz="2000" dirty="0"/>
              <a:t>后来要改成</a:t>
            </a:r>
            <a:r>
              <a:rPr lang="en-US" altLang="zh-CN" sz="2000" dirty="0"/>
              <a:t>GUI,</a:t>
            </a:r>
            <a:r>
              <a:rPr lang="zh-CN" altLang="en-US" sz="2000" dirty="0"/>
              <a:t>只要了解原来的模型和控制器的接口</a:t>
            </a:r>
            <a:r>
              <a:rPr lang="en-US" altLang="zh-CN" sz="2000" dirty="0"/>
              <a:t>,</a:t>
            </a:r>
            <a:r>
              <a:rPr lang="zh-CN" altLang="en-US" sz="2000" dirty="0"/>
              <a:t>然后构造</a:t>
            </a:r>
            <a:r>
              <a:rPr lang="en-US" altLang="zh-CN" sz="2000" dirty="0"/>
              <a:t>GUI,</a:t>
            </a:r>
            <a:r>
              <a:rPr lang="zh-CN" altLang="en-US" sz="2000" dirty="0"/>
              <a:t>把它按过去的协议和模型关联起来就可以了</a:t>
            </a:r>
            <a:r>
              <a:rPr lang="en-US" altLang="zh-CN" sz="2000" dirty="0"/>
              <a:t>,</a:t>
            </a:r>
            <a:r>
              <a:rPr lang="zh-CN" altLang="en-US" sz="2000" dirty="0"/>
              <a:t>这样做增加了组件的重用性和灵活性。</a:t>
            </a:r>
          </a:p>
          <a:p>
            <a:pPr lvl="1">
              <a:lnSpc>
                <a:spcPct val="80000"/>
              </a:lnSpc>
            </a:pPr>
            <a:r>
              <a:rPr lang="zh-CN" altLang="en-US" dirty="0"/>
              <a:t>复用视图：</a:t>
            </a:r>
          </a:p>
          <a:p>
            <a:pPr lvl="2">
              <a:lnSpc>
                <a:spcPct val="80000"/>
              </a:lnSpc>
            </a:pPr>
            <a:r>
              <a:rPr lang="zh-CN" altLang="en-US" sz="2000" dirty="0"/>
              <a:t>假设针对某个模型数据开发了一套</a:t>
            </a:r>
            <a:r>
              <a:rPr lang="en-US" altLang="zh-CN" sz="2000" dirty="0"/>
              <a:t>View,</a:t>
            </a:r>
            <a:r>
              <a:rPr lang="zh-CN" altLang="en-US" sz="2000" dirty="0"/>
              <a:t>那么在其他访问该模型数据的地方</a:t>
            </a:r>
            <a:r>
              <a:rPr lang="en-US" altLang="zh-CN" sz="2000" dirty="0"/>
              <a:t>,</a:t>
            </a:r>
            <a:r>
              <a:rPr lang="zh-CN" altLang="en-US" sz="2000" dirty="0"/>
              <a:t>完全可以再次使用该套件或将现在的</a:t>
            </a:r>
            <a:r>
              <a:rPr lang="en-US" altLang="zh-CN" sz="2000" dirty="0"/>
              <a:t>View</a:t>
            </a:r>
            <a:r>
              <a:rPr lang="zh-CN" altLang="en-US" sz="2000" dirty="0"/>
              <a:t>组合成一个复合视图。每个单视图有自己和模型的连接协议和自己的响应控制器</a:t>
            </a:r>
            <a:r>
              <a:rPr lang="en-US" altLang="zh-CN" sz="2000" dirty="0"/>
              <a:t>,</a:t>
            </a:r>
            <a:r>
              <a:rPr lang="zh-CN" altLang="en-US" sz="2000" dirty="0"/>
              <a:t>这样开发就仅仅变成了简单的组合。</a:t>
            </a:r>
          </a:p>
          <a:p>
            <a:pPr lvl="1">
              <a:lnSpc>
                <a:spcPct val="80000"/>
              </a:lnSpc>
            </a:pPr>
            <a:r>
              <a:rPr lang="zh-CN" altLang="en-US" dirty="0"/>
              <a:t>更新控制器：</a:t>
            </a:r>
          </a:p>
          <a:p>
            <a:pPr lvl="2">
              <a:lnSpc>
                <a:spcPct val="80000"/>
              </a:lnSpc>
            </a:pPr>
            <a:r>
              <a:rPr lang="zh-CN" altLang="en-US" sz="2000" dirty="0"/>
              <a:t>以在不更改视图显示的情况下</a:t>
            </a:r>
            <a:r>
              <a:rPr lang="en-US" altLang="zh-CN" sz="2000" dirty="0"/>
              <a:t>,</a:t>
            </a:r>
            <a:r>
              <a:rPr lang="zh-CN" altLang="en-US" sz="2000" dirty="0"/>
              <a:t>更改控制器</a:t>
            </a:r>
            <a:r>
              <a:rPr lang="en-US" altLang="zh-CN" sz="2000" dirty="0"/>
              <a:t>,</a:t>
            </a:r>
            <a:r>
              <a:rPr lang="zh-CN" altLang="en-US" sz="2000" dirty="0"/>
              <a:t>以达到更改视图与用户交互的响应模式的目的</a:t>
            </a:r>
            <a:r>
              <a:rPr lang="zh-CN" altLang="en-US" dirty="0"/>
              <a:t>。</a:t>
            </a:r>
          </a:p>
        </p:txBody>
      </p:sp>
      <p:sp>
        <p:nvSpPr>
          <p:cNvPr id="4" name="Rectangle 2">
            <a:extLst>
              <a:ext uri="{FF2B5EF4-FFF2-40B4-BE49-F238E27FC236}">
                <a16:creationId xmlns:a16="http://schemas.microsoft.com/office/drawing/2014/main" id="{4EBA5DD7-7041-490D-9170-3FFF75758A49}"/>
              </a:ext>
            </a:extLst>
          </p:cNvPr>
          <p:cNvSpPr txBox="1">
            <a:spLocks noChangeArrowheads="1"/>
          </p:cNvSpPr>
          <p:nvPr/>
        </p:nvSpPr>
        <p:spPr bwMode="auto">
          <a:xfrm>
            <a:off x="606693" y="-14287"/>
            <a:ext cx="5616624"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a:t>软件框架 、软件架构、软件架构模式</a:t>
            </a:r>
          </a:p>
        </p:txBody>
      </p:sp>
      <p:cxnSp>
        <p:nvCxnSpPr>
          <p:cNvPr id="5" name="直接连接符 46">
            <a:extLst>
              <a:ext uri="{FF2B5EF4-FFF2-40B4-BE49-F238E27FC236}">
                <a16:creationId xmlns:a16="http://schemas.microsoft.com/office/drawing/2014/main" id="{93A7687B-C930-4CB3-B1C5-6B23180FABD3}"/>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a:extLst>
              <a:ext uri="{FF2B5EF4-FFF2-40B4-BE49-F238E27FC236}">
                <a16:creationId xmlns:a16="http://schemas.microsoft.com/office/drawing/2014/main" id="{148ED0E4-1B55-42A2-8392-A3D8A1BAB3C6}"/>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93996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300" fill="hold"/>
                                        <p:tgtEl>
                                          <p:spTgt spid="6"/>
                                        </p:tgtEl>
                                        <p:attrNameLst>
                                          <p:attrName>ppt_x</p:attrName>
                                        </p:attrNameLst>
                                      </p:cBhvr>
                                      <p:tavLst>
                                        <p:tav tm="0">
                                          <p:val>
                                            <p:strVal val="0-#ppt_w/2"/>
                                          </p:val>
                                        </p:tav>
                                        <p:tav tm="100000">
                                          <p:val>
                                            <p:strVal val="#ppt_x"/>
                                          </p:val>
                                        </p:tav>
                                      </p:tavLst>
                                    </p:anim>
                                    <p:anim calcmode="lin" valueType="num">
                                      <p:cBhvr additive="base">
                                        <p:cTn id="12"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B558ADDB-223F-4E0C-BD6A-690C68C7D1AA}"/>
              </a:ext>
            </a:extLst>
          </p:cNvPr>
          <p:cNvCxnSpPr/>
          <p:nvPr/>
        </p:nvCxnSpPr>
        <p:spPr bwMode="auto">
          <a:xfrm>
            <a:off x="972344" y="3429000"/>
            <a:ext cx="7632700" cy="0"/>
          </a:xfrm>
          <a:prstGeom prst="line">
            <a:avLst/>
          </a:prstGeom>
          <a:solidFill>
            <a:schemeClr val="accent1"/>
          </a:solidFill>
          <a:ln w="9525" cap="flat" cmpd="sng" algn="ctr">
            <a:solidFill>
              <a:schemeClr val="tx1"/>
            </a:solidFill>
            <a:prstDash val="dash"/>
            <a:miter lim="800000"/>
            <a:headEnd type="none" w="med" len="med"/>
            <a:tailEnd type="none" w="med" len="med"/>
          </a:ln>
          <a:effectLst>
            <a:prstShdw prst="shdw17" dist="17961" dir="2700000">
              <a:schemeClr val="tx1">
                <a:gamma/>
                <a:shade val="60000"/>
                <a:invGamma/>
              </a:schemeClr>
            </a:prstShdw>
          </a:effectLst>
        </p:spPr>
      </p:cxnSp>
      <p:cxnSp>
        <p:nvCxnSpPr>
          <p:cNvPr id="5" name="直接箭头连接符 4">
            <a:extLst>
              <a:ext uri="{FF2B5EF4-FFF2-40B4-BE49-F238E27FC236}">
                <a16:creationId xmlns:a16="http://schemas.microsoft.com/office/drawing/2014/main" id="{0CEAFFE1-18F8-47BF-BA1F-A1F9064EC9A8}"/>
              </a:ext>
            </a:extLst>
          </p:cNvPr>
          <p:cNvCxnSpPr/>
          <p:nvPr/>
        </p:nvCxnSpPr>
        <p:spPr bwMode="auto">
          <a:xfrm flipV="1">
            <a:off x="1548607" y="1844675"/>
            <a:ext cx="0" cy="208915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prstShdw prst="shdw17" dist="17961" dir="2700000">
              <a:schemeClr val="tx1">
                <a:gamma/>
                <a:shade val="60000"/>
                <a:invGamma/>
              </a:schemeClr>
            </a:prstShdw>
          </a:effectLst>
        </p:spPr>
      </p:cxnSp>
      <p:sp>
        <p:nvSpPr>
          <p:cNvPr id="8196" name="文本框 5">
            <a:extLst>
              <a:ext uri="{FF2B5EF4-FFF2-40B4-BE49-F238E27FC236}">
                <a16:creationId xmlns:a16="http://schemas.microsoft.com/office/drawing/2014/main" id="{66AE86CA-BD30-46B6-A483-E60CE4B6476A}"/>
              </a:ext>
            </a:extLst>
          </p:cNvPr>
          <p:cNvSpPr txBox="1">
            <a:spLocks noChangeArrowheads="1"/>
          </p:cNvSpPr>
          <p:nvPr/>
        </p:nvSpPr>
        <p:spPr bwMode="auto">
          <a:xfrm>
            <a:off x="1148557" y="3933826"/>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a:t>抽象</a:t>
            </a:r>
          </a:p>
        </p:txBody>
      </p:sp>
      <p:sp>
        <p:nvSpPr>
          <p:cNvPr id="8197" name="文本框 8">
            <a:extLst>
              <a:ext uri="{FF2B5EF4-FFF2-40B4-BE49-F238E27FC236}">
                <a16:creationId xmlns:a16="http://schemas.microsoft.com/office/drawing/2014/main" id="{CF948B80-71DC-4366-B82A-303A70249224}"/>
              </a:ext>
            </a:extLst>
          </p:cNvPr>
          <p:cNvSpPr txBox="1">
            <a:spLocks noChangeArrowheads="1"/>
          </p:cNvSpPr>
          <p:nvPr/>
        </p:nvSpPr>
        <p:spPr bwMode="auto">
          <a:xfrm>
            <a:off x="180183" y="2103438"/>
            <a:ext cx="15128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a:t>软件体系结构设计</a:t>
            </a:r>
          </a:p>
        </p:txBody>
      </p:sp>
      <p:sp>
        <p:nvSpPr>
          <p:cNvPr id="8198" name="文本框 9">
            <a:extLst>
              <a:ext uri="{FF2B5EF4-FFF2-40B4-BE49-F238E27FC236}">
                <a16:creationId xmlns:a16="http://schemas.microsoft.com/office/drawing/2014/main" id="{9FE7ED23-75F0-4A93-8AFD-9AC749190954}"/>
              </a:ext>
            </a:extLst>
          </p:cNvPr>
          <p:cNvSpPr txBox="1">
            <a:spLocks noChangeArrowheads="1"/>
          </p:cNvSpPr>
          <p:nvPr/>
        </p:nvSpPr>
        <p:spPr bwMode="auto">
          <a:xfrm>
            <a:off x="156369" y="4625976"/>
            <a:ext cx="1512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a:t>详细设计</a:t>
            </a:r>
          </a:p>
        </p:txBody>
      </p:sp>
      <p:sp>
        <p:nvSpPr>
          <p:cNvPr id="8199" name="文本框 10">
            <a:extLst>
              <a:ext uri="{FF2B5EF4-FFF2-40B4-BE49-F238E27FC236}">
                <a16:creationId xmlns:a16="http://schemas.microsoft.com/office/drawing/2014/main" id="{C4C99073-CB86-44DF-9146-76EEF07D8ADA}"/>
              </a:ext>
            </a:extLst>
          </p:cNvPr>
          <p:cNvSpPr txBox="1">
            <a:spLocks noChangeArrowheads="1"/>
          </p:cNvSpPr>
          <p:nvPr/>
        </p:nvSpPr>
        <p:spPr bwMode="auto">
          <a:xfrm>
            <a:off x="1943894" y="2170114"/>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a:t>高层设计</a:t>
            </a:r>
          </a:p>
        </p:txBody>
      </p:sp>
      <p:sp>
        <p:nvSpPr>
          <p:cNvPr id="12" name="左大括号 11">
            <a:extLst>
              <a:ext uri="{FF2B5EF4-FFF2-40B4-BE49-F238E27FC236}">
                <a16:creationId xmlns:a16="http://schemas.microsoft.com/office/drawing/2014/main" id="{70A74C64-2AD4-4784-B7F4-F43BBB6A650F}"/>
              </a:ext>
            </a:extLst>
          </p:cNvPr>
          <p:cNvSpPr/>
          <p:nvPr/>
        </p:nvSpPr>
        <p:spPr bwMode="auto">
          <a:xfrm>
            <a:off x="3456782" y="2170114"/>
            <a:ext cx="215900" cy="376476"/>
          </a:xfrm>
          <a:prstGeom prst="leftBrac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a:spAutoFit/>
          </a:bodyPr>
          <a:lstStyle/>
          <a:p>
            <a:pPr>
              <a:defRPr/>
            </a:pPr>
            <a:endParaRPr lang="zh-CN" altLang="en-US">
              <a:latin typeface="Times"/>
            </a:endParaRPr>
          </a:p>
        </p:txBody>
      </p:sp>
      <p:sp>
        <p:nvSpPr>
          <p:cNvPr id="8201" name="文本框 15">
            <a:extLst>
              <a:ext uri="{FF2B5EF4-FFF2-40B4-BE49-F238E27FC236}">
                <a16:creationId xmlns:a16="http://schemas.microsoft.com/office/drawing/2014/main" id="{20B4A5CF-6318-40C7-90E7-3A844B302AAF}"/>
              </a:ext>
            </a:extLst>
          </p:cNvPr>
          <p:cNvSpPr txBox="1">
            <a:spLocks noChangeArrowheads="1"/>
          </p:cNvSpPr>
          <p:nvPr/>
        </p:nvSpPr>
        <p:spPr bwMode="auto">
          <a:xfrm>
            <a:off x="4033044" y="1941513"/>
            <a:ext cx="2954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a:t>部件、连接件、配置</a:t>
            </a:r>
          </a:p>
        </p:txBody>
      </p:sp>
      <p:cxnSp>
        <p:nvCxnSpPr>
          <p:cNvPr id="17" name="直接连接符 16">
            <a:extLst>
              <a:ext uri="{FF2B5EF4-FFF2-40B4-BE49-F238E27FC236}">
                <a16:creationId xmlns:a16="http://schemas.microsoft.com/office/drawing/2014/main" id="{8079A171-28BB-4A99-9A5F-9D3C0BD3163F}"/>
              </a:ext>
            </a:extLst>
          </p:cNvPr>
          <p:cNvCxnSpPr/>
          <p:nvPr/>
        </p:nvCxnSpPr>
        <p:spPr bwMode="auto">
          <a:xfrm>
            <a:off x="3888582" y="2443163"/>
            <a:ext cx="3313112" cy="0"/>
          </a:xfrm>
          <a:prstGeom prst="line">
            <a:avLst/>
          </a:prstGeom>
          <a:solidFill>
            <a:schemeClr val="accent1"/>
          </a:solidFill>
          <a:ln w="9525" cap="flat" cmpd="sng" algn="ctr">
            <a:solidFill>
              <a:schemeClr val="tx1"/>
            </a:solidFill>
            <a:prstDash val="solid"/>
            <a:miter lim="800000"/>
            <a:headEnd type="none" w="med" len="med"/>
            <a:tailEnd type="none" w="med" len="med"/>
          </a:ln>
          <a:effectLst>
            <a:prstShdw prst="shdw17" dist="17961" dir="2700000">
              <a:schemeClr val="tx1">
                <a:gamma/>
                <a:shade val="60000"/>
                <a:invGamma/>
              </a:schemeClr>
            </a:prstShdw>
          </a:effectLst>
        </p:spPr>
      </p:cxnSp>
      <p:sp>
        <p:nvSpPr>
          <p:cNvPr id="18" name="文本框 17">
            <a:extLst>
              <a:ext uri="{FF2B5EF4-FFF2-40B4-BE49-F238E27FC236}">
                <a16:creationId xmlns:a16="http://schemas.microsoft.com/office/drawing/2014/main" id="{1970FBC1-7FA8-43DB-A43F-676D3E401528}"/>
              </a:ext>
            </a:extLst>
          </p:cNvPr>
          <p:cNvSpPr txBox="1"/>
          <p:nvPr/>
        </p:nvSpPr>
        <p:spPr>
          <a:xfrm>
            <a:off x="4333082" y="3078163"/>
            <a:ext cx="1864613" cy="369332"/>
          </a:xfrm>
          <a:prstGeom prst="rect">
            <a:avLst/>
          </a:prstGeom>
          <a:solidFill>
            <a:schemeClr val="accent1">
              <a:lumMod val="40000"/>
              <a:lumOff val="60000"/>
            </a:schemeClr>
          </a:solidFill>
        </p:spPr>
        <p:txBody>
          <a:bodyPr wrap="none">
            <a:spAutoFit/>
          </a:bodyPr>
          <a:lstStyle/>
          <a:p>
            <a:pPr>
              <a:defRPr/>
            </a:pPr>
            <a:r>
              <a:rPr lang="zh-CN" altLang="en-US" dirty="0"/>
              <a:t>模块、导入</a:t>
            </a:r>
            <a:r>
              <a:rPr lang="en-US" altLang="zh-CN" dirty="0"/>
              <a:t>/</a:t>
            </a:r>
            <a:r>
              <a:rPr lang="zh-CN" altLang="en-US" dirty="0"/>
              <a:t>导出</a:t>
            </a:r>
          </a:p>
        </p:txBody>
      </p:sp>
      <p:sp>
        <p:nvSpPr>
          <p:cNvPr id="8204" name="文本框 18">
            <a:extLst>
              <a:ext uri="{FF2B5EF4-FFF2-40B4-BE49-F238E27FC236}">
                <a16:creationId xmlns:a16="http://schemas.microsoft.com/office/drawing/2014/main" id="{1CE6D025-9FA4-44AD-94C5-895D37B8C9C5}"/>
              </a:ext>
            </a:extLst>
          </p:cNvPr>
          <p:cNvSpPr txBox="1">
            <a:spLocks noChangeArrowheads="1"/>
          </p:cNvSpPr>
          <p:nvPr/>
        </p:nvSpPr>
        <p:spPr bwMode="auto">
          <a:xfrm>
            <a:off x="1740694" y="4406901"/>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a:t>低层设计</a:t>
            </a:r>
          </a:p>
        </p:txBody>
      </p:sp>
      <p:sp>
        <p:nvSpPr>
          <p:cNvPr id="20" name="左大括号 19">
            <a:extLst>
              <a:ext uri="{FF2B5EF4-FFF2-40B4-BE49-F238E27FC236}">
                <a16:creationId xmlns:a16="http://schemas.microsoft.com/office/drawing/2014/main" id="{3FFCF43C-B979-45ED-A3B5-C3DBC0E8E004}"/>
              </a:ext>
            </a:extLst>
          </p:cNvPr>
          <p:cNvSpPr/>
          <p:nvPr/>
        </p:nvSpPr>
        <p:spPr bwMode="auto">
          <a:xfrm>
            <a:off x="3201194" y="4067176"/>
            <a:ext cx="215900" cy="376476"/>
          </a:xfrm>
          <a:prstGeom prst="leftBrac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a:spAutoFit/>
          </a:bodyPr>
          <a:lstStyle/>
          <a:p>
            <a:pPr>
              <a:defRPr/>
            </a:pPr>
            <a:endParaRPr lang="zh-CN" altLang="en-US">
              <a:latin typeface="Times"/>
            </a:endParaRPr>
          </a:p>
        </p:txBody>
      </p:sp>
      <p:cxnSp>
        <p:nvCxnSpPr>
          <p:cNvPr id="21" name="直接连接符 20">
            <a:extLst>
              <a:ext uri="{FF2B5EF4-FFF2-40B4-BE49-F238E27FC236}">
                <a16:creationId xmlns:a16="http://schemas.microsoft.com/office/drawing/2014/main" id="{F38E05E0-3F00-49CB-94F0-F764955260FB}"/>
              </a:ext>
            </a:extLst>
          </p:cNvPr>
          <p:cNvCxnSpPr/>
          <p:nvPr/>
        </p:nvCxnSpPr>
        <p:spPr bwMode="auto">
          <a:xfrm>
            <a:off x="3837782" y="4067175"/>
            <a:ext cx="3313112" cy="0"/>
          </a:xfrm>
          <a:prstGeom prst="line">
            <a:avLst/>
          </a:prstGeom>
          <a:solidFill>
            <a:schemeClr val="accent1"/>
          </a:solidFill>
          <a:ln w="9525" cap="flat" cmpd="sng" algn="ctr">
            <a:solidFill>
              <a:schemeClr val="tx1"/>
            </a:solidFill>
            <a:prstDash val="solid"/>
            <a:miter lim="800000"/>
            <a:headEnd type="none" w="med" len="med"/>
            <a:tailEnd type="none" w="med" len="med"/>
          </a:ln>
          <a:effectLst>
            <a:prstShdw prst="shdw17" dist="17961" dir="2700000">
              <a:schemeClr val="tx1">
                <a:gamma/>
                <a:shade val="60000"/>
                <a:invGamma/>
              </a:schemeClr>
            </a:prstShdw>
          </a:effectLst>
        </p:spPr>
      </p:cxnSp>
      <p:sp>
        <p:nvSpPr>
          <p:cNvPr id="8207" name="文本框 21">
            <a:extLst>
              <a:ext uri="{FF2B5EF4-FFF2-40B4-BE49-F238E27FC236}">
                <a16:creationId xmlns:a16="http://schemas.microsoft.com/office/drawing/2014/main" id="{6016AE6B-DC82-465C-BB3A-DEEB2CB65310}"/>
              </a:ext>
            </a:extLst>
          </p:cNvPr>
          <p:cNvSpPr txBox="1">
            <a:spLocks noChangeArrowheads="1"/>
          </p:cNvSpPr>
          <p:nvPr/>
        </p:nvSpPr>
        <p:spPr bwMode="auto">
          <a:xfrm>
            <a:off x="3933033" y="4303713"/>
            <a:ext cx="233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a:t>数据结构、算法</a:t>
            </a:r>
          </a:p>
        </p:txBody>
      </p:sp>
      <p:sp>
        <p:nvSpPr>
          <p:cNvPr id="8208" name="文本框 22">
            <a:extLst>
              <a:ext uri="{FF2B5EF4-FFF2-40B4-BE49-F238E27FC236}">
                <a16:creationId xmlns:a16="http://schemas.microsoft.com/office/drawing/2014/main" id="{78F6AF12-6D2D-4408-84E0-3B30C2336780}"/>
              </a:ext>
            </a:extLst>
          </p:cNvPr>
          <p:cNvSpPr txBox="1">
            <a:spLocks noChangeArrowheads="1"/>
          </p:cNvSpPr>
          <p:nvPr/>
        </p:nvSpPr>
        <p:spPr bwMode="auto">
          <a:xfrm>
            <a:off x="3888582" y="5006976"/>
            <a:ext cx="3262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a:t>类型、语句、控制结构</a:t>
            </a:r>
          </a:p>
        </p:txBody>
      </p:sp>
      <p:sp>
        <p:nvSpPr>
          <p:cNvPr id="24" name="右大括号 23">
            <a:extLst>
              <a:ext uri="{FF2B5EF4-FFF2-40B4-BE49-F238E27FC236}">
                <a16:creationId xmlns:a16="http://schemas.microsoft.com/office/drawing/2014/main" id="{2C571B8C-273E-417D-BFAB-C8AEFAA5D299}"/>
              </a:ext>
            </a:extLst>
          </p:cNvPr>
          <p:cNvSpPr/>
          <p:nvPr/>
        </p:nvSpPr>
        <p:spPr bwMode="auto">
          <a:xfrm>
            <a:off x="7201694" y="3309938"/>
            <a:ext cx="647700" cy="387191"/>
          </a:xfrm>
          <a:prstGeom prst="rightBrace">
            <a:avLst/>
          </a:pr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a:spAutoFit/>
          </a:bodyPr>
          <a:lstStyle/>
          <a:p>
            <a:pPr>
              <a:defRPr/>
            </a:pPr>
            <a:endParaRPr lang="zh-CN" altLang="en-US">
              <a:latin typeface="Times"/>
            </a:endParaRPr>
          </a:p>
        </p:txBody>
      </p:sp>
      <p:sp>
        <p:nvSpPr>
          <p:cNvPr id="8210" name="文本框 24">
            <a:extLst>
              <a:ext uri="{FF2B5EF4-FFF2-40B4-BE49-F238E27FC236}">
                <a16:creationId xmlns:a16="http://schemas.microsoft.com/office/drawing/2014/main" id="{F18C15ED-C146-42DB-9CB9-A097C4CCC387}"/>
              </a:ext>
            </a:extLst>
          </p:cNvPr>
          <p:cNvSpPr txBox="1">
            <a:spLocks noChangeArrowheads="1"/>
          </p:cNvSpPr>
          <p:nvPr/>
        </p:nvSpPr>
        <p:spPr bwMode="auto">
          <a:xfrm>
            <a:off x="7285832" y="4175126"/>
            <a:ext cx="14144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a:t>中层设计</a:t>
            </a:r>
          </a:p>
        </p:txBody>
      </p:sp>
      <p:cxnSp>
        <p:nvCxnSpPr>
          <p:cNvPr id="27" name="直接箭头连接符 26">
            <a:extLst>
              <a:ext uri="{FF2B5EF4-FFF2-40B4-BE49-F238E27FC236}">
                <a16:creationId xmlns:a16="http://schemas.microsoft.com/office/drawing/2014/main" id="{2EFE5F9D-A9DC-4AC3-82C4-620C161DBE97}"/>
              </a:ext>
            </a:extLst>
          </p:cNvPr>
          <p:cNvCxnSpPr>
            <a:stCxn id="8213" idx="2"/>
          </p:cNvCxnSpPr>
          <p:nvPr/>
        </p:nvCxnSpPr>
        <p:spPr bwMode="auto">
          <a:xfrm>
            <a:off x="8605044" y="3287714"/>
            <a:ext cx="0" cy="2179637"/>
          </a:xfrm>
          <a:prstGeom prst="straightConnector1">
            <a:avLst/>
          </a:prstGeom>
          <a:solidFill>
            <a:schemeClr val="accent1"/>
          </a:solidFill>
          <a:ln w="9525" cap="flat" cmpd="sng" algn="ctr">
            <a:solidFill>
              <a:schemeClr val="tx1"/>
            </a:solidFill>
            <a:prstDash val="solid"/>
            <a:miter lim="800000"/>
            <a:headEnd type="none" w="med" len="med"/>
            <a:tailEnd type="triangle"/>
          </a:ln>
          <a:effectLst>
            <a:prstShdw prst="shdw17" dist="17961" dir="2700000">
              <a:schemeClr val="tx1">
                <a:gamma/>
                <a:shade val="60000"/>
                <a:invGamma/>
              </a:schemeClr>
            </a:prstShdw>
          </a:effectLst>
        </p:spPr>
      </p:cxnSp>
      <p:cxnSp>
        <p:nvCxnSpPr>
          <p:cNvPr id="29" name="直接连接符 28">
            <a:extLst>
              <a:ext uri="{FF2B5EF4-FFF2-40B4-BE49-F238E27FC236}">
                <a16:creationId xmlns:a16="http://schemas.microsoft.com/office/drawing/2014/main" id="{A96D567F-5D8C-461E-B67C-4A5D07CA6EC9}"/>
              </a:ext>
            </a:extLst>
          </p:cNvPr>
          <p:cNvCxnSpPr>
            <a:stCxn id="8196" idx="2"/>
          </p:cNvCxnSpPr>
          <p:nvPr/>
        </p:nvCxnSpPr>
        <p:spPr bwMode="auto">
          <a:xfrm>
            <a:off x="1548607" y="4394200"/>
            <a:ext cx="4762" cy="1836738"/>
          </a:xfrm>
          <a:prstGeom prst="line">
            <a:avLst/>
          </a:prstGeom>
          <a:solidFill>
            <a:schemeClr val="accent1"/>
          </a:solidFill>
          <a:ln w="9525" cap="flat" cmpd="sng" algn="ctr">
            <a:solidFill>
              <a:schemeClr val="tx1"/>
            </a:solidFill>
            <a:prstDash val="solid"/>
            <a:miter lim="800000"/>
            <a:headEnd type="none" w="med" len="med"/>
            <a:tailEnd type="none" w="med" len="med"/>
          </a:ln>
          <a:effectLst>
            <a:prstShdw prst="shdw17" dist="17961" dir="2700000">
              <a:schemeClr val="tx1">
                <a:gamma/>
                <a:shade val="60000"/>
                <a:invGamma/>
              </a:schemeClr>
            </a:prstShdw>
          </a:effectLst>
        </p:spPr>
      </p:cxnSp>
      <p:sp>
        <p:nvSpPr>
          <p:cNvPr id="8213" name="文本框 32">
            <a:extLst>
              <a:ext uri="{FF2B5EF4-FFF2-40B4-BE49-F238E27FC236}">
                <a16:creationId xmlns:a16="http://schemas.microsoft.com/office/drawing/2014/main" id="{481F7A0F-BBE1-448C-9558-B92B73ABCB0E}"/>
              </a:ext>
            </a:extLst>
          </p:cNvPr>
          <p:cNvSpPr txBox="1">
            <a:spLocks noChangeArrowheads="1"/>
          </p:cNvSpPr>
          <p:nvPr/>
        </p:nvSpPr>
        <p:spPr bwMode="auto">
          <a:xfrm>
            <a:off x="8204994" y="2825751"/>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a:t>实现</a:t>
            </a:r>
          </a:p>
        </p:txBody>
      </p:sp>
      <p:cxnSp>
        <p:nvCxnSpPr>
          <p:cNvPr id="34" name="直接连接符 33">
            <a:extLst>
              <a:ext uri="{FF2B5EF4-FFF2-40B4-BE49-F238E27FC236}">
                <a16:creationId xmlns:a16="http://schemas.microsoft.com/office/drawing/2014/main" id="{A33A38BE-3D13-4D1C-841E-F76917F6C909}"/>
              </a:ext>
            </a:extLst>
          </p:cNvPr>
          <p:cNvCxnSpPr/>
          <p:nvPr/>
        </p:nvCxnSpPr>
        <p:spPr bwMode="auto">
          <a:xfrm>
            <a:off x="8600282" y="927100"/>
            <a:ext cx="4762" cy="1835150"/>
          </a:xfrm>
          <a:prstGeom prst="line">
            <a:avLst/>
          </a:prstGeom>
          <a:solidFill>
            <a:schemeClr val="accent1"/>
          </a:solidFill>
          <a:ln w="9525" cap="flat" cmpd="sng" algn="ctr">
            <a:solidFill>
              <a:schemeClr val="tx1"/>
            </a:solidFill>
            <a:prstDash val="solid"/>
            <a:miter lim="800000"/>
            <a:headEnd type="none" w="med" len="med"/>
            <a:tailEnd type="none" w="med" len="med"/>
          </a:ln>
          <a:effectLst>
            <a:prstShdw prst="shdw17" dist="17961" dir="2700000">
              <a:schemeClr val="tx1">
                <a:gamma/>
                <a:shade val="60000"/>
                <a:invGamma/>
              </a:schemeClr>
            </a:prstShdw>
          </a:effectLst>
        </p:spPr>
      </p:cxnSp>
      <p:sp>
        <p:nvSpPr>
          <p:cNvPr id="23" name="TextBox 76">
            <a:extLst>
              <a:ext uri="{FF2B5EF4-FFF2-40B4-BE49-F238E27FC236}">
                <a16:creationId xmlns:a16="http://schemas.microsoft.com/office/drawing/2014/main" id="{8E0601C6-E0D5-47B3-85E1-E57C99723C7E}"/>
              </a:ext>
            </a:extLst>
          </p:cNvPr>
          <p:cNvSpPr txBox="1">
            <a:spLocks noChangeArrowheads="1"/>
          </p:cNvSpPr>
          <p:nvPr/>
        </p:nvSpPr>
        <p:spPr bwMode="auto">
          <a:xfrm>
            <a:off x="539750" y="115888"/>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rPr>
              <a:t>设计的层次</a:t>
            </a:r>
          </a:p>
        </p:txBody>
      </p:sp>
      <p:cxnSp>
        <p:nvCxnSpPr>
          <p:cNvPr id="25" name="直接连接符 46">
            <a:extLst>
              <a:ext uri="{FF2B5EF4-FFF2-40B4-BE49-F238E27FC236}">
                <a16:creationId xmlns:a16="http://schemas.microsoft.com/office/drawing/2014/main" id="{796409CF-D3C6-40D7-A926-8C128DB4B44E}"/>
              </a:ext>
            </a:extLst>
          </p:cNvPr>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Freeform 5">
            <a:extLst>
              <a:ext uri="{FF2B5EF4-FFF2-40B4-BE49-F238E27FC236}">
                <a16:creationId xmlns:a16="http://schemas.microsoft.com/office/drawing/2014/main" id="{C688741C-4425-4AD9-97DC-E74079074456}"/>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88453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300" fill="hold"/>
                                        <p:tgtEl>
                                          <p:spTgt spid="26"/>
                                        </p:tgtEl>
                                        <p:attrNameLst>
                                          <p:attrName>ppt_x</p:attrName>
                                        </p:attrNameLst>
                                      </p:cBhvr>
                                      <p:tavLst>
                                        <p:tav tm="0">
                                          <p:val>
                                            <p:strVal val="0-#ppt_w/2"/>
                                          </p:val>
                                        </p:tav>
                                        <p:tav tm="100000">
                                          <p:val>
                                            <p:strVal val="#ppt_x"/>
                                          </p:val>
                                        </p:tav>
                                      </p:tavLst>
                                    </p:anim>
                                    <p:anim calcmode="lin" valueType="num">
                                      <p:cBhvr additive="base">
                                        <p:cTn id="8" dur="3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3"/>
                                        </p:tgtEl>
                                        <p:attrNameLst>
                                          <p:attrName>style.visibility</p:attrName>
                                        </p:attrNameLst>
                                      </p:cBhvr>
                                      <p:to>
                                        <p:strVal val="visible"/>
                                      </p:to>
                                    </p:set>
                                    <p:anim calcmode="lin" valueType="num">
                                      <p:cBhvr>
                                        <p:cTn id="16" dur="4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23"/>
                                        </p:tgtEl>
                                        <p:attrNameLst>
                                          <p:attrName>ppt_y</p:attrName>
                                        </p:attrNameLst>
                                      </p:cBhvr>
                                      <p:tavLst>
                                        <p:tav tm="0">
                                          <p:val>
                                            <p:strVal val="#ppt_y"/>
                                          </p:val>
                                        </p:tav>
                                        <p:tav tm="100000">
                                          <p:val>
                                            <p:strVal val="#ppt_y"/>
                                          </p:val>
                                        </p:tav>
                                      </p:tavLst>
                                    </p:anim>
                                    <p:anim calcmode="lin" valueType="num">
                                      <p:cBhvr>
                                        <p:cTn id="18" dur="4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a:spLocks noChangeArrowheads="1"/>
          </p:cNvSpPr>
          <p:nvPr/>
        </p:nvSpPr>
        <p:spPr bwMode="auto">
          <a:xfrm>
            <a:off x="3446463" y="1339850"/>
            <a:ext cx="2255837" cy="2265363"/>
          </a:xfrm>
          <a:prstGeom prst="ellipse">
            <a:avLst/>
          </a:prstGeom>
          <a:solidFill>
            <a:srgbClr val="4E4B4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9459" name="Freeform 8"/>
          <p:cNvSpPr>
            <a:spLocks/>
          </p:cNvSpPr>
          <p:nvPr/>
        </p:nvSpPr>
        <p:spPr bwMode="auto">
          <a:xfrm>
            <a:off x="3335338" y="2462213"/>
            <a:ext cx="2478087" cy="1254125"/>
          </a:xfrm>
          <a:custGeom>
            <a:avLst/>
            <a:gdLst>
              <a:gd name="T0" fmla="*/ 1549562246 w 3963"/>
              <a:gd name="T1" fmla="*/ 0 h 1997"/>
              <a:gd name="T2" fmla="*/ 1549562246 w 3963"/>
              <a:gd name="T3" fmla="*/ 6310189 h 1997"/>
              <a:gd name="T4" fmla="*/ 774976531 w 3963"/>
              <a:gd name="T5" fmla="*/ 787596152 h 1997"/>
              <a:gd name="T6" fmla="*/ 0 w 3963"/>
              <a:gd name="T7" fmla="*/ 6310189 h 19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60" name="Oval 9"/>
          <p:cNvSpPr>
            <a:spLocks noChangeArrowheads="1"/>
          </p:cNvSpPr>
          <p:nvPr/>
        </p:nvSpPr>
        <p:spPr bwMode="auto">
          <a:xfrm>
            <a:off x="5743575" y="2379663"/>
            <a:ext cx="139700"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9461" name="Oval 10"/>
          <p:cNvSpPr>
            <a:spLocks noChangeArrowheads="1"/>
          </p:cNvSpPr>
          <p:nvPr/>
        </p:nvSpPr>
        <p:spPr bwMode="auto">
          <a:xfrm>
            <a:off x="3263900" y="2379663"/>
            <a:ext cx="138113"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9462" name="TextBox 13"/>
          <p:cNvSpPr txBox="1">
            <a:spLocks noChangeArrowheads="1"/>
          </p:cNvSpPr>
          <p:nvPr/>
        </p:nvSpPr>
        <p:spPr bwMode="auto">
          <a:xfrm>
            <a:off x="3767138" y="1592263"/>
            <a:ext cx="1611339"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0" dirty="0" smtClean="0">
                <a:solidFill>
                  <a:srgbClr val="F8F8F8"/>
                </a:solidFill>
                <a:ea typeface="宋体" panose="02010600030101010101" pitchFamily="2" charset="-122"/>
              </a:rPr>
              <a:t>02</a:t>
            </a:r>
            <a:endParaRPr lang="zh-CN" altLang="en-US" sz="10000" dirty="0">
              <a:solidFill>
                <a:srgbClr val="F8F8F8"/>
              </a:solidFill>
              <a:ea typeface="宋体" panose="02010600030101010101" pitchFamily="2" charset="-122"/>
            </a:endParaRPr>
          </a:p>
        </p:txBody>
      </p:sp>
      <p:cxnSp>
        <p:nvCxnSpPr>
          <p:cNvPr id="19463" name="直接连接符 15"/>
          <p:cNvCxnSpPr>
            <a:cxnSpLocks noChangeShapeType="1"/>
          </p:cNvCxnSpPr>
          <p:nvPr/>
        </p:nvCxnSpPr>
        <p:spPr bwMode="auto">
          <a:xfrm>
            <a:off x="1620838" y="4111625"/>
            <a:ext cx="590391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64" name="TextBox 17"/>
          <p:cNvSpPr txBox="1">
            <a:spLocks noChangeArrowheads="1"/>
          </p:cNvSpPr>
          <p:nvPr/>
        </p:nvSpPr>
        <p:spPr bwMode="auto">
          <a:xfrm>
            <a:off x="4356770" y="4345842"/>
            <a:ext cx="38250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dirty="0" smtClean="0">
                <a:solidFill>
                  <a:srgbClr val="C00000"/>
                </a:solidFill>
                <a:latin typeface="微软雅黑" panose="020B0503020204020204" pitchFamily="34" charset="-122"/>
              </a:rPr>
              <a:t>设计模式</a:t>
            </a:r>
            <a:r>
              <a:rPr lang="en-US" altLang="zh-CN" sz="3200" dirty="0" smtClean="0">
                <a:solidFill>
                  <a:srgbClr val="C00000"/>
                </a:solidFill>
                <a:latin typeface="微软雅黑" panose="020B0503020204020204" pitchFamily="34" charset="-122"/>
              </a:rPr>
              <a:t>&amp;</a:t>
            </a:r>
            <a:r>
              <a:rPr lang="zh-CN" altLang="en-US" sz="3200" dirty="0" smtClean="0">
                <a:solidFill>
                  <a:srgbClr val="C00000"/>
                </a:solidFill>
                <a:latin typeface="微软雅黑" panose="020B0503020204020204" pitchFamily="34" charset="-122"/>
              </a:rPr>
              <a:t>设计原则</a:t>
            </a:r>
            <a:endParaRPr lang="en-US" altLang="zh-CN" sz="3200" dirty="0">
              <a:solidFill>
                <a:srgbClr val="C00000"/>
              </a:solidFill>
              <a:latin typeface="微软雅黑" panose="020B0503020204020204" pitchFamily="34" charset="-122"/>
            </a:endParaRPr>
          </a:p>
        </p:txBody>
      </p:sp>
    </p:spTree>
    <p:extLst>
      <p:ext uri="{BB962C8B-B14F-4D97-AF65-F5344CB8AC3E}">
        <p14:creationId xmlns:p14="http://schemas.microsoft.com/office/powerpoint/2010/main" val="1776255780"/>
      </p:ext>
    </p:extLst>
  </p:cSld>
  <p:clrMapOvr>
    <a:masterClrMapping/>
  </p:clrMapOvr>
  <p:transition spd="slow" advTm="10224">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wheel(1)">
                                      <p:cBhvr>
                                        <p:cTn id="7" dur="2000"/>
                                        <p:tgtEl>
                                          <p:spTgt spid="19458"/>
                                        </p:tgtEl>
                                      </p:cBhvr>
                                    </p:animEffect>
                                  </p:childTnLst>
                                </p:cTn>
                              </p:par>
                            </p:childTnLst>
                          </p:cTn>
                        </p:par>
                        <p:par>
                          <p:cTn id="8" fill="hold" nodeType="afterGroup">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19462"/>
                                        </p:tgtEl>
                                        <p:attrNameLst>
                                          <p:attrName>style.visibility</p:attrName>
                                        </p:attrNameLst>
                                      </p:cBhvr>
                                      <p:to>
                                        <p:strVal val="visible"/>
                                      </p:to>
                                    </p:set>
                                    <p:anim calcmode="lin" valueType="num">
                                      <p:cBhvr>
                                        <p:cTn id="11" dur="500" fill="hold"/>
                                        <p:tgtEl>
                                          <p:spTgt spid="19462"/>
                                        </p:tgtEl>
                                        <p:attrNameLst>
                                          <p:attrName>ppt_w</p:attrName>
                                        </p:attrNameLst>
                                      </p:cBhvr>
                                      <p:tavLst>
                                        <p:tav tm="0">
                                          <p:val>
                                            <p:fltVal val="0"/>
                                          </p:val>
                                        </p:tav>
                                        <p:tav tm="100000">
                                          <p:val>
                                            <p:strVal val="#ppt_w"/>
                                          </p:val>
                                        </p:tav>
                                      </p:tavLst>
                                    </p:anim>
                                    <p:anim calcmode="lin" valueType="num">
                                      <p:cBhvr>
                                        <p:cTn id="12" dur="500" fill="hold"/>
                                        <p:tgtEl>
                                          <p:spTgt spid="19462"/>
                                        </p:tgtEl>
                                        <p:attrNameLst>
                                          <p:attrName>ppt_h</p:attrName>
                                        </p:attrNameLst>
                                      </p:cBhvr>
                                      <p:tavLst>
                                        <p:tav tm="0">
                                          <p:val>
                                            <p:fltVal val="0"/>
                                          </p:val>
                                        </p:tav>
                                        <p:tav tm="100000">
                                          <p:val>
                                            <p:strVal val="#ppt_h"/>
                                          </p:val>
                                        </p:tav>
                                      </p:tavLst>
                                    </p:anim>
                                    <p:anim calcmode="lin" valueType="num">
                                      <p:cBhvr>
                                        <p:cTn id="13" dur="500" fill="hold"/>
                                        <p:tgtEl>
                                          <p:spTgt spid="19462"/>
                                        </p:tgtEl>
                                        <p:attrNameLst>
                                          <p:attrName>style.rotation</p:attrName>
                                        </p:attrNameLst>
                                      </p:cBhvr>
                                      <p:tavLst>
                                        <p:tav tm="0">
                                          <p:val>
                                            <p:fltVal val="90"/>
                                          </p:val>
                                        </p:tav>
                                        <p:tav tm="100000">
                                          <p:val>
                                            <p:fltVal val="0"/>
                                          </p:val>
                                        </p:tav>
                                      </p:tavLst>
                                    </p:anim>
                                    <p:animEffect transition="in" filter="fade">
                                      <p:cBhvr>
                                        <p:cTn id="14" dur="500"/>
                                        <p:tgtEl>
                                          <p:spTgt spid="19462"/>
                                        </p:tgtEl>
                                      </p:cBhvr>
                                    </p:animEffect>
                                  </p:childTnLst>
                                </p:cTn>
                              </p:par>
                            </p:childTnLst>
                          </p:cTn>
                        </p:par>
                        <p:par>
                          <p:cTn id="15" fill="hold" nodeType="afterGroup">
                            <p:stCondLst>
                              <p:cond delay="2500"/>
                            </p:stCondLst>
                            <p:childTnLst>
                              <p:par>
                                <p:cTn id="16" presetID="1" presetClass="entr" presetSubtype="0" fill="hold" grpId="0" nodeType="afterEffect">
                                  <p:stCondLst>
                                    <p:cond delay="0"/>
                                  </p:stCondLst>
                                  <p:childTnLst>
                                    <p:set>
                                      <p:cBhvr>
                                        <p:cTn id="17" dur="1" fill="hold">
                                          <p:stCondLst>
                                            <p:cond delay="0"/>
                                          </p:stCondLst>
                                        </p:cTn>
                                        <p:tgtEl>
                                          <p:spTgt spid="1946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9460"/>
                                        </p:tgtEl>
                                        <p:attrNameLst>
                                          <p:attrName>style.visibility</p:attrName>
                                        </p:attrNameLst>
                                      </p:cBhvr>
                                      <p:to>
                                        <p:strVal val="visible"/>
                                      </p:to>
                                    </p:set>
                                  </p:childTnLst>
                                </p:cTn>
                              </p:par>
                            </p:childTnLst>
                          </p:cTn>
                        </p:par>
                        <p:par>
                          <p:cTn id="20" fill="hold" nodeType="afterGroup">
                            <p:stCondLst>
                              <p:cond delay="2501"/>
                            </p:stCondLst>
                            <p:childTnLst>
                              <p:par>
                                <p:cTn id="21" presetID="37" presetClass="path" presetSubtype="0" accel="50000" decel="50000" fill="hold" grpId="1" nodeType="afterEffect">
                                  <p:stCondLst>
                                    <p:cond delay="0"/>
                                  </p:stCondLst>
                                  <p:childTnLst>
                                    <p:animMotion origin="layout" path="M -3.88889E-6 4.48659E-6 L -0.00434 0.05064 L -0.02378 0.10846 C -0.03593 0.12696 -0.05625 0.15124 -0.07465 0.16396 C -0.09305 0.17668 -0.11302 0.18524 -0.13385 0.18455 C -0.16302 0.19102 -0.18246 0.17183 -0.2 0.16003 C -0.21805 0.14824 -0.23073 0.13159 -0.24166 0.11424 L -0.26562 0.05666 L -0.26961 4.48659E-6 " pathEditMode="relative" rAng="0" ptsTypes="FAfafaFAF">
                                      <p:cBhvr>
                                        <p:cTn id="22" dur="2000" spd="-99800" fill="hold"/>
                                        <p:tgtEl>
                                          <p:spTgt spid="19460"/>
                                        </p:tgtEl>
                                        <p:attrNameLst>
                                          <p:attrName>ppt_x,ppt_y</p:attrName>
                                        </p:attrNameLst>
                                      </p:cBhvr>
                                      <p:rCtr x="-13300" y="9600"/>
                                    </p:animMotion>
                                  </p:childTnLst>
                                </p:cTn>
                              </p:par>
                              <p:par>
                                <p:cTn id="23" presetID="22" presetClass="entr" presetSubtype="8" fill="hold" grpId="0" nodeType="withEffect">
                                  <p:stCondLst>
                                    <p:cond delay="0"/>
                                  </p:stCondLst>
                                  <p:childTnLst>
                                    <p:set>
                                      <p:cBhvr>
                                        <p:cTn id="24" dur="1" fill="hold">
                                          <p:stCondLst>
                                            <p:cond delay="0"/>
                                          </p:stCondLst>
                                        </p:cTn>
                                        <p:tgtEl>
                                          <p:spTgt spid="19459"/>
                                        </p:tgtEl>
                                        <p:attrNameLst>
                                          <p:attrName>style.visibility</p:attrName>
                                        </p:attrNameLst>
                                      </p:cBhvr>
                                      <p:to>
                                        <p:strVal val="visible"/>
                                      </p:to>
                                    </p:set>
                                    <p:animEffect transition="in" filter="wipe(left)">
                                      <p:cBhvr>
                                        <p:cTn id="25" dur="2000"/>
                                        <p:tgtEl>
                                          <p:spTgt spid="19459"/>
                                        </p:tgtEl>
                                      </p:cBhvr>
                                    </p:animEffect>
                                  </p:childTnLst>
                                </p:cTn>
                              </p:par>
                            </p:childTnLst>
                          </p:cTn>
                        </p:par>
                        <p:par>
                          <p:cTn id="26" fill="hold" nodeType="afterGroup">
                            <p:stCondLst>
                              <p:cond delay="4501"/>
                            </p:stCondLst>
                            <p:childTnLst>
                              <p:par>
                                <p:cTn id="27" presetID="31" presetClass="entr" presetSubtype="0" fill="hold" nodeType="afterEffect">
                                  <p:stCondLst>
                                    <p:cond delay="0"/>
                                  </p:stCondLst>
                                  <p:childTnLst>
                                    <p:set>
                                      <p:cBhvr>
                                        <p:cTn id="28" dur="1" fill="hold">
                                          <p:stCondLst>
                                            <p:cond delay="0"/>
                                          </p:stCondLst>
                                        </p:cTn>
                                        <p:tgtEl>
                                          <p:spTgt spid="19463"/>
                                        </p:tgtEl>
                                        <p:attrNameLst>
                                          <p:attrName>style.visibility</p:attrName>
                                        </p:attrNameLst>
                                      </p:cBhvr>
                                      <p:to>
                                        <p:strVal val="visible"/>
                                      </p:to>
                                    </p:set>
                                    <p:anim calcmode="lin" valueType="num">
                                      <p:cBhvr>
                                        <p:cTn id="29" dur="500" fill="hold"/>
                                        <p:tgtEl>
                                          <p:spTgt spid="19463"/>
                                        </p:tgtEl>
                                        <p:attrNameLst>
                                          <p:attrName>ppt_w</p:attrName>
                                        </p:attrNameLst>
                                      </p:cBhvr>
                                      <p:tavLst>
                                        <p:tav tm="0">
                                          <p:val>
                                            <p:fltVal val="0"/>
                                          </p:val>
                                        </p:tav>
                                        <p:tav tm="100000">
                                          <p:val>
                                            <p:strVal val="#ppt_w"/>
                                          </p:val>
                                        </p:tav>
                                      </p:tavLst>
                                    </p:anim>
                                    <p:anim calcmode="lin" valueType="num">
                                      <p:cBhvr>
                                        <p:cTn id="30" dur="500" fill="hold"/>
                                        <p:tgtEl>
                                          <p:spTgt spid="19463"/>
                                        </p:tgtEl>
                                        <p:attrNameLst>
                                          <p:attrName>ppt_h</p:attrName>
                                        </p:attrNameLst>
                                      </p:cBhvr>
                                      <p:tavLst>
                                        <p:tav tm="0">
                                          <p:val>
                                            <p:fltVal val="0"/>
                                          </p:val>
                                        </p:tav>
                                        <p:tav tm="100000">
                                          <p:val>
                                            <p:strVal val="#ppt_h"/>
                                          </p:val>
                                        </p:tav>
                                      </p:tavLst>
                                    </p:anim>
                                    <p:anim calcmode="lin" valueType="num">
                                      <p:cBhvr>
                                        <p:cTn id="31" dur="500" fill="hold"/>
                                        <p:tgtEl>
                                          <p:spTgt spid="19463"/>
                                        </p:tgtEl>
                                        <p:attrNameLst>
                                          <p:attrName>style.rotation</p:attrName>
                                        </p:attrNameLst>
                                      </p:cBhvr>
                                      <p:tavLst>
                                        <p:tav tm="0">
                                          <p:val>
                                            <p:fltVal val="90"/>
                                          </p:val>
                                        </p:tav>
                                        <p:tav tm="100000">
                                          <p:val>
                                            <p:fltVal val="0"/>
                                          </p:val>
                                        </p:tav>
                                      </p:tavLst>
                                    </p:anim>
                                    <p:animEffect transition="in" filter="fade">
                                      <p:cBhvr>
                                        <p:cTn id="32" dur="500"/>
                                        <p:tgtEl>
                                          <p:spTgt spid="19463"/>
                                        </p:tgtEl>
                                      </p:cBhvr>
                                    </p:animEffect>
                                  </p:childTnLst>
                                </p:cTn>
                              </p:par>
                            </p:childTnLst>
                          </p:cTn>
                        </p:par>
                        <p:par>
                          <p:cTn id="33" fill="hold" nodeType="afterGroup">
                            <p:stCondLst>
                              <p:cond delay="5001"/>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9464"/>
                                        </p:tgtEl>
                                        <p:attrNameLst>
                                          <p:attrName>style.visibility</p:attrName>
                                        </p:attrNameLst>
                                      </p:cBhvr>
                                      <p:to>
                                        <p:strVal val="visible"/>
                                      </p:to>
                                    </p:set>
                                    <p:anim calcmode="lin" valueType="num">
                                      <p:cBhvr>
                                        <p:cTn id="36" dur="500" fill="hold"/>
                                        <p:tgtEl>
                                          <p:spTgt spid="19464"/>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9464"/>
                                        </p:tgtEl>
                                        <p:attrNameLst>
                                          <p:attrName>ppt_y</p:attrName>
                                        </p:attrNameLst>
                                      </p:cBhvr>
                                      <p:tavLst>
                                        <p:tav tm="0">
                                          <p:val>
                                            <p:strVal val="#ppt_y"/>
                                          </p:val>
                                        </p:tav>
                                        <p:tav tm="100000">
                                          <p:val>
                                            <p:strVal val="#ppt_y"/>
                                          </p:val>
                                        </p:tav>
                                      </p:tavLst>
                                    </p:anim>
                                    <p:anim calcmode="lin" valueType="num">
                                      <p:cBhvr>
                                        <p:cTn id="38" dur="500" fill="hold"/>
                                        <p:tgtEl>
                                          <p:spTgt spid="19464"/>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9464"/>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9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nimBg="1" autoUpdateAnimBg="0"/>
      <p:bldP spid="19459" grpId="0" animBg="1"/>
      <p:bldP spid="19460" grpId="0" animBg="1" autoUpdateAnimBg="0"/>
      <p:bldP spid="19460" grpId="1" animBg="1" autoUpdateAnimBg="0"/>
      <p:bldP spid="19461" grpId="0" animBg="1" autoUpdateAnimBg="0"/>
      <p:bldP spid="19462" grpId="0" autoUpdateAnimBg="0"/>
      <p:bldP spid="19464"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Alexan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317" y="762194"/>
            <a:ext cx="2270667" cy="30275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Rectangle 3"/>
          <p:cNvSpPr txBox="1">
            <a:spLocks noChangeArrowheads="1"/>
          </p:cNvSpPr>
          <p:nvPr/>
        </p:nvSpPr>
        <p:spPr bwMode="auto">
          <a:xfrm>
            <a:off x="255209" y="1006720"/>
            <a:ext cx="6352108" cy="5590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marL="0" indent="0" eaLnBrk="1" hangingPunct="1">
              <a:buNone/>
            </a:pPr>
            <a:endParaRPr lang="zh-CN" altLang="en-US" sz="2400" dirty="0"/>
          </a:p>
          <a:p>
            <a:pPr lvl="1" eaLnBrk="1" hangingPunct="1"/>
            <a:r>
              <a:rPr lang="en-US" altLang="zh-CN" sz="2400" dirty="0"/>
              <a:t>Christopher Alexander</a:t>
            </a:r>
          </a:p>
          <a:p>
            <a:pPr lvl="1" eaLnBrk="1" hangingPunct="1"/>
            <a:r>
              <a:rPr lang="zh-CN" altLang="en-US" sz="2400" dirty="0"/>
              <a:t>当代著名建筑大师</a:t>
            </a:r>
          </a:p>
          <a:p>
            <a:pPr lvl="1" eaLnBrk="1" hangingPunct="1"/>
            <a:r>
              <a:rPr lang="zh-CN" altLang="en-US" sz="2400" dirty="0"/>
              <a:t>加州大学伯克利分校建筑学教授、环境结构研究所所长、美国艺术与科学院院士</a:t>
            </a:r>
          </a:p>
          <a:p>
            <a:pPr lvl="1" eaLnBrk="1" hangingPunct="1"/>
            <a:r>
              <a:rPr lang="zh-CN" altLang="en-US" sz="2400" dirty="0"/>
              <a:t>在建筑、室内、计算机、家具设计甚至哲学方面都卓有建树</a:t>
            </a:r>
          </a:p>
          <a:p>
            <a:pPr lvl="1" eaLnBrk="1" hangingPunct="1"/>
            <a:r>
              <a:rPr lang="zh-CN" altLang="en-US" sz="2400" dirty="0"/>
              <a:t>著作：</a:t>
            </a:r>
            <a:r>
              <a:rPr lang="en-US" altLang="zh-CN" sz="2400" dirty="0"/>
              <a:t>《A Pattern Language》</a:t>
            </a:r>
            <a:r>
              <a:rPr lang="zh-CN" altLang="en-US" sz="2400" dirty="0"/>
              <a:t>、</a:t>
            </a:r>
            <a:r>
              <a:rPr lang="en-US" altLang="zh-CN" sz="2400" dirty="0"/>
              <a:t>《The Timeless Way of Building》</a:t>
            </a:r>
          </a:p>
        </p:txBody>
      </p:sp>
      <p:sp>
        <p:nvSpPr>
          <p:cNvPr id="8" name="Rectangle 26">
            <a:extLst>
              <a:ext uri="{FF2B5EF4-FFF2-40B4-BE49-F238E27FC236}">
                <a16:creationId xmlns:a16="http://schemas.microsoft.com/office/drawing/2014/main" id="{6B8176AD-23C4-4743-A6A3-37FC21DE8E4F}"/>
              </a:ext>
            </a:extLst>
          </p:cNvPr>
          <p:cNvSpPr txBox="1">
            <a:spLocks/>
          </p:cNvSpPr>
          <p:nvPr/>
        </p:nvSpPr>
        <p:spPr bwMode="auto">
          <a:xfrm>
            <a:off x="679562" y="85586"/>
            <a:ext cx="7871507" cy="52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pPr eaLnBrk="1" hangingPunct="1"/>
            <a:r>
              <a:rPr lang="zh-CN" altLang="en-US" dirty="0" smtClean="0"/>
              <a:t>设计模式的起源</a:t>
            </a:r>
            <a:endParaRPr lang="en-US" altLang="zh-CN" dirty="0"/>
          </a:p>
        </p:txBody>
      </p:sp>
      <p:cxnSp>
        <p:nvCxnSpPr>
          <p:cNvPr id="9" name="直接连接符 46">
            <a:extLst>
              <a:ext uri="{FF2B5EF4-FFF2-40B4-BE49-F238E27FC236}">
                <a16:creationId xmlns:a16="http://schemas.microsoft.com/office/drawing/2014/main" id="{A6F0AAED-1BE9-46C0-B179-C4526775983B}"/>
              </a:ext>
            </a:extLst>
          </p:cNvPr>
          <p:cNvCxnSpPr>
            <a:cxnSpLocks noChangeShapeType="1"/>
          </p:cNvCxnSpPr>
          <p:nvPr/>
        </p:nvCxnSpPr>
        <p:spPr bwMode="auto">
          <a:xfrm flipH="1">
            <a:off x="679562" y="637028"/>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Freeform 5">
            <a:extLst>
              <a:ext uri="{FF2B5EF4-FFF2-40B4-BE49-F238E27FC236}">
                <a16:creationId xmlns:a16="http://schemas.microsoft.com/office/drawing/2014/main" id="{539E866E-222B-4A26-BA7D-05CABDAB0E2E}"/>
              </a:ext>
            </a:extLst>
          </p:cNvPr>
          <p:cNvSpPr>
            <a:spLocks noChangeAspect="1"/>
          </p:cNvSpPr>
          <p:nvPr/>
        </p:nvSpPr>
        <p:spPr bwMode="auto">
          <a:xfrm>
            <a:off x="82662" y="158155"/>
            <a:ext cx="345094"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6107773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300" fill="hold"/>
                                        <p:tgtEl>
                                          <p:spTgt spid="10"/>
                                        </p:tgtEl>
                                        <p:attrNameLst>
                                          <p:attrName>ppt_x</p:attrName>
                                        </p:attrNameLst>
                                      </p:cBhvr>
                                      <p:tavLst>
                                        <p:tav tm="0">
                                          <p:val>
                                            <p:strVal val="0-#ppt_w/2"/>
                                          </p:val>
                                        </p:tav>
                                        <p:tav tm="100000">
                                          <p:val>
                                            <p:strVal val="#ppt_x"/>
                                          </p:val>
                                        </p:tav>
                                      </p:tavLst>
                                    </p:anim>
                                    <p:anim calcmode="lin" valueType="num">
                                      <p:cBhvr additive="base">
                                        <p:cTn id="8" dur="3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17852" y="138475"/>
            <a:ext cx="2518638" cy="492443"/>
          </a:xfrm>
          <a:prstGeom prst="rect">
            <a:avLst/>
          </a:prstGeom>
          <a:noFill/>
        </p:spPr>
        <p:txBody>
          <a:bodyPr wrap="none">
            <a:spAutoFit/>
          </a:bodyPr>
          <a:lstStyle/>
          <a:p>
            <a:pPr eaLnBrk="1" hangingPunct="1">
              <a:defRPr/>
            </a:pPr>
            <a:r>
              <a:rPr lang="zh-CN" altLang="en-US" sz="2600" dirty="0">
                <a:solidFill>
                  <a:schemeClr val="bg1"/>
                </a:solidFill>
                <a:latin typeface="+mj-lt"/>
                <a:ea typeface="+mj-ea"/>
                <a:cs typeface="+mj-cs"/>
              </a:rPr>
              <a:t>设计模式：起源</a:t>
            </a:r>
          </a:p>
        </p:txBody>
      </p:sp>
      <p:sp>
        <p:nvSpPr>
          <p:cNvPr id="45060" name="Rectangle 3"/>
          <p:cNvSpPr txBox="1">
            <a:spLocks noChangeArrowheads="1"/>
          </p:cNvSpPr>
          <p:nvPr/>
        </p:nvSpPr>
        <p:spPr bwMode="auto">
          <a:xfrm>
            <a:off x="452634" y="1349015"/>
            <a:ext cx="4896700" cy="312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r>
              <a:rPr lang="en-US" altLang="zh-CN" sz="2400" dirty="0" err="1"/>
              <a:t>Gof</a:t>
            </a:r>
            <a:r>
              <a:rPr lang="en-US" altLang="zh-CN" sz="2400" dirty="0"/>
              <a:t> (Gang Of Four</a:t>
            </a:r>
            <a:r>
              <a:rPr lang="zh-CN" altLang="en-US" sz="2400" dirty="0"/>
              <a:t>，“四人帮”</a:t>
            </a:r>
            <a:r>
              <a:rPr lang="en-US" altLang="zh-CN" sz="2400" dirty="0"/>
              <a:t>)</a:t>
            </a:r>
          </a:p>
          <a:p>
            <a:pPr lvl="1" eaLnBrk="1" hangingPunct="1"/>
            <a:r>
              <a:rPr lang="en-US" altLang="zh-CN" sz="2400" dirty="0"/>
              <a:t>Erich Gamma, Richard Helm, Ralph Johnson, John </a:t>
            </a:r>
            <a:r>
              <a:rPr lang="en-US" altLang="zh-CN" sz="2400" dirty="0" err="1"/>
              <a:t>Vlissides</a:t>
            </a:r>
            <a:endParaRPr lang="en-US" altLang="zh-CN" sz="2400" dirty="0"/>
          </a:p>
          <a:p>
            <a:pPr lvl="1" eaLnBrk="1" hangingPunct="1"/>
            <a:r>
              <a:rPr lang="en-US" altLang="zh-CN" sz="2400" dirty="0"/>
              <a:t>1995</a:t>
            </a:r>
            <a:r>
              <a:rPr lang="zh-CN" altLang="en-US" sz="2400" dirty="0"/>
              <a:t>年出版了</a:t>
            </a:r>
            <a:r>
              <a:rPr lang="en-US" altLang="zh-CN" sz="2400" dirty="0"/>
              <a:t>《Design Patterns: Elements of Reusable Object-Oriented Software》</a:t>
            </a:r>
          </a:p>
          <a:p>
            <a:pPr lvl="1" eaLnBrk="1" hangingPunct="1"/>
            <a:r>
              <a:rPr lang="zh-CN" altLang="en-US" sz="2400" dirty="0"/>
              <a:t>该书确立了设计模式这个术语，创导了一种新的面向对象设计思潮。从此，参与设计模式研究的人数爆炸性地增长</a:t>
            </a:r>
          </a:p>
        </p:txBody>
      </p:sp>
      <p:pic>
        <p:nvPicPr>
          <p:cNvPr id="45061" name="Picture 3" descr="Design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5826" y="-6809"/>
            <a:ext cx="1997447" cy="2918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4" descr="设计模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954" y="2923418"/>
            <a:ext cx="2516421" cy="3535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8" name="直接连接符 46"/>
          <p:cNvCxnSpPr>
            <a:cxnSpLocks noChangeShapeType="1"/>
          </p:cNvCxnSpPr>
          <p:nvPr/>
        </p:nvCxnSpPr>
        <p:spPr bwMode="auto">
          <a:xfrm flipH="1">
            <a:off x="711441" y="6414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345764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3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txBox="1">
            <a:spLocks noChangeArrowheads="1"/>
          </p:cNvSpPr>
          <p:nvPr/>
        </p:nvSpPr>
        <p:spPr bwMode="auto">
          <a:xfrm>
            <a:off x="1116410" y="83377"/>
            <a:ext cx="6616261" cy="406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zh-CN" altLang="en-US" sz="2600" dirty="0">
                <a:solidFill>
                  <a:schemeClr val="bg1"/>
                </a:solidFill>
                <a:ea typeface="宋体" panose="02010600030101010101" pitchFamily="2" charset="-122"/>
              </a:rPr>
              <a:t>设计模式：</a:t>
            </a:r>
            <a:r>
              <a:rPr lang="zh-CN" altLang="en-US" sz="2600" dirty="0">
                <a:solidFill>
                  <a:srgbClr val="FF0000"/>
                </a:solidFill>
                <a:ea typeface="宋体" panose="02010600030101010101" pitchFamily="2" charset="-122"/>
              </a:rPr>
              <a:t>什么是模式</a:t>
            </a:r>
          </a:p>
        </p:txBody>
      </p:sp>
      <p:sp>
        <p:nvSpPr>
          <p:cNvPr id="46083" name="Rectangle 3"/>
          <p:cNvSpPr txBox="1">
            <a:spLocks noChangeArrowheads="1"/>
          </p:cNvSpPr>
          <p:nvPr/>
        </p:nvSpPr>
        <p:spPr bwMode="auto">
          <a:xfrm>
            <a:off x="433756" y="1124744"/>
            <a:ext cx="7705475" cy="3197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r>
              <a:rPr lang="zh-CN" altLang="en-US" sz="2400" dirty="0"/>
              <a:t>什么叫模式？</a:t>
            </a:r>
          </a:p>
          <a:p>
            <a:pPr lvl="1" eaLnBrk="1" hangingPunct="1"/>
            <a:r>
              <a:rPr lang="zh-CN" altLang="en-US" sz="2400" dirty="0"/>
              <a:t>“每一个模式描述了在我们周围不断重复发生的问题，以及该问题的解决方案的核心。这样，你就能一次又一次地使用该解决方案而不必重复劳动”</a:t>
            </a:r>
          </a:p>
          <a:p>
            <a:pPr lvl="1" eaLnBrk="1" hangingPunct="1"/>
            <a:r>
              <a:rPr lang="zh-CN" altLang="en-US" sz="2400" dirty="0"/>
              <a:t>尽管软件技术发展非常快，但是仍然有非常多的设计模式可以让我们套用</a:t>
            </a:r>
          </a:p>
          <a:p>
            <a:pPr lvl="1" eaLnBrk="1" hangingPunct="1"/>
            <a:r>
              <a:rPr lang="zh-CN" altLang="en-US" sz="2400" dirty="0"/>
              <a:t>设计模式可以帮助人们简便地复用以前成功的设计方案，提高工作效率</a:t>
            </a:r>
          </a:p>
        </p:txBody>
      </p:sp>
      <p:sp>
        <p:nvSpPr>
          <p:cNvPr id="4"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5" name="直接连接符 46"/>
          <p:cNvCxnSpPr>
            <a:cxnSpLocks noChangeShapeType="1"/>
          </p:cNvCxnSpPr>
          <p:nvPr/>
        </p:nvCxnSpPr>
        <p:spPr bwMode="auto">
          <a:xfrm flipH="1">
            <a:off x="711441" y="6414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5640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txBox="1">
            <a:spLocks noChangeArrowheads="1"/>
          </p:cNvSpPr>
          <p:nvPr/>
        </p:nvSpPr>
        <p:spPr bwMode="auto">
          <a:xfrm>
            <a:off x="1260426" y="75962"/>
            <a:ext cx="6616261" cy="406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zh-CN" altLang="en-US" sz="2600" dirty="0">
                <a:solidFill>
                  <a:schemeClr val="bg1"/>
                </a:solidFill>
                <a:ea typeface="宋体" panose="02010600030101010101" pitchFamily="2" charset="-122"/>
              </a:rPr>
              <a:t>设计模式：</a:t>
            </a:r>
            <a:r>
              <a:rPr lang="zh-CN" altLang="en-US" sz="2600" dirty="0">
                <a:solidFill>
                  <a:srgbClr val="FF0000"/>
                </a:solidFill>
                <a:ea typeface="宋体" panose="02010600030101010101" pitchFamily="2" charset="-122"/>
              </a:rPr>
              <a:t>模式的分类</a:t>
            </a:r>
          </a:p>
        </p:txBody>
      </p:sp>
      <p:graphicFrame>
        <p:nvGraphicFramePr>
          <p:cNvPr id="4" name="Group 5"/>
          <p:cNvGraphicFramePr>
            <a:graphicFrameLocks noGrp="1"/>
          </p:cNvGraphicFramePr>
          <p:nvPr/>
        </p:nvGraphicFramePr>
        <p:xfrm>
          <a:off x="1084542" y="1874568"/>
          <a:ext cx="7521204" cy="4126661"/>
        </p:xfrm>
        <a:graphic>
          <a:graphicData uri="http://schemas.openxmlformats.org/drawingml/2006/table">
            <a:tbl>
              <a:tblPr/>
              <a:tblGrid>
                <a:gridCol w="570911">
                  <a:extLst>
                    <a:ext uri="{9D8B030D-6E8A-4147-A177-3AD203B41FA5}">
                      <a16:colId xmlns:a16="http://schemas.microsoft.com/office/drawing/2014/main" val="2644105707"/>
                    </a:ext>
                  </a:extLst>
                </a:gridCol>
                <a:gridCol w="2128325">
                  <a:extLst>
                    <a:ext uri="{9D8B030D-6E8A-4147-A177-3AD203B41FA5}">
                      <a16:colId xmlns:a16="http://schemas.microsoft.com/office/drawing/2014/main" val="183539843"/>
                    </a:ext>
                  </a:extLst>
                </a:gridCol>
                <a:gridCol w="1967408">
                  <a:extLst>
                    <a:ext uri="{9D8B030D-6E8A-4147-A177-3AD203B41FA5}">
                      <a16:colId xmlns:a16="http://schemas.microsoft.com/office/drawing/2014/main" val="1485549928"/>
                    </a:ext>
                  </a:extLst>
                </a:gridCol>
                <a:gridCol w="2854560">
                  <a:extLst>
                    <a:ext uri="{9D8B030D-6E8A-4147-A177-3AD203B41FA5}">
                      <a16:colId xmlns:a16="http://schemas.microsoft.com/office/drawing/2014/main" val="2711506795"/>
                    </a:ext>
                  </a:extLst>
                </a:gridCol>
              </a:tblGrid>
              <a:tr h="448870">
                <a:tc>
                  <a:txBody>
                    <a:bodyPr/>
                    <a:lstStyle>
                      <a:lvl1pPr algn="l">
                        <a:buClr>
                          <a:schemeClr val="tx2"/>
                        </a:buClr>
                        <a:buFont typeface="Wingdings 2" panose="05020102010507070707" pitchFamily="18" charset="2"/>
                        <a:defRPr sz="3200" b="1">
                          <a:solidFill>
                            <a:srgbClr val="FF6600"/>
                          </a:solidFill>
                          <a:effectLst>
                            <a:outerShdw blurRad="38100" dist="38100" dir="2700000" algn="tl">
                              <a:srgbClr val="000000"/>
                            </a:outerShdw>
                          </a:effectLst>
                          <a:latin typeface="Corbel" panose="020B0503020204020204" pitchFamily="34" charset="0"/>
                          <a:ea typeface="幼圆" panose="02010509060101010101" pitchFamily="49" charset="-122"/>
                        </a:defRPr>
                      </a:lvl1pPr>
                      <a:lvl2pPr marL="573088" algn="l">
                        <a:buClr>
                          <a:schemeClr val="tx2"/>
                        </a:buClr>
                        <a:buFont typeface="Wingdings 2" panose="05020102010507070707" pitchFamily="18" charset="2"/>
                        <a:defRPr sz="28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2pPr>
                      <a:lvl3pPr marL="1030288" algn="l">
                        <a:buClr>
                          <a:schemeClr val="tx2"/>
                        </a:buClr>
                        <a:buFont typeface="Wingdings 2" panose="05020102010507070707" pitchFamily="18" charset="2"/>
                        <a:defRPr sz="24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3pPr>
                      <a:lvl4pPr marL="143033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4pPr>
                      <a:lvl5pPr marL="183038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5pPr>
                      <a:lvl6pPr marL="22875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6pPr>
                      <a:lvl7pPr marL="27447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7pPr>
                      <a:lvl8pPr marL="32019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8pPr>
                      <a:lvl9pPr marL="36591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endParaRPr kumimoji="0" lang="zh-CN" altLang="en-US" sz="2000" b="1" i="0" u="none" strike="noStrike" cap="none" normalizeH="0" baseline="0" smtClean="0">
                        <a:ln>
                          <a:noFill/>
                        </a:ln>
                        <a:solidFill>
                          <a:schemeClr val="bg1"/>
                        </a:solidFill>
                        <a:effectLst/>
                        <a:latin typeface="Corbel" panose="020B0503020204020204" pitchFamily="34" charset="0"/>
                        <a:ea typeface="幼圆" panose="02010509060101010101" pitchFamily="49" charset="-122"/>
                      </a:endParaRPr>
                    </a:p>
                  </a:txBody>
                  <a:tcPr marL="108014" marR="46806" marT="46806" marB="46806" anchor="ctr" horzOverflow="overflow">
                    <a:lnL cap="flat">
                      <a:noFill/>
                    </a:lnL>
                    <a:lnR>
                      <a:noFill/>
                    </a:lnR>
                    <a:lnT cap="flat">
                      <a:noFill/>
                    </a:lnT>
                    <a:lnB w="6350" cap="flat" cmpd="sng" algn="ctr">
                      <a:solidFill>
                        <a:srgbClr val="6666FF"/>
                      </a:solidFill>
                      <a:prstDash val="solid"/>
                      <a:round/>
                      <a:headEnd type="none" w="med" len="med"/>
                      <a:tailEnd type="none" w="med" len="med"/>
                    </a:lnB>
                    <a:lnTlToBr>
                      <a:noFill/>
                    </a:lnTlToBr>
                    <a:lnBlToTr>
                      <a:noFill/>
                    </a:lnBlToTr>
                    <a:noFill/>
                  </a:tcPr>
                </a:tc>
                <a:tc>
                  <a:txBody>
                    <a:bodyPr/>
                    <a:lstStyle>
                      <a:lvl1pPr algn="l">
                        <a:buClr>
                          <a:schemeClr val="tx2"/>
                        </a:buClr>
                        <a:buFont typeface="Wingdings 2" panose="05020102010507070707" pitchFamily="18" charset="2"/>
                        <a:defRPr sz="3200" b="1">
                          <a:solidFill>
                            <a:srgbClr val="FF6600"/>
                          </a:solidFill>
                          <a:effectLst>
                            <a:outerShdw blurRad="38100" dist="38100" dir="2700000" algn="tl">
                              <a:srgbClr val="000000"/>
                            </a:outerShdw>
                          </a:effectLst>
                          <a:latin typeface="Corbel" panose="020B0503020204020204" pitchFamily="34" charset="0"/>
                          <a:ea typeface="幼圆" panose="02010509060101010101" pitchFamily="49" charset="-122"/>
                        </a:defRPr>
                      </a:lvl1pPr>
                      <a:lvl2pPr marL="573088" algn="l">
                        <a:buClr>
                          <a:schemeClr val="tx2"/>
                        </a:buClr>
                        <a:buFont typeface="Wingdings 2" panose="05020102010507070707" pitchFamily="18" charset="2"/>
                        <a:defRPr sz="28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2pPr>
                      <a:lvl3pPr marL="1030288" algn="l">
                        <a:buClr>
                          <a:schemeClr val="tx2"/>
                        </a:buClr>
                        <a:buFont typeface="Wingdings 2" panose="05020102010507070707" pitchFamily="18" charset="2"/>
                        <a:defRPr sz="24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3pPr>
                      <a:lvl4pPr marL="143033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4pPr>
                      <a:lvl5pPr marL="183038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5pPr>
                      <a:lvl6pPr marL="22875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6pPr>
                      <a:lvl7pPr marL="27447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7pPr>
                      <a:lvl8pPr marL="32019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8pPr>
                      <a:lvl9pPr marL="36591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9pPr>
                    </a:lstStyle>
                    <a:p>
                      <a:pPr marL="0" marR="0" lvl="0" indent="0" algn="ctr"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zh-CN" altLang="en-US" sz="2000" b="1" i="0" u="none" strike="noStrike" cap="none" normalizeH="0" baseline="0" dirty="0" smtClean="0">
                          <a:ln>
                            <a:noFill/>
                          </a:ln>
                          <a:solidFill>
                            <a:schemeClr val="bg1"/>
                          </a:solidFill>
                          <a:effectLst/>
                          <a:latin typeface="Corbel" panose="020B0503020204020204" pitchFamily="34" charset="0"/>
                          <a:ea typeface="幼圆" panose="02010509060101010101" pitchFamily="49" charset="-122"/>
                        </a:rPr>
                        <a:t>创建型</a:t>
                      </a:r>
                    </a:p>
                  </a:txBody>
                  <a:tcPr marL="108014" marR="46806" marT="36005" marB="108012" anchor="ctr" horzOverflow="overflow">
                    <a:lnL>
                      <a:noFill/>
                    </a:lnL>
                    <a:lnR>
                      <a:noFill/>
                    </a:lnR>
                    <a:lnT cap="flat">
                      <a:noFill/>
                    </a:lnT>
                    <a:lnB w="6350" cap="flat" cmpd="sng" algn="ctr">
                      <a:solidFill>
                        <a:srgbClr val="6666FF"/>
                      </a:solidFill>
                      <a:prstDash val="solid"/>
                      <a:round/>
                      <a:headEnd type="none" w="med" len="med"/>
                      <a:tailEnd type="none" w="med" len="med"/>
                    </a:lnB>
                    <a:lnTlToBr>
                      <a:noFill/>
                    </a:lnTlToBr>
                    <a:lnBlToTr>
                      <a:noFill/>
                    </a:lnBlToTr>
                    <a:gradFill rotWithShape="0">
                      <a:gsLst>
                        <a:gs pos="0">
                          <a:srgbClr val="101016">
                            <a:gamma/>
                            <a:shade val="13725"/>
                            <a:invGamma/>
                            <a:alpha val="0"/>
                          </a:srgbClr>
                        </a:gs>
                        <a:gs pos="100000">
                          <a:srgbClr val="101016">
                            <a:alpha val="42999"/>
                          </a:srgbClr>
                        </a:gs>
                      </a:gsLst>
                      <a:lin ang="5400000" scaled="1"/>
                    </a:gradFill>
                  </a:tcPr>
                </a:tc>
                <a:tc>
                  <a:txBody>
                    <a:bodyPr/>
                    <a:lstStyle>
                      <a:lvl1pPr algn="l">
                        <a:buClr>
                          <a:schemeClr val="tx2"/>
                        </a:buClr>
                        <a:buFont typeface="Wingdings 2" panose="05020102010507070707" pitchFamily="18" charset="2"/>
                        <a:defRPr sz="3200" b="1">
                          <a:solidFill>
                            <a:srgbClr val="FF6600"/>
                          </a:solidFill>
                          <a:effectLst>
                            <a:outerShdw blurRad="38100" dist="38100" dir="2700000" algn="tl">
                              <a:srgbClr val="000000"/>
                            </a:outerShdw>
                          </a:effectLst>
                          <a:latin typeface="Corbel" panose="020B0503020204020204" pitchFamily="34" charset="0"/>
                          <a:ea typeface="幼圆" panose="02010509060101010101" pitchFamily="49" charset="-122"/>
                        </a:defRPr>
                      </a:lvl1pPr>
                      <a:lvl2pPr marL="573088" algn="l">
                        <a:buClr>
                          <a:schemeClr val="tx2"/>
                        </a:buClr>
                        <a:buFont typeface="Wingdings 2" panose="05020102010507070707" pitchFamily="18" charset="2"/>
                        <a:defRPr sz="28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2pPr>
                      <a:lvl3pPr marL="1030288" algn="l">
                        <a:buClr>
                          <a:schemeClr val="tx2"/>
                        </a:buClr>
                        <a:buFont typeface="Wingdings 2" panose="05020102010507070707" pitchFamily="18" charset="2"/>
                        <a:defRPr sz="24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3pPr>
                      <a:lvl4pPr marL="143033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4pPr>
                      <a:lvl5pPr marL="183038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5pPr>
                      <a:lvl6pPr marL="22875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6pPr>
                      <a:lvl7pPr marL="27447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7pPr>
                      <a:lvl8pPr marL="32019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8pPr>
                      <a:lvl9pPr marL="36591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9pPr>
                    </a:lstStyle>
                    <a:p>
                      <a:pPr marL="0" marR="0" lvl="0" indent="0" algn="ctr"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zh-CN" altLang="en-US" sz="2000" b="1" i="0" u="none" strike="noStrike" cap="none" normalizeH="0" baseline="0" smtClean="0">
                          <a:ln>
                            <a:noFill/>
                          </a:ln>
                          <a:solidFill>
                            <a:schemeClr val="bg1"/>
                          </a:solidFill>
                          <a:effectLst/>
                          <a:latin typeface="Segoe Semibold" pitchFamily="34" charset="0"/>
                          <a:ea typeface="幼圆" panose="02010509060101010101" pitchFamily="49" charset="-122"/>
                        </a:rPr>
                        <a:t>结构型</a:t>
                      </a:r>
                    </a:p>
                  </a:txBody>
                  <a:tcPr marL="108014" marR="46806" marT="36005" marB="108012" anchor="ctr" horzOverflow="overflow">
                    <a:lnL>
                      <a:noFill/>
                    </a:lnL>
                    <a:lnR>
                      <a:noFill/>
                    </a:lnR>
                    <a:lnT cap="flat">
                      <a:noFill/>
                    </a:lnT>
                    <a:lnB w="6350" cap="flat" cmpd="sng" algn="ctr">
                      <a:solidFill>
                        <a:srgbClr val="6666FF"/>
                      </a:solidFill>
                      <a:prstDash val="solid"/>
                      <a:round/>
                      <a:headEnd type="none" w="med" len="med"/>
                      <a:tailEnd type="none" w="med" len="med"/>
                    </a:lnB>
                    <a:lnTlToBr>
                      <a:noFill/>
                    </a:lnTlToBr>
                    <a:lnBlToTr>
                      <a:noFill/>
                    </a:lnBlToTr>
                    <a:gradFill rotWithShape="0">
                      <a:gsLst>
                        <a:gs pos="0">
                          <a:srgbClr val="101016">
                            <a:gamma/>
                            <a:shade val="13725"/>
                            <a:invGamma/>
                            <a:alpha val="0"/>
                          </a:srgbClr>
                        </a:gs>
                        <a:gs pos="100000">
                          <a:srgbClr val="101016">
                            <a:alpha val="42999"/>
                          </a:srgbClr>
                        </a:gs>
                      </a:gsLst>
                      <a:lin ang="5400000" scaled="1"/>
                    </a:gradFill>
                  </a:tcPr>
                </a:tc>
                <a:tc>
                  <a:txBody>
                    <a:bodyPr/>
                    <a:lstStyle>
                      <a:lvl1pPr algn="l">
                        <a:buClr>
                          <a:schemeClr val="tx2"/>
                        </a:buClr>
                        <a:buFont typeface="Wingdings 2" panose="05020102010507070707" pitchFamily="18" charset="2"/>
                        <a:defRPr sz="3200" b="1">
                          <a:solidFill>
                            <a:srgbClr val="FF6600"/>
                          </a:solidFill>
                          <a:effectLst>
                            <a:outerShdw blurRad="38100" dist="38100" dir="2700000" algn="tl">
                              <a:srgbClr val="000000"/>
                            </a:outerShdw>
                          </a:effectLst>
                          <a:latin typeface="Corbel" panose="020B0503020204020204" pitchFamily="34" charset="0"/>
                          <a:ea typeface="幼圆" panose="02010509060101010101" pitchFamily="49" charset="-122"/>
                        </a:defRPr>
                      </a:lvl1pPr>
                      <a:lvl2pPr marL="573088" algn="l">
                        <a:buClr>
                          <a:schemeClr val="tx2"/>
                        </a:buClr>
                        <a:buFont typeface="Wingdings 2" panose="05020102010507070707" pitchFamily="18" charset="2"/>
                        <a:defRPr sz="28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2pPr>
                      <a:lvl3pPr marL="1030288" algn="l">
                        <a:buClr>
                          <a:schemeClr val="tx2"/>
                        </a:buClr>
                        <a:buFont typeface="Wingdings 2" panose="05020102010507070707" pitchFamily="18" charset="2"/>
                        <a:defRPr sz="24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3pPr>
                      <a:lvl4pPr marL="143033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4pPr>
                      <a:lvl5pPr marL="183038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5pPr>
                      <a:lvl6pPr marL="22875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6pPr>
                      <a:lvl7pPr marL="27447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7pPr>
                      <a:lvl8pPr marL="32019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8pPr>
                      <a:lvl9pPr marL="36591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9pPr>
                    </a:lstStyle>
                    <a:p>
                      <a:pPr marL="0" marR="0" lvl="0" indent="0" algn="ctr"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zh-CN" altLang="en-US" sz="2000" b="1" i="0" u="none" strike="noStrike" cap="none" normalizeH="0" baseline="0" dirty="0" smtClean="0">
                          <a:ln>
                            <a:noFill/>
                          </a:ln>
                          <a:solidFill>
                            <a:schemeClr val="bg1"/>
                          </a:solidFill>
                          <a:effectLst/>
                          <a:latin typeface="Segoe Semibold" pitchFamily="34" charset="0"/>
                          <a:ea typeface="幼圆" panose="02010509060101010101" pitchFamily="49" charset="-122"/>
                        </a:rPr>
                        <a:t>行为型</a:t>
                      </a:r>
                    </a:p>
                  </a:txBody>
                  <a:tcPr marL="108014" marR="46806" marT="36005" marB="108012" anchor="ctr" horzOverflow="overflow">
                    <a:lnL>
                      <a:noFill/>
                    </a:lnL>
                    <a:lnR cap="flat">
                      <a:noFill/>
                    </a:lnR>
                    <a:lnT cap="flat">
                      <a:noFill/>
                    </a:lnT>
                    <a:lnB w="6350" cap="flat" cmpd="sng" algn="ctr">
                      <a:solidFill>
                        <a:srgbClr val="6666FF"/>
                      </a:solidFill>
                      <a:prstDash val="solid"/>
                      <a:round/>
                      <a:headEnd type="none" w="med" len="med"/>
                      <a:tailEnd type="none" w="med" len="med"/>
                    </a:lnB>
                    <a:lnTlToBr>
                      <a:noFill/>
                    </a:lnTlToBr>
                    <a:lnBlToTr>
                      <a:noFill/>
                    </a:lnBlToTr>
                    <a:gradFill rotWithShape="0">
                      <a:gsLst>
                        <a:gs pos="0">
                          <a:srgbClr val="101016">
                            <a:gamma/>
                            <a:shade val="13725"/>
                            <a:invGamma/>
                            <a:alpha val="0"/>
                          </a:srgbClr>
                        </a:gs>
                        <a:gs pos="100000">
                          <a:srgbClr val="101016">
                            <a:alpha val="42999"/>
                          </a:srgbClr>
                        </a:gs>
                      </a:gsLst>
                      <a:lin ang="5400000" scaled="1"/>
                    </a:gradFill>
                  </a:tcPr>
                </a:tc>
                <a:extLst>
                  <a:ext uri="{0D108BD9-81ED-4DB2-BD59-A6C34878D82A}">
                    <a16:rowId xmlns:a16="http://schemas.microsoft.com/office/drawing/2014/main" val="663716400"/>
                  </a:ext>
                </a:extLst>
              </a:tr>
              <a:tr h="718561">
                <a:tc>
                  <a:txBody>
                    <a:bodyPr/>
                    <a:lstStyle>
                      <a:lvl1pPr algn="l">
                        <a:buClr>
                          <a:schemeClr val="tx2"/>
                        </a:buClr>
                        <a:buFont typeface="Wingdings 2" panose="05020102010507070707" pitchFamily="18" charset="2"/>
                        <a:defRPr sz="3200" b="1">
                          <a:solidFill>
                            <a:srgbClr val="FF6600"/>
                          </a:solidFill>
                          <a:effectLst>
                            <a:outerShdw blurRad="38100" dist="38100" dir="2700000" algn="tl">
                              <a:srgbClr val="000000"/>
                            </a:outerShdw>
                          </a:effectLst>
                          <a:latin typeface="Corbel" panose="020B0503020204020204" pitchFamily="34" charset="0"/>
                          <a:ea typeface="幼圆" panose="02010509060101010101" pitchFamily="49" charset="-122"/>
                        </a:defRPr>
                      </a:lvl1pPr>
                      <a:lvl2pPr marL="573088" algn="l">
                        <a:buClr>
                          <a:schemeClr val="tx2"/>
                        </a:buClr>
                        <a:buFont typeface="Wingdings 2" panose="05020102010507070707" pitchFamily="18" charset="2"/>
                        <a:defRPr sz="28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2pPr>
                      <a:lvl3pPr marL="1030288" algn="l">
                        <a:buClr>
                          <a:schemeClr val="tx2"/>
                        </a:buClr>
                        <a:buFont typeface="Wingdings 2" panose="05020102010507070707" pitchFamily="18" charset="2"/>
                        <a:defRPr sz="24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3pPr>
                      <a:lvl4pPr marL="143033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4pPr>
                      <a:lvl5pPr marL="183038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5pPr>
                      <a:lvl6pPr marL="22875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6pPr>
                      <a:lvl7pPr marL="27447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7pPr>
                      <a:lvl8pPr marL="32019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8pPr>
                      <a:lvl9pPr marL="36591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zh-CN" altLang="en-US" sz="2000" b="1" i="0" u="none" strike="noStrike" cap="none" normalizeH="0" baseline="0" dirty="0" smtClean="0">
                          <a:ln>
                            <a:noFill/>
                          </a:ln>
                          <a:solidFill>
                            <a:schemeClr val="bg1"/>
                          </a:solidFill>
                          <a:effectLst/>
                          <a:latin typeface="Segoe Semibold" pitchFamily="34" charset="0"/>
                          <a:ea typeface="幼圆" panose="02010509060101010101" pitchFamily="49" charset="-122"/>
                        </a:rPr>
                        <a:t>类</a:t>
                      </a:r>
                    </a:p>
                  </a:txBody>
                  <a:tcPr marL="108014" marR="46806" marT="46806" marB="46806" anchor="ctr" horzOverflow="overflow">
                    <a:lnL cap="flat">
                      <a:noFill/>
                    </a:lnL>
                    <a:lnR>
                      <a:noFill/>
                    </a:lnR>
                    <a:lnT w="6350" cap="flat" cmpd="sng" algn="ctr">
                      <a:solidFill>
                        <a:srgbClr val="6666FF"/>
                      </a:solidFill>
                      <a:prstDash val="solid"/>
                      <a:round/>
                      <a:headEnd type="none" w="med" len="med"/>
                      <a:tailEnd type="none" w="med" len="med"/>
                    </a:lnT>
                    <a:lnB w="6350" cap="flat" cmpd="sng" algn="ctr">
                      <a:solidFill>
                        <a:srgbClr val="6666FF"/>
                      </a:solidFill>
                      <a:prstDash val="solid"/>
                      <a:round/>
                      <a:headEnd type="none" w="med" len="med"/>
                      <a:tailEnd type="none" w="med" len="med"/>
                    </a:lnB>
                    <a:lnTlToBr>
                      <a:noFill/>
                    </a:lnTlToBr>
                    <a:lnBlToTr>
                      <a:noFill/>
                    </a:lnBlToTr>
                    <a:noFill/>
                  </a:tcPr>
                </a:tc>
                <a:tc>
                  <a:txBody>
                    <a:bodyPr/>
                    <a:lstStyle>
                      <a:lvl1pPr algn="l">
                        <a:buClr>
                          <a:schemeClr val="tx2"/>
                        </a:buClr>
                        <a:buFont typeface="Wingdings 2" panose="05020102010507070707" pitchFamily="18" charset="2"/>
                        <a:defRPr sz="3200" b="1">
                          <a:solidFill>
                            <a:srgbClr val="FF6600"/>
                          </a:solidFill>
                          <a:effectLst>
                            <a:outerShdw blurRad="38100" dist="38100" dir="2700000" algn="tl">
                              <a:srgbClr val="000000"/>
                            </a:outerShdw>
                          </a:effectLst>
                          <a:latin typeface="Corbel" panose="020B0503020204020204" pitchFamily="34" charset="0"/>
                          <a:ea typeface="幼圆" panose="02010509060101010101" pitchFamily="49" charset="-122"/>
                        </a:defRPr>
                      </a:lvl1pPr>
                      <a:lvl2pPr marL="573088" algn="l">
                        <a:buClr>
                          <a:schemeClr val="tx2"/>
                        </a:buClr>
                        <a:buFont typeface="Wingdings 2" panose="05020102010507070707" pitchFamily="18" charset="2"/>
                        <a:defRPr sz="28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2pPr>
                      <a:lvl3pPr marL="1030288" algn="l">
                        <a:buClr>
                          <a:schemeClr val="tx2"/>
                        </a:buClr>
                        <a:buFont typeface="Wingdings 2" panose="05020102010507070707" pitchFamily="18" charset="2"/>
                        <a:defRPr sz="24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3pPr>
                      <a:lvl4pPr marL="143033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4pPr>
                      <a:lvl5pPr marL="183038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5pPr>
                      <a:lvl6pPr marL="22875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6pPr>
                      <a:lvl7pPr marL="27447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7pPr>
                      <a:lvl8pPr marL="32019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8pPr>
                      <a:lvl9pPr marL="36591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dirty="0" smtClean="0">
                          <a:ln>
                            <a:noFill/>
                          </a:ln>
                          <a:solidFill>
                            <a:schemeClr val="bg1"/>
                          </a:solidFill>
                          <a:effectLst/>
                          <a:latin typeface="Tahoma" panose="020B0604030504040204" pitchFamily="34" charset="0"/>
                          <a:ea typeface="幼圆" panose="02010509060101010101" pitchFamily="49" charset="-122"/>
                        </a:rPr>
                        <a:t>Factory Method</a:t>
                      </a:r>
                    </a:p>
                  </a:txBody>
                  <a:tcPr marL="108014" marR="46806" marT="46806" marB="46806" anchor="ctr" horzOverflow="overflow">
                    <a:lnL>
                      <a:noFill/>
                    </a:lnL>
                    <a:lnR>
                      <a:noFill/>
                    </a:lnR>
                    <a:lnT w="6350" cap="flat" cmpd="sng" algn="ctr">
                      <a:solidFill>
                        <a:srgbClr val="6666FF"/>
                      </a:solidFill>
                      <a:prstDash val="solid"/>
                      <a:round/>
                      <a:headEnd type="none" w="med" len="med"/>
                      <a:tailEnd type="none" w="med" len="med"/>
                    </a:lnT>
                    <a:lnB w="6350" cap="flat" cmpd="sng" algn="ctr">
                      <a:solidFill>
                        <a:srgbClr val="6666FF"/>
                      </a:solidFill>
                      <a:prstDash val="solid"/>
                      <a:round/>
                      <a:headEnd type="none" w="med" len="med"/>
                      <a:tailEnd type="none" w="med" len="med"/>
                    </a:lnB>
                    <a:lnTlToBr>
                      <a:noFill/>
                    </a:lnTlToBr>
                    <a:lnBlToTr>
                      <a:noFill/>
                    </a:lnBlToTr>
                    <a:gradFill rotWithShape="0">
                      <a:gsLst>
                        <a:gs pos="0">
                          <a:schemeClr val="bg1">
                            <a:alpha val="75999"/>
                          </a:schemeClr>
                        </a:gs>
                        <a:gs pos="100000">
                          <a:schemeClr val="bg1">
                            <a:gamma/>
                            <a:shade val="58431"/>
                            <a:invGamma/>
                            <a:alpha val="34000"/>
                          </a:schemeClr>
                        </a:gs>
                      </a:gsLst>
                      <a:lin ang="5400000" scaled="1"/>
                    </a:gradFill>
                  </a:tcPr>
                </a:tc>
                <a:tc>
                  <a:txBody>
                    <a:bodyPr/>
                    <a:lstStyle>
                      <a:lvl1pPr algn="l">
                        <a:buClr>
                          <a:schemeClr val="tx2"/>
                        </a:buClr>
                        <a:buFont typeface="Wingdings 2" panose="05020102010507070707" pitchFamily="18" charset="2"/>
                        <a:defRPr sz="3200" b="1">
                          <a:solidFill>
                            <a:srgbClr val="FF6600"/>
                          </a:solidFill>
                          <a:effectLst>
                            <a:outerShdw blurRad="38100" dist="38100" dir="2700000" algn="tl">
                              <a:srgbClr val="000000"/>
                            </a:outerShdw>
                          </a:effectLst>
                          <a:latin typeface="Corbel" panose="020B0503020204020204" pitchFamily="34" charset="0"/>
                          <a:ea typeface="幼圆" panose="02010509060101010101" pitchFamily="49" charset="-122"/>
                        </a:defRPr>
                      </a:lvl1pPr>
                      <a:lvl2pPr marL="573088" algn="l">
                        <a:buClr>
                          <a:schemeClr val="tx2"/>
                        </a:buClr>
                        <a:buFont typeface="Wingdings 2" panose="05020102010507070707" pitchFamily="18" charset="2"/>
                        <a:defRPr sz="28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2pPr>
                      <a:lvl3pPr marL="1030288" algn="l">
                        <a:buClr>
                          <a:schemeClr val="tx2"/>
                        </a:buClr>
                        <a:buFont typeface="Wingdings 2" panose="05020102010507070707" pitchFamily="18" charset="2"/>
                        <a:defRPr sz="24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3pPr>
                      <a:lvl4pPr marL="143033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4pPr>
                      <a:lvl5pPr marL="183038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5pPr>
                      <a:lvl6pPr marL="22875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6pPr>
                      <a:lvl7pPr marL="27447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7pPr>
                      <a:lvl8pPr marL="32019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8pPr>
                      <a:lvl9pPr marL="36591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smtClean="0">
                          <a:ln>
                            <a:noFill/>
                          </a:ln>
                          <a:solidFill>
                            <a:schemeClr val="bg1"/>
                          </a:solidFill>
                          <a:effectLst/>
                          <a:latin typeface="Tahoma" panose="020B0604030504040204" pitchFamily="34" charset="0"/>
                          <a:ea typeface="幼圆" panose="02010509060101010101" pitchFamily="49" charset="-122"/>
                        </a:rPr>
                        <a:t>Adapter (</a:t>
                      </a:r>
                      <a:r>
                        <a:rPr kumimoji="0" lang="zh-CN" altLang="en-US" sz="2000" b="1" i="0" u="none" strike="noStrike" cap="none" normalizeH="0" baseline="0" smtClean="0">
                          <a:ln>
                            <a:noFill/>
                          </a:ln>
                          <a:solidFill>
                            <a:schemeClr val="bg1"/>
                          </a:solidFill>
                          <a:effectLst/>
                          <a:latin typeface="Tahoma" panose="020B0604030504040204" pitchFamily="34" charset="0"/>
                          <a:ea typeface="幼圆" panose="02010509060101010101" pitchFamily="49" charset="-122"/>
                        </a:rPr>
                        <a:t>类</a:t>
                      </a:r>
                      <a:r>
                        <a:rPr kumimoji="0" lang="en-US" altLang="zh-CN" sz="2000" b="0" i="0" u="none" strike="noStrike" cap="none" normalizeH="0" baseline="0" smtClean="0">
                          <a:ln>
                            <a:noFill/>
                          </a:ln>
                          <a:solidFill>
                            <a:schemeClr val="bg1"/>
                          </a:solidFill>
                          <a:effectLst/>
                          <a:latin typeface="Tahoma" panose="020B0604030504040204" pitchFamily="34" charset="0"/>
                          <a:ea typeface="幼圆" panose="02010509060101010101" pitchFamily="49" charset="-122"/>
                        </a:rPr>
                        <a:t>)</a:t>
                      </a:r>
                    </a:p>
                  </a:txBody>
                  <a:tcPr marL="108014" marR="46806" marT="46806" marB="46806" anchor="ctr" horzOverflow="overflow">
                    <a:lnL>
                      <a:noFill/>
                    </a:lnL>
                    <a:lnR w="3175" cap="flat" cmpd="sng" algn="ctr">
                      <a:solidFill>
                        <a:srgbClr val="0066CC"/>
                      </a:solidFill>
                      <a:prstDash val="solid"/>
                      <a:round/>
                      <a:headEnd type="none" w="med" len="med"/>
                      <a:tailEnd type="none" w="med" len="med"/>
                    </a:lnR>
                    <a:lnT w="6350" cap="flat" cmpd="sng" algn="ctr">
                      <a:solidFill>
                        <a:srgbClr val="6666FF"/>
                      </a:solidFill>
                      <a:prstDash val="solid"/>
                      <a:round/>
                      <a:headEnd type="none" w="med" len="med"/>
                      <a:tailEnd type="none" w="med" len="med"/>
                    </a:lnT>
                    <a:lnB w="6350" cap="flat" cmpd="sng" algn="ctr">
                      <a:solidFill>
                        <a:srgbClr val="6666FF"/>
                      </a:solidFill>
                      <a:prstDash val="solid"/>
                      <a:round/>
                      <a:headEnd type="none" w="med" len="med"/>
                      <a:tailEnd type="none" w="med" len="med"/>
                    </a:lnB>
                    <a:lnTlToBr>
                      <a:noFill/>
                    </a:lnTlToBr>
                    <a:lnBlToTr>
                      <a:noFill/>
                    </a:lnBlToTr>
                    <a:gradFill rotWithShape="0">
                      <a:gsLst>
                        <a:gs pos="0">
                          <a:srgbClr val="008000">
                            <a:alpha val="75999"/>
                          </a:srgbClr>
                        </a:gs>
                        <a:gs pos="100000">
                          <a:srgbClr val="008000">
                            <a:gamma/>
                            <a:shade val="58431"/>
                            <a:invGamma/>
                            <a:alpha val="34000"/>
                          </a:srgbClr>
                        </a:gs>
                      </a:gsLst>
                      <a:lin ang="5400000" scaled="1"/>
                    </a:gradFill>
                  </a:tcPr>
                </a:tc>
                <a:tc>
                  <a:txBody>
                    <a:bodyPr/>
                    <a:lstStyle>
                      <a:lvl1pPr algn="l">
                        <a:buClr>
                          <a:schemeClr val="tx2"/>
                        </a:buClr>
                        <a:buFont typeface="Wingdings 2" panose="05020102010507070707" pitchFamily="18" charset="2"/>
                        <a:defRPr sz="3200" b="1">
                          <a:solidFill>
                            <a:srgbClr val="FF6600"/>
                          </a:solidFill>
                          <a:effectLst>
                            <a:outerShdw blurRad="38100" dist="38100" dir="2700000" algn="tl">
                              <a:srgbClr val="000000"/>
                            </a:outerShdw>
                          </a:effectLst>
                          <a:latin typeface="Corbel" panose="020B0503020204020204" pitchFamily="34" charset="0"/>
                          <a:ea typeface="幼圆" panose="02010509060101010101" pitchFamily="49" charset="-122"/>
                        </a:defRPr>
                      </a:lvl1pPr>
                      <a:lvl2pPr marL="573088" algn="l">
                        <a:buClr>
                          <a:schemeClr val="tx2"/>
                        </a:buClr>
                        <a:buFont typeface="Wingdings 2" panose="05020102010507070707" pitchFamily="18" charset="2"/>
                        <a:defRPr sz="28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2pPr>
                      <a:lvl3pPr marL="1030288" algn="l">
                        <a:buClr>
                          <a:schemeClr val="tx2"/>
                        </a:buClr>
                        <a:buFont typeface="Wingdings 2" panose="05020102010507070707" pitchFamily="18" charset="2"/>
                        <a:defRPr sz="24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3pPr>
                      <a:lvl4pPr marL="143033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4pPr>
                      <a:lvl5pPr marL="183038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5pPr>
                      <a:lvl6pPr marL="22875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6pPr>
                      <a:lvl7pPr marL="27447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7pPr>
                      <a:lvl8pPr marL="32019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8pPr>
                      <a:lvl9pPr marL="36591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smtClean="0">
                          <a:ln>
                            <a:noFill/>
                          </a:ln>
                          <a:solidFill>
                            <a:schemeClr val="bg1"/>
                          </a:solidFill>
                          <a:effectLst/>
                          <a:latin typeface="Tahoma" panose="020B0604030504040204" pitchFamily="34" charset="0"/>
                          <a:ea typeface="幼圆" panose="02010509060101010101" pitchFamily="49" charset="-122"/>
                        </a:rPr>
                        <a:t>Interpreter</a:t>
                      </a:r>
                    </a:p>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smtClean="0">
                          <a:ln>
                            <a:noFill/>
                          </a:ln>
                          <a:solidFill>
                            <a:schemeClr val="bg1"/>
                          </a:solidFill>
                          <a:effectLst/>
                          <a:latin typeface="Tahoma" panose="020B0604030504040204" pitchFamily="34" charset="0"/>
                          <a:ea typeface="幼圆" panose="02010509060101010101" pitchFamily="49" charset="-122"/>
                        </a:rPr>
                        <a:t>Template Method</a:t>
                      </a:r>
                      <a:r>
                        <a:rPr kumimoji="0" lang="en-US" altLang="zh-CN" sz="2000" b="0" i="1" u="none" strike="noStrike" cap="none" normalizeH="0" baseline="0" smtClean="0">
                          <a:ln>
                            <a:noFill/>
                          </a:ln>
                          <a:solidFill>
                            <a:schemeClr val="bg1"/>
                          </a:solidFill>
                          <a:effectLst/>
                          <a:latin typeface="Tahoma" panose="020B0604030504040204" pitchFamily="34" charset="0"/>
                          <a:ea typeface="幼圆" panose="02010509060101010101" pitchFamily="49" charset="-122"/>
                        </a:rPr>
                        <a:t> </a:t>
                      </a:r>
                    </a:p>
                  </a:txBody>
                  <a:tcPr marL="108014" marR="46806" marT="46806" marB="46806" anchor="ctr" horzOverflow="overflow">
                    <a:lnL w="3175" cap="flat" cmpd="sng" algn="ctr">
                      <a:solidFill>
                        <a:srgbClr val="0066CC"/>
                      </a:solidFill>
                      <a:prstDash val="solid"/>
                      <a:round/>
                      <a:headEnd type="none" w="med" len="med"/>
                      <a:tailEnd type="none" w="med" len="med"/>
                    </a:lnL>
                    <a:lnR cap="flat">
                      <a:noFill/>
                    </a:lnR>
                    <a:lnT w="6350" cap="flat" cmpd="sng" algn="ctr">
                      <a:solidFill>
                        <a:srgbClr val="6666FF"/>
                      </a:solidFill>
                      <a:prstDash val="solid"/>
                      <a:round/>
                      <a:headEnd type="none" w="med" len="med"/>
                      <a:tailEnd type="none" w="med" len="med"/>
                    </a:lnT>
                    <a:lnB w="6350" cap="flat" cmpd="sng" algn="ctr">
                      <a:solidFill>
                        <a:srgbClr val="6666FF"/>
                      </a:solidFill>
                      <a:prstDash val="solid"/>
                      <a:round/>
                      <a:headEnd type="none" w="med" len="med"/>
                      <a:tailEnd type="none" w="med" len="med"/>
                    </a:lnB>
                    <a:lnTlToBr>
                      <a:noFill/>
                    </a:lnTlToBr>
                    <a:lnBlToTr>
                      <a:noFill/>
                    </a:lnBlToTr>
                    <a:gradFill rotWithShape="0">
                      <a:gsLst>
                        <a:gs pos="0">
                          <a:schemeClr val="tx2">
                            <a:alpha val="75999"/>
                          </a:schemeClr>
                        </a:gs>
                        <a:gs pos="100000">
                          <a:schemeClr val="tx2">
                            <a:gamma/>
                            <a:shade val="58431"/>
                            <a:invGamma/>
                            <a:alpha val="34000"/>
                          </a:schemeClr>
                        </a:gs>
                      </a:gsLst>
                      <a:lin ang="5400000" scaled="1"/>
                    </a:gradFill>
                  </a:tcPr>
                </a:tc>
                <a:extLst>
                  <a:ext uri="{0D108BD9-81ED-4DB2-BD59-A6C34878D82A}">
                    <a16:rowId xmlns:a16="http://schemas.microsoft.com/office/drawing/2014/main" val="3227358914"/>
                  </a:ext>
                </a:extLst>
              </a:tr>
              <a:tr h="2959230">
                <a:tc>
                  <a:txBody>
                    <a:bodyPr/>
                    <a:lstStyle>
                      <a:lvl1pPr algn="l">
                        <a:buClr>
                          <a:schemeClr val="tx2"/>
                        </a:buClr>
                        <a:buFont typeface="Wingdings 2" panose="05020102010507070707" pitchFamily="18" charset="2"/>
                        <a:defRPr sz="3200" b="1">
                          <a:solidFill>
                            <a:srgbClr val="FF6600"/>
                          </a:solidFill>
                          <a:effectLst>
                            <a:outerShdw blurRad="38100" dist="38100" dir="2700000" algn="tl">
                              <a:srgbClr val="000000"/>
                            </a:outerShdw>
                          </a:effectLst>
                          <a:latin typeface="Corbel" panose="020B0503020204020204" pitchFamily="34" charset="0"/>
                          <a:ea typeface="幼圆" panose="02010509060101010101" pitchFamily="49" charset="-122"/>
                        </a:defRPr>
                      </a:lvl1pPr>
                      <a:lvl2pPr marL="573088" algn="l">
                        <a:buClr>
                          <a:schemeClr val="tx2"/>
                        </a:buClr>
                        <a:buFont typeface="Wingdings 2" panose="05020102010507070707" pitchFamily="18" charset="2"/>
                        <a:defRPr sz="28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2pPr>
                      <a:lvl3pPr marL="1030288" algn="l">
                        <a:buClr>
                          <a:schemeClr val="tx2"/>
                        </a:buClr>
                        <a:buFont typeface="Wingdings 2" panose="05020102010507070707" pitchFamily="18" charset="2"/>
                        <a:defRPr sz="24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3pPr>
                      <a:lvl4pPr marL="143033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4pPr>
                      <a:lvl5pPr marL="183038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5pPr>
                      <a:lvl6pPr marL="22875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6pPr>
                      <a:lvl7pPr marL="27447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7pPr>
                      <a:lvl8pPr marL="32019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8pPr>
                      <a:lvl9pPr marL="36591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zh-CN" altLang="en-US" sz="2000" b="1" i="0" u="none" strike="noStrike" cap="none" normalizeH="0" baseline="0" smtClean="0">
                          <a:ln>
                            <a:noFill/>
                          </a:ln>
                          <a:solidFill>
                            <a:schemeClr val="bg1"/>
                          </a:solidFill>
                          <a:effectLst/>
                          <a:latin typeface="Segoe Semibold" pitchFamily="34" charset="0"/>
                          <a:ea typeface="幼圆" panose="02010509060101010101" pitchFamily="49" charset="-122"/>
                        </a:rPr>
                        <a:t>对</a:t>
                      </a:r>
                    </a:p>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zh-CN" altLang="en-US" sz="2000" b="1" i="0" u="none" strike="noStrike" cap="none" normalizeH="0" baseline="0" smtClean="0">
                          <a:ln>
                            <a:noFill/>
                          </a:ln>
                          <a:solidFill>
                            <a:schemeClr val="bg1"/>
                          </a:solidFill>
                          <a:effectLst/>
                          <a:latin typeface="Segoe Semibold" pitchFamily="34" charset="0"/>
                          <a:ea typeface="幼圆" panose="02010509060101010101" pitchFamily="49" charset="-122"/>
                        </a:rPr>
                        <a:t>象</a:t>
                      </a:r>
                    </a:p>
                  </a:txBody>
                  <a:tcPr marL="108014" marR="46806" marT="46806" marB="46806" anchor="ctr" horzOverflow="overflow">
                    <a:lnL cap="flat">
                      <a:noFill/>
                    </a:lnL>
                    <a:lnR>
                      <a:noFill/>
                    </a:lnR>
                    <a:lnT w="6350" cap="flat" cmpd="sng" algn="ctr">
                      <a:solidFill>
                        <a:srgbClr val="6666FF"/>
                      </a:solidFill>
                      <a:prstDash val="solid"/>
                      <a:round/>
                      <a:headEnd type="none" w="med" len="med"/>
                      <a:tailEnd type="none" w="med" len="med"/>
                    </a:lnT>
                    <a:lnB cap="flat">
                      <a:noFill/>
                    </a:lnB>
                    <a:lnTlToBr>
                      <a:noFill/>
                    </a:lnTlToBr>
                    <a:lnBlToTr>
                      <a:noFill/>
                    </a:lnBlToTr>
                    <a:noFill/>
                  </a:tcPr>
                </a:tc>
                <a:tc>
                  <a:txBody>
                    <a:bodyPr/>
                    <a:lstStyle>
                      <a:lvl1pPr algn="l">
                        <a:buClr>
                          <a:schemeClr val="tx2"/>
                        </a:buClr>
                        <a:buFont typeface="Wingdings 2" panose="05020102010507070707" pitchFamily="18" charset="2"/>
                        <a:defRPr sz="3200" b="1">
                          <a:solidFill>
                            <a:srgbClr val="FF6600"/>
                          </a:solidFill>
                          <a:effectLst>
                            <a:outerShdw blurRad="38100" dist="38100" dir="2700000" algn="tl">
                              <a:srgbClr val="000000"/>
                            </a:outerShdw>
                          </a:effectLst>
                          <a:latin typeface="Corbel" panose="020B0503020204020204" pitchFamily="34" charset="0"/>
                          <a:ea typeface="幼圆" panose="02010509060101010101" pitchFamily="49" charset="-122"/>
                        </a:defRPr>
                      </a:lvl1pPr>
                      <a:lvl2pPr marL="573088" algn="l">
                        <a:buClr>
                          <a:schemeClr val="tx2"/>
                        </a:buClr>
                        <a:buFont typeface="Wingdings 2" panose="05020102010507070707" pitchFamily="18" charset="2"/>
                        <a:defRPr sz="28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2pPr>
                      <a:lvl3pPr marL="1030288" algn="l">
                        <a:buClr>
                          <a:schemeClr val="tx2"/>
                        </a:buClr>
                        <a:buFont typeface="Wingdings 2" panose="05020102010507070707" pitchFamily="18" charset="2"/>
                        <a:defRPr sz="24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3pPr>
                      <a:lvl4pPr marL="143033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4pPr>
                      <a:lvl5pPr marL="183038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5pPr>
                      <a:lvl6pPr marL="22875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6pPr>
                      <a:lvl7pPr marL="27447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7pPr>
                      <a:lvl8pPr marL="32019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8pPr>
                      <a:lvl9pPr marL="36591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smtClean="0">
                          <a:ln>
                            <a:noFill/>
                          </a:ln>
                          <a:solidFill>
                            <a:schemeClr val="bg1"/>
                          </a:solidFill>
                          <a:effectLst/>
                          <a:latin typeface="Tahoma" panose="020B0604030504040204" pitchFamily="34" charset="0"/>
                          <a:ea typeface="幼圆" panose="02010509060101010101" pitchFamily="49" charset="-122"/>
                        </a:rPr>
                        <a:t>Abstract Factory</a:t>
                      </a:r>
                    </a:p>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smtClean="0">
                          <a:ln>
                            <a:noFill/>
                          </a:ln>
                          <a:solidFill>
                            <a:schemeClr val="bg1"/>
                          </a:solidFill>
                          <a:effectLst/>
                          <a:latin typeface="Tahoma" panose="020B0604030504040204" pitchFamily="34" charset="0"/>
                          <a:ea typeface="幼圆" panose="02010509060101010101" pitchFamily="49" charset="-122"/>
                        </a:rPr>
                        <a:t>Builder</a:t>
                      </a:r>
                    </a:p>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smtClean="0">
                          <a:ln>
                            <a:noFill/>
                          </a:ln>
                          <a:solidFill>
                            <a:schemeClr val="bg1"/>
                          </a:solidFill>
                          <a:effectLst/>
                          <a:latin typeface="Tahoma" panose="020B0604030504040204" pitchFamily="34" charset="0"/>
                          <a:ea typeface="幼圆" panose="02010509060101010101" pitchFamily="49" charset="-122"/>
                        </a:rPr>
                        <a:t>Prototype</a:t>
                      </a:r>
                    </a:p>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smtClean="0">
                          <a:ln>
                            <a:noFill/>
                          </a:ln>
                          <a:solidFill>
                            <a:schemeClr val="bg1"/>
                          </a:solidFill>
                          <a:effectLst/>
                          <a:latin typeface="Tahoma" panose="020B0604030504040204" pitchFamily="34" charset="0"/>
                          <a:ea typeface="幼圆" panose="02010509060101010101" pitchFamily="49" charset="-122"/>
                        </a:rPr>
                        <a:t>Singleton </a:t>
                      </a:r>
                    </a:p>
                  </a:txBody>
                  <a:tcPr marL="108014" marR="46806" marT="46806" marB="46806" anchor="ctr" horzOverflow="overflow">
                    <a:lnL>
                      <a:noFill/>
                    </a:lnL>
                    <a:lnR>
                      <a:noFill/>
                    </a:lnR>
                    <a:lnT w="6350" cap="flat" cmpd="sng" algn="ctr">
                      <a:solidFill>
                        <a:srgbClr val="6666FF"/>
                      </a:solidFill>
                      <a:prstDash val="solid"/>
                      <a:round/>
                      <a:headEnd type="none" w="med" len="med"/>
                      <a:tailEnd type="none" w="med" len="med"/>
                    </a:lnT>
                    <a:lnB cap="flat">
                      <a:noFill/>
                    </a:lnB>
                    <a:lnTlToBr>
                      <a:noFill/>
                    </a:lnTlToBr>
                    <a:lnBlToTr>
                      <a:noFill/>
                    </a:lnBlToTr>
                    <a:gradFill rotWithShape="0">
                      <a:gsLst>
                        <a:gs pos="0">
                          <a:schemeClr val="bg1">
                            <a:alpha val="75999"/>
                          </a:schemeClr>
                        </a:gs>
                        <a:gs pos="100000">
                          <a:schemeClr val="bg1">
                            <a:gamma/>
                            <a:shade val="58431"/>
                            <a:invGamma/>
                            <a:alpha val="34000"/>
                          </a:schemeClr>
                        </a:gs>
                      </a:gsLst>
                      <a:lin ang="5400000" scaled="1"/>
                    </a:gradFill>
                  </a:tcPr>
                </a:tc>
                <a:tc>
                  <a:txBody>
                    <a:bodyPr/>
                    <a:lstStyle>
                      <a:lvl1pPr algn="l">
                        <a:buClr>
                          <a:schemeClr val="tx2"/>
                        </a:buClr>
                        <a:buFont typeface="Wingdings 2" panose="05020102010507070707" pitchFamily="18" charset="2"/>
                        <a:defRPr sz="3200" b="1">
                          <a:solidFill>
                            <a:srgbClr val="FF6600"/>
                          </a:solidFill>
                          <a:effectLst>
                            <a:outerShdw blurRad="38100" dist="38100" dir="2700000" algn="tl">
                              <a:srgbClr val="000000"/>
                            </a:outerShdw>
                          </a:effectLst>
                          <a:latin typeface="Corbel" panose="020B0503020204020204" pitchFamily="34" charset="0"/>
                          <a:ea typeface="幼圆" panose="02010509060101010101" pitchFamily="49" charset="-122"/>
                        </a:defRPr>
                      </a:lvl1pPr>
                      <a:lvl2pPr marL="573088" algn="l">
                        <a:buClr>
                          <a:schemeClr val="tx2"/>
                        </a:buClr>
                        <a:buFont typeface="Wingdings 2" panose="05020102010507070707" pitchFamily="18" charset="2"/>
                        <a:defRPr sz="28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2pPr>
                      <a:lvl3pPr marL="1030288" algn="l">
                        <a:buClr>
                          <a:schemeClr val="tx2"/>
                        </a:buClr>
                        <a:buFont typeface="Wingdings 2" panose="05020102010507070707" pitchFamily="18" charset="2"/>
                        <a:defRPr sz="24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3pPr>
                      <a:lvl4pPr marL="143033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4pPr>
                      <a:lvl5pPr marL="183038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5pPr>
                      <a:lvl6pPr marL="22875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6pPr>
                      <a:lvl7pPr marL="27447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7pPr>
                      <a:lvl8pPr marL="32019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8pPr>
                      <a:lvl9pPr marL="36591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smtClean="0">
                          <a:ln>
                            <a:noFill/>
                          </a:ln>
                          <a:solidFill>
                            <a:schemeClr val="bg1"/>
                          </a:solidFill>
                          <a:effectLst/>
                          <a:latin typeface="Tahoma" panose="020B0604030504040204" pitchFamily="34" charset="0"/>
                          <a:ea typeface="幼圆" panose="02010509060101010101" pitchFamily="49" charset="-122"/>
                        </a:rPr>
                        <a:t>Adapter (</a:t>
                      </a:r>
                      <a:r>
                        <a:rPr kumimoji="0" lang="zh-CN" altLang="en-US" sz="2000" b="1" i="0" u="none" strike="noStrike" cap="none" normalizeH="0" baseline="0" smtClean="0">
                          <a:ln>
                            <a:noFill/>
                          </a:ln>
                          <a:solidFill>
                            <a:schemeClr val="bg1"/>
                          </a:solidFill>
                          <a:effectLst/>
                          <a:latin typeface="Tahoma" panose="020B0604030504040204" pitchFamily="34" charset="0"/>
                          <a:ea typeface="幼圆" panose="02010509060101010101" pitchFamily="49" charset="-122"/>
                        </a:rPr>
                        <a:t>对象</a:t>
                      </a:r>
                      <a:r>
                        <a:rPr kumimoji="0" lang="en-US" altLang="zh-CN" sz="2000" b="0" i="0" u="none" strike="noStrike" cap="none" normalizeH="0" baseline="0" smtClean="0">
                          <a:ln>
                            <a:noFill/>
                          </a:ln>
                          <a:solidFill>
                            <a:schemeClr val="bg1"/>
                          </a:solidFill>
                          <a:effectLst/>
                          <a:latin typeface="Tahoma" panose="020B0604030504040204" pitchFamily="34" charset="0"/>
                          <a:ea typeface="幼圆" panose="02010509060101010101" pitchFamily="49" charset="-122"/>
                        </a:rPr>
                        <a:t>)</a:t>
                      </a:r>
                    </a:p>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smtClean="0">
                          <a:ln>
                            <a:noFill/>
                          </a:ln>
                          <a:solidFill>
                            <a:schemeClr val="bg1"/>
                          </a:solidFill>
                          <a:effectLst/>
                          <a:latin typeface="Tahoma" panose="020B0604030504040204" pitchFamily="34" charset="0"/>
                          <a:ea typeface="幼圆" panose="02010509060101010101" pitchFamily="49" charset="-122"/>
                        </a:rPr>
                        <a:t>Bridge</a:t>
                      </a:r>
                    </a:p>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smtClean="0">
                          <a:ln>
                            <a:noFill/>
                          </a:ln>
                          <a:solidFill>
                            <a:schemeClr val="bg1"/>
                          </a:solidFill>
                          <a:effectLst/>
                          <a:latin typeface="Tahoma" panose="020B0604030504040204" pitchFamily="34" charset="0"/>
                          <a:ea typeface="幼圆" panose="02010509060101010101" pitchFamily="49" charset="-122"/>
                        </a:rPr>
                        <a:t>Composite</a:t>
                      </a:r>
                    </a:p>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smtClean="0">
                          <a:ln>
                            <a:noFill/>
                          </a:ln>
                          <a:solidFill>
                            <a:schemeClr val="bg1"/>
                          </a:solidFill>
                          <a:effectLst/>
                          <a:latin typeface="Tahoma" panose="020B0604030504040204" pitchFamily="34" charset="0"/>
                          <a:ea typeface="幼圆" panose="02010509060101010101" pitchFamily="49" charset="-122"/>
                        </a:rPr>
                        <a:t>Decorator</a:t>
                      </a:r>
                    </a:p>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smtClean="0">
                          <a:ln>
                            <a:noFill/>
                          </a:ln>
                          <a:solidFill>
                            <a:schemeClr val="bg1"/>
                          </a:solidFill>
                          <a:effectLst/>
                          <a:latin typeface="Tahoma" panose="020B0604030504040204" pitchFamily="34" charset="0"/>
                          <a:ea typeface="幼圆" panose="02010509060101010101" pitchFamily="49" charset="-122"/>
                        </a:rPr>
                        <a:t>Facade</a:t>
                      </a:r>
                    </a:p>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smtClean="0">
                          <a:ln>
                            <a:noFill/>
                          </a:ln>
                          <a:solidFill>
                            <a:schemeClr val="bg1"/>
                          </a:solidFill>
                          <a:effectLst/>
                          <a:latin typeface="Tahoma" panose="020B0604030504040204" pitchFamily="34" charset="0"/>
                          <a:ea typeface="幼圆" panose="02010509060101010101" pitchFamily="49" charset="-122"/>
                        </a:rPr>
                        <a:t>Flyweight</a:t>
                      </a:r>
                    </a:p>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smtClean="0">
                          <a:ln>
                            <a:noFill/>
                          </a:ln>
                          <a:solidFill>
                            <a:schemeClr val="bg1"/>
                          </a:solidFill>
                          <a:effectLst/>
                          <a:latin typeface="Tahoma" panose="020B0604030504040204" pitchFamily="34" charset="0"/>
                          <a:ea typeface="幼圆" panose="02010509060101010101" pitchFamily="49" charset="-122"/>
                        </a:rPr>
                        <a:t>Proxy </a:t>
                      </a:r>
                    </a:p>
                  </a:txBody>
                  <a:tcPr marL="108014" marR="46806" marT="46806" marB="46806" anchor="ctr" horzOverflow="overflow">
                    <a:lnL>
                      <a:noFill/>
                    </a:lnL>
                    <a:lnR w="3175" cap="flat" cmpd="sng" algn="ctr">
                      <a:solidFill>
                        <a:srgbClr val="0066CC"/>
                      </a:solidFill>
                      <a:prstDash val="solid"/>
                      <a:round/>
                      <a:headEnd type="none" w="med" len="med"/>
                      <a:tailEnd type="none" w="med" len="med"/>
                    </a:lnR>
                    <a:lnT w="6350" cap="flat" cmpd="sng" algn="ctr">
                      <a:solidFill>
                        <a:srgbClr val="6666FF"/>
                      </a:solidFill>
                      <a:prstDash val="solid"/>
                      <a:round/>
                      <a:headEnd type="none" w="med" len="med"/>
                      <a:tailEnd type="none" w="med" len="med"/>
                    </a:lnT>
                    <a:lnB cap="flat">
                      <a:noFill/>
                    </a:lnB>
                    <a:lnTlToBr>
                      <a:noFill/>
                    </a:lnTlToBr>
                    <a:lnBlToTr>
                      <a:noFill/>
                    </a:lnBlToTr>
                    <a:gradFill rotWithShape="0">
                      <a:gsLst>
                        <a:gs pos="0">
                          <a:srgbClr val="008000">
                            <a:alpha val="75999"/>
                          </a:srgbClr>
                        </a:gs>
                        <a:gs pos="100000">
                          <a:srgbClr val="008000">
                            <a:gamma/>
                            <a:shade val="58431"/>
                            <a:invGamma/>
                            <a:alpha val="34000"/>
                          </a:srgbClr>
                        </a:gs>
                      </a:gsLst>
                      <a:lin ang="5400000" scaled="1"/>
                    </a:gradFill>
                  </a:tcPr>
                </a:tc>
                <a:tc>
                  <a:txBody>
                    <a:bodyPr/>
                    <a:lstStyle>
                      <a:lvl1pPr algn="l">
                        <a:buClr>
                          <a:schemeClr val="tx2"/>
                        </a:buClr>
                        <a:buFont typeface="Wingdings 2" panose="05020102010507070707" pitchFamily="18" charset="2"/>
                        <a:defRPr sz="3200" b="1">
                          <a:solidFill>
                            <a:srgbClr val="FF6600"/>
                          </a:solidFill>
                          <a:effectLst>
                            <a:outerShdw blurRad="38100" dist="38100" dir="2700000" algn="tl">
                              <a:srgbClr val="000000"/>
                            </a:outerShdw>
                          </a:effectLst>
                          <a:latin typeface="Corbel" panose="020B0503020204020204" pitchFamily="34" charset="0"/>
                          <a:ea typeface="幼圆" panose="02010509060101010101" pitchFamily="49" charset="-122"/>
                        </a:defRPr>
                      </a:lvl1pPr>
                      <a:lvl2pPr marL="573088" algn="l">
                        <a:buClr>
                          <a:schemeClr val="tx2"/>
                        </a:buClr>
                        <a:buFont typeface="Wingdings 2" panose="05020102010507070707" pitchFamily="18" charset="2"/>
                        <a:defRPr sz="28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2pPr>
                      <a:lvl3pPr marL="1030288" algn="l">
                        <a:buClr>
                          <a:schemeClr val="tx2"/>
                        </a:buClr>
                        <a:buFont typeface="Wingdings 2" panose="05020102010507070707" pitchFamily="18" charset="2"/>
                        <a:defRPr sz="24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3pPr>
                      <a:lvl4pPr marL="143033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4pPr>
                      <a:lvl5pPr marL="1830388" algn="l">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5pPr>
                      <a:lvl6pPr marL="22875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6pPr>
                      <a:lvl7pPr marL="27447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7pPr>
                      <a:lvl8pPr marL="32019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8pPr>
                      <a:lvl9pPr marL="3659188" fontAlgn="base">
                        <a:spcBef>
                          <a:spcPct val="20000"/>
                        </a:spcBef>
                        <a:spcAft>
                          <a:spcPct val="0"/>
                        </a:spcAft>
                        <a:buClr>
                          <a:schemeClr val="tx2"/>
                        </a:buClr>
                        <a:buFont typeface="Wingdings 2" panose="05020102010507070707" pitchFamily="18" charset="2"/>
                        <a:defRPr sz="2000" b="1">
                          <a:solidFill>
                            <a:schemeClr val="tx1"/>
                          </a:solidFill>
                          <a:effectLst>
                            <a:outerShdw blurRad="38100" dist="38100" dir="2700000" algn="tl">
                              <a:srgbClr val="000000"/>
                            </a:outerShdw>
                          </a:effectLst>
                          <a:latin typeface="Corbel" panose="020B0503020204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dirty="0" smtClean="0">
                          <a:ln>
                            <a:noFill/>
                          </a:ln>
                          <a:solidFill>
                            <a:schemeClr val="bg1"/>
                          </a:solidFill>
                          <a:effectLst/>
                          <a:latin typeface="Tahoma" panose="020B0604030504040204" pitchFamily="34" charset="0"/>
                          <a:ea typeface="幼圆" panose="02010509060101010101" pitchFamily="49" charset="-122"/>
                        </a:rPr>
                        <a:t>Chain of Responsibility</a:t>
                      </a:r>
                    </a:p>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dirty="0" smtClean="0">
                          <a:ln>
                            <a:noFill/>
                          </a:ln>
                          <a:solidFill>
                            <a:schemeClr val="bg1"/>
                          </a:solidFill>
                          <a:effectLst/>
                          <a:latin typeface="Tahoma" panose="020B0604030504040204" pitchFamily="34" charset="0"/>
                          <a:ea typeface="幼圆" panose="02010509060101010101" pitchFamily="49" charset="-122"/>
                        </a:rPr>
                        <a:t>Command</a:t>
                      </a:r>
                    </a:p>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dirty="0" smtClean="0">
                          <a:ln>
                            <a:noFill/>
                          </a:ln>
                          <a:solidFill>
                            <a:schemeClr val="bg1"/>
                          </a:solidFill>
                          <a:effectLst/>
                          <a:latin typeface="Tahoma" panose="020B0604030504040204" pitchFamily="34" charset="0"/>
                          <a:ea typeface="幼圆" panose="02010509060101010101" pitchFamily="49" charset="-122"/>
                        </a:rPr>
                        <a:t>Iterator</a:t>
                      </a:r>
                    </a:p>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dirty="0" smtClean="0">
                          <a:ln>
                            <a:noFill/>
                          </a:ln>
                          <a:solidFill>
                            <a:schemeClr val="bg1"/>
                          </a:solidFill>
                          <a:effectLst/>
                          <a:latin typeface="Tahoma" panose="020B0604030504040204" pitchFamily="34" charset="0"/>
                          <a:ea typeface="幼圆" panose="02010509060101010101" pitchFamily="49" charset="-122"/>
                        </a:rPr>
                        <a:t>Mediator</a:t>
                      </a:r>
                    </a:p>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dirty="0" smtClean="0">
                          <a:ln>
                            <a:noFill/>
                          </a:ln>
                          <a:solidFill>
                            <a:schemeClr val="bg1"/>
                          </a:solidFill>
                          <a:effectLst/>
                          <a:latin typeface="Tahoma" panose="020B0604030504040204" pitchFamily="34" charset="0"/>
                          <a:ea typeface="幼圆" panose="02010509060101010101" pitchFamily="49" charset="-122"/>
                        </a:rPr>
                        <a:t>Memento</a:t>
                      </a:r>
                    </a:p>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dirty="0" smtClean="0">
                          <a:ln>
                            <a:noFill/>
                          </a:ln>
                          <a:solidFill>
                            <a:schemeClr val="bg1"/>
                          </a:solidFill>
                          <a:effectLst/>
                          <a:latin typeface="Tahoma" panose="020B0604030504040204" pitchFamily="34" charset="0"/>
                          <a:ea typeface="幼圆" panose="02010509060101010101" pitchFamily="49" charset="-122"/>
                        </a:rPr>
                        <a:t>Observer</a:t>
                      </a:r>
                    </a:p>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dirty="0" smtClean="0">
                          <a:ln>
                            <a:noFill/>
                          </a:ln>
                          <a:solidFill>
                            <a:schemeClr val="bg1"/>
                          </a:solidFill>
                          <a:effectLst/>
                          <a:latin typeface="Tahoma" panose="020B0604030504040204" pitchFamily="34" charset="0"/>
                          <a:ea typeface="幼圆" panose="02010509060101010101" pitchFamily="49" charset="-122"/>
                        </a:rPr>
                        <a:t>State</a:t>
                      </a:r>
                    </a:p>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dirty="0" smtClean="0">
                          <a:ln>
                            <a:noFill/>
                          </a:ln>
                          <a:solidFill>
                            <a:schemeClr val="bg1"/>
                          </a:solidFill>
                          <a:effectLst/>
                          <a:latin typeface="Tahoma" panose="020B0604030504040204" pitchFamily="34" charset="0"/>
                          <a:ea typeface="幼圆" panose="02010509060101010101" pitchFamily="49" charset="-122"/>
                        </a:rPr>
                        <a:t>Strategy</a:t>
                      </a:r>
                    </a:p>
                    <a:p>
                      <a:pPr marL="0" marR="0" lvl="0" indent="0" algn="l" defTabSz="914400" rtl="0" eaLnBrk="1" fontAlgn="base" latinLnBrk="0" hangingPunct="1">
                        <a:lnSpc>
                          <a:spcPct val="100000"/>
                        </a:lnSpc>
                        <a:spcBef>
                          <a:spcPct val="5000"/>
                        </a:spcBef>
                        <a:spcAft>
                          <a:spcPct val="0"/>
                        </a:spcAft>
                        <a:buClr>
                          <a:schemeClr val="tx2"/>
                        </a:buClr>
                        <a:buSzTx/>
                        <a:buFont typeface="Wingdings 2" panose="05020102010507070707" pitchFamily="18" charset="2"/>
                        <a:buNone/>
                        <a:tabLst/>
                      </a:pPr>
                      <a:r>
                        <a:rPr kumimoji="0" lang="en-US" altLang="zh-CN" sz="2000" b="0" i="0" u="none" strike="noStrike" cap="none" normalizeH="0" baseline="0" dirty="0" smtClean="0">
                          <a:ln>
                            <a:noFill/>
                          </a:ln>
                          <a:solidFill>
                            <a:schemeClr val="bg1"/>
                          </a:solidFill>
                          <a:effectLst/>
                          <a:latin typeface="Tahoma" panose="020B0604030504040204" pitchFamily="34" charset="0"/>
                          <a:ea typeface="幼圆" panose="02010509060101010101" pitchFamily="49" charset="-122"/>
                        </a:rPr>
                        <a:t>Visitor </a:t>
                      </a:r>
                    </a:p>
                  </a:txBody>
                  <a:tcPr marL="108014" marR="46806" marT="46806" marB="46806" anchor="ctr" horzOverflow="overflow">
                    <a:lnL w="3175" cap="flat" cmpd="sng" algn="ctr">
                      <a:solidFill>
                        <a:srgbClr val="0066CC"/>
                      </a:solidFill>
                      <a:prstDash val="solid"/>
                      <a:round/>
                      <a:headEnd type="none" w="med" len="med"/>
                      <a:tailEnd type="none" w="med" len="med"/>
                    </a:lnL>
                    <a:lnR cap="flat">
                      <a:noFill/>
                    </a:lnR>
                    <a:lnT w="6350" cap="flat" cmpd="sng" algn="ctr">
                      <a:solidFill>
                        <a:srgbClr val="6666FF"/>
                      </a:solidFill>
                      <a:prstDash val="solid"/>
                      <a:round/>
                      <a:headEnd type="none" w="med" len="med"/>
                      <a:tailEnd type="none" w="med" len="med"/>
                    </a:lnT>
                    <a:lnB cap="flat">
                      <a:noFill/>
                    </a:lnB>
                    <a:lnTlToBr>
                      <a:noFill/>
                    </a:lnTlToBr>
                    <a:lnBlToTr>
                      <a:noFill/>
                    </a:lnBlToTr>
                    <a:gradFill rotWithShape="0">
                      <a:gsLst>
                        <a:gs pos="0">
                          <a:schemeClr val="tx2">
                            <a:alpha val="75999"/>
                          </a:schemeClr>
                        </a:gs>
                        <a:gs pos="100000">
                          <a:schemeClr val="tx2">
                            <a:gamma/>
                            <a:shade val="58431"/>
                            <a:invGamma/>
                            <a:alpha val="34000"/>
                          </a:schemeClr>
                        </a:gs>
                      </a:gsLst>
                      <a:lin ang="5400000" scaled="1"/>
                    </a:gradFill>
                  </a:tcPr>
                </a:tc>
                <a:extLst>
                  <a:ext uri="{0D108BD9-81ED-4DB2-BD59-A6C34878D82A}">
                    <a16:rowId xmlns:a16="http://schemas.microsoft.com/office/drawing/2014/main" val="1805655111"/>
                  </a:ext>
                </a:extLst>
              </a:tr>
            </a:tbl>
          </a:graphicData>
        </a:graphic>
      </p:graphicFrame>
      <p:pic>
        <p:nvPicPr>
          <p:cNvPr id="47123" name="Picture 35" descr="rectangle call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89" y="1426816"/>
            <a:ext cx="8426326" cy="89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6" name="直接连接符 46"/>
          <p:cNvCxnSpPr>
            <a:cxnSpLocks noChangeShapeType="1"/>
          </p:cNvCxnSpPr>
          <p:nvPr/>
        </p:nvCxnSpPr>
        <p:spPr bwMode="auto">
          <a:xfrm flipH="1">
            <a:off x="711441" y="6414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5230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a:solidFill>
                  <a:schemeClr val="bg1"/>
                </a:solidFill>
              </a:rPr>
              <a:t>Bridge(</a:t>
            </a:r>
            <a:r>
              <a:rPr lang="zh-CN" altLang="en-US" sz="2600" dirty="0">
                <a:solidFill>
                  <a:schemeClr val="bg1"/>
                </a:solidFill>
              </a:rPr>
              <a:t>桥梁</a:t>
            </a:r>
            <a:r>
              <a:rPr lang="en-US" altLang="zh-CN" sz="2600" dirty="0">
                <a:solidFill>
                  <a:schemeClr val="bg1"/>
                </a:solidFill>
              </a:rPr>
              <a:t>)</a:t>
            </a:r>
            <a:r>
              <a:rPr lang="zh-CN" altLang="en-US" sz="2600" dirty="0">
                <a:solidFill>
                  <a:schemeClr val="bg1"/>
                </a:solidFill>
              </a:rPr>
              <a:t>模式</a:t>
            </a:r>
            <a:r>
              <a:rPr lang="en-US" altLang="zh-CN" sz="2600" dirty="0">
                <a:solidFill>
                  <a:schemeClr val="bg1"/>
                </a:solidFill>
              </a:rPr>
              <a:t>-</a:t>
            </a:r>
            <a:r>
              <a:rPr lang="zh-CN" altLang="en-US" sz="2600" dirty="0">
                <a:solidFill>
                  <a:schemeClr val="bg1"/>
                </a:solidFill>
              </a:rPr>
              <a:t>对象结构模式</a:t>
            </a:r>
          </a:p>
        </p:txBody>
      </p:sp>
      <p:sp>
        <p:nvSpPr>
          <p:cNvPr id="3" name="Rectangle 3"/>
          <p:cNvSpPr txBox="1">
            <a:spLocks noChangeArrowheads="1"/>
          </p:cNvSpPr>
          <p:nvPr/>
        </p:nvSpPr>
        <p:spPr bwMode="auto">
          <a:xfrm>
            <a:off x="324322" y="1268760"/>
            <a:ext cx="8231029" cy="382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r>
              <a:rPr lang="zh-CN" altLang="en-US" sz="2801">
                <a:latin typeface="华文楷体" panose="02010600040101010101" pitchFamily="2" charset="-122"/>
                <a:ea typeface="华文楷体" panose="02010600040101010101" pitchFamily="2" charset="-122"/>
              </a:rPr>
              <a:t>定义：将抽象和实现解耦，使得两者可以独立地变化。</a:t>
            </a:r>
            <a:endParaRPr lang="en-US" altLang="zh-CN" sz="2801">
              <a:latin typeface="华文楷体" panose="02010600040101010101" pitchFamily="2" charset="-122"/>
              <a:ea typeface="华文楷体" panose="02010600040101010101" pitchFamily="2" charset="-122"/>
            </a:endParaRPr>
          </a:p>
          <a:p>
            <a:pPr eaLnBrk="1" hangingPunct="1"/>
            <a:endParaRPr lang="en-US" altLang="zh-CN" sz="2801">
              <a:latin typeface="华文楷体" panose="02010600040101010101" pitchFamily="2" charset="-122"/>
              <a:ea typeface="华文楷体" panose="02010600040101010101" pitchFamily="2" charset="-122"/>
            </a:endParaRPr>
          </a:p>
          <a:p>
            <a:pPr eaLnBrk="1" hangingPunct="1"/>
            <a:r>
              <a:rPr lang="zh-CN" altLang="en-US" sz="2801">
                <a:latin typeface="华文楷体" panose="02010600040101010101" pitchFamily="2" charset="-122"/>
                <a:ea typeface="华文楷体" panose="02010600040101010101" pitchFamily="2" charset="-122"/>
              </a:rPr>
              <a:t>桥梁模式中的所谓解耦，就是指在一个软件系统的抽象化和实现化之间使用组合</a:t>
            </a:r>
            <a:r>
              <a:rPr lang="en-US" altLang="zh-CN" sz="2801">
                <a:latin typeface="华文楷体" panose="02010600040101010101" pitchFamily="2" charset="-122"/>
                <a:ea typeface="华文楷体" panose="02010600040101010101" pitchFamily="2" charset="-122"/>
              </a:rPr>
              <a:t>/</a:t>
            </a:r>
            <a:r>
              <a:rPr lang="zh-CN" altLang="en-US" sz="2801">
                <a:latin typeface="华文楷体" panose="02010600040101010101" pitchFamily="2" charset="-122"/>
                <a:ea typeface="华文楷体" panose="02010600040101010101" pitchFamily="2" charset="-122"/>
              </a:rPr>
              <a:t>聚合关系，而不是继承关系。</a:t>
            </a:r>
            <a:r>
              <a:rPr lang="zh-CN" altLang="en-US">
                <a:latin typeface="华文楷体" panose="02010600040101010101" pitchFamily="2" charset="-122"/>
                <a:ea typeface="华文楷体" panose="02010600040101010101" pitchFamily="2" charset="-122"/>
              </a:rPr>
              <a:t/>
            </a:r>
            <a:br>
              <a:rPr lang="zh-CN" altLang="en-US">
                <a:latin typeface="华文楷体" panose="02010600040101010101" pitchFamily="2" charset="-122"/>
                <a:ea typeface="华文楷体" panose="02010600040101010101" pitchFamily="2" charset="-122"/>
              </a:rPr>
            </a:br>
            <a:r>
              <a:rPr lang="zh-CN" altLang="en-US">
                <a:latin typeface="华文楷体" panose="02010600040101010101" pitchFamily="2" charset="-122"/>
                <a:ea typeface="华文楷体" panose="02010600040101010101" pitchFamily="2" charset="-122"/>
              </a:rPr>
              <a:t/>
            </a:r>
            <a:br>
              <a:rPr lang="zh-CN" altLang="en-US">
                <a:latin typeface="华文楷体" panose="02010600040101010101" pitchFamily="2" charset="-122"/>
                <a:ea typeface="华文楷体" panose="02010600040101010101" pitchFamily="2" charset="-122"/>
              </a:rPr>
            </a:br>
            <a:r>
              <a:rPr lang="zh-CN" altLang="en-US" sz="2801">
                <a:solidFill>
                  <a:srgbClr val="FF0000"/>
                </a:solidFill>
              </a:rPr>
              <a:t>将抽象部分与它的实现部分分离，使它们都可以独立地变化。</a:t>
            </a:r>
            <a:r>
              <a:rPr lang="en-US" altLang="zh-CN"/>
              <a:t>—— </a:t>
            </a:r>
            <a:r>
              <a:rPr lang="zh-CN" altLang="en-US" sz="2801">
                <a:latin typeface="华文楷体" panose="02010600040101010101" pitchFamily="2" charset="-122"/>
                <a:ea typeface="华文楷体" panose="02010600040101010101" pitchFamily="2" charset="-122"/>
              </a:rPr>
              <a:t>这就是桥梁模式的用意。</a:t>
            </a:r>
          </a:p>
        </p:txBody>
      </p:sp>
      <p:sp>
        <p:nvSpPr>
          <p:cNvPr id="4"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5" name="直接连接符 46"/>
          <p:cNvCxnSpPr>
            <a:cxnSpLocks noChangeShapeType="1"/>
          </p:cNvCxnSpPr>
          <p:nvPr/>
        </p:nvCxnSpPr>
        <p:spPr bwMode="auto">
          <a:xfrm flipH="1">
            <a:off x="711441" y="6414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949963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300" fill="hold"/>
                                        <p:tgtEl>
                                          <p:spTgt spid="4"/>
                                        </p:tgtEl>
                                        <p:attrNameLst>
                                          <p:attrName>ppt_x</p:attrName>
                                        </p:attrNameLst>
                                      </p:cBhvr>
                                      <p:tavLst>
                                        <p:tav tm="0">
                                          <p:val>
                                            <p:strVal val="0-#ppt_w/2"/>
                                          </p:val>
                                        </p:tav>
                                        <p:tav tm="100000">
                                          <p:val>
                                            <p:strVal val="#ppt_x"/>
                                          </p:val>
                                        </p:tav>
                                      </p:tavLst>
                                    </p:anim>
                                    <p:anim calcmode="lin" valueType="num">
                                      <p:cBhvr additive="base">
                                        <p:cTn id="19" dur="300" fill="hold"/>
                                        <p:tgtEl>
                                          <p:spTgt spid="4"/>
                                        </p:tgtEl>
                                        <p:attrNameLst>
                                          <p:attrName>ppt_y</p:attrName>
                                        </p:attrNameLst>
                                      </p:cBhvr>
                                      <p:tavLst>
                                        <p:tav tm="0">
                                          <p:val>
                                            <p:strVal val="#ppt_y"/>
                                          </p:val>
                                        </p:tav>
                                        <p:tav tm="100000">
                                          <p:val>
                                            <p:strVal val="#ppt_y"/>
                                          </p:val>
                                        </p:tav>
                                      </p:tavLst>
                                    </p:anim>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93" y="2060336"/>
            <a:ext cx="3599107" cy="3600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0" name="矩形 3"/>
          <p:cNvSpPr>
            <a:spLocks noChangeArrowheads="1"/>
          </p:cNvSpPr>
          <p:nvPr/>
        </p:nvSpPr>
        <p:spPr bwMode="auto">
          <a:xfrm>
            <a:off x="325139" y="972381"/>
            <a:ext cx="87410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r>
              <a:rPr lang="zh-CN" altLang="en-US" sz="2400" dirty="0"/>
              <a:t>有一个叫做</a:t>
            </a:r>
            <a:r>
              <a:rPr lang="en-US" altLang="zh-CN" sz="2400" dirty="0" err="1"/>
              <a:t>HuntBird</a:t>
            </a:r>
            <a:r>
              <a:rPr lang="zh-CN" altLang="en-US" sz="2400" dirty="0"/>
              <a:t>的游戏，里面需要表示各种各样的鸟类</a:t>
            </a:r>
          </a:p>
        </p:txBody>
      </p:sp>
      <p:pic>
        <p:nvPicPr>
          <p:cNvPr id="5" name="Picture 42"/>
          <p:cNvPicPr>
            <a:picLocks noChangeAspect="1" noChangeArrowheads="1"/>
          </p:cNvPicPr>
          <p:nvPr/>
        </p:nvPicPr>
        <p:blipFill>
          <a:blip r:embed="rId3">
            <a:extLst>
              <a:ext uri="{28A0092B-C50C-407E-A947-70E740481C1C}">
                <a14:useLocalDpi xmlns:a14="http://schemas.microsoft.com/office/drawing/2010/main" val="0"/>
              </a:ext>
            </a:extLst>
          </a:blip>
          <a:srcRect l="2696" t="2716" r="4167" b="3169"/>
          <a:stretch>
            <a:fillRect/>
          </a:stretch>
        </p:blipFill>
        <p:spPr bwMode="auto">
          <a:xfrm>
            <a:off x="4204148" y="1972406"/>
            <a:ext cx="4670095" cy="38328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p:spPr>
      </p:pic>
      <p:pic>
        <p:nvPicPr>
          <p:cNvPr id="6" name="Picture 4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6865" y="1926579"/>
            <a:ext cx="2089513" cy="117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8" name="直接连接符 46"/>
          <p:cNvCxnSpPr>
            <a:cxnSpLocks noChangeShapeType="1"/>
          </p:cNvCxnSpPr>
          <p:nvPr/>
        </p:nvCxnSpPr>
        <p:spPr bwMode="auto">
          <a:xfrm flipH="1">
            <a:off x="711441" y="6414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a:solidFill>
                  <a:schemeClr val="bg1"/>
                </a:solidFill>
              </a:rPr>
              <a:t>Bridge(</a:t>
            </a:r>
            <a:r>
              <a:rPr lang="zh-CN" altLang="en-US" sz="2600" dirty="0">
                <a:solidFill>
                  <a:schemeClr val="bg1"/>
                </a:solidFill>
              </a:rPr>
              <a:t>桥梁</a:t>
            </a:r>
            <a:r>
              <a:rPr lang="en-US" altLang="zh-CN" sz="2600" dirty="0">
                <a:solidFill>
                  <a:schemeClr val="bg1"/>
                </a:solidFill>
              </a:rPr>
              <a:t>)</a:t>
            </a:r>
            <a:r>
              <a:rPr lang="zh-CN" altLang="en-US" sz="2600" dirty="0">
                <a:solidFill>
                  <a:schemeClr val="bg1"/>
                </a:solidFill>
              </a:rPr>
              <a:t>模式</a:t>
            </a:r>
            <a:r>
              <a:rPr lang="en-US" altLang="zh-CN" sz="2600" dirty="0">
                <a:solidFill>
                  <a:schemeClr val="bg1"/>
                </a:solidFill>
              </a:rPr>
              <a:t>-</a:t>
            </a:r>
            <a:r>
              <a:rPr lang="zh-CN" altLang="en-US" sz="2600" dirty="0">
                <a:solidFill>
                  <a:schemeClr val="bg1"/>
                </a:solidFill>
              </a:rPr>
              <a:t>对象结构模式</a:t>
            </a:r>
          </a:p>
        </p:txBody>
      </p:sp>
    </p:spTree>
    <p:extLst>
      <p:ext uri="{BB962C8B-B14F-4D97-AF65-F5344CB8AC3E}">
        <p14:creationId xmlns:p14="http://schemas.microsoft.com/office/powerpoint/2010/main" val="3503846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0-#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a:extLst>
              <a:ext uri="{28A0092B-C50C-407E-A947-70E740481C1C}">
                <a14:useLocalDpi xmlns:a14="http://schemas.microsoft.com/office/drawing/2010/main" val="0"/>
              </a:ext>
            </a:extLst>
          </a:blip>
          <a:srcRect l="2950" t="3444" r="4408" b="3860"/>
          <a:stretch>
            <a:fillRect/>
          </a:stretch>
        </p:blipFill>
        <p:spPr bwMode="auto">
          <a:xfrm>
            <a:off x="3348658" y="2204686"/>
            <a:ext cx="5113135" cy="438120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4" name="文本框 3"/>
          <p:cNvSpPr txBox="1">
            <a:spLocks noChangeArrowheads="1"/>
          </p:cNvSpPr>
          <p:nvPr/>
        </p:nvSpPr>
        <p:spPr bwMode="auto">
          <a:xfrm>
            <a:off x="396330" y="1097602"/>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t>需求发生变化：鸟要会飞</a:t>
            </a:r>
          </a:p>
        </p:txBody>
      </p:sp>
      <p:pic>
        <p:nvPicPr>
          <p:cNvPr id="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802" y="1700821"/>
            <a:ext cx="3385138" cy="207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eform 5">
            <a:extLst>
              <a:ext uri="{FF2B5EF4-FFF2-40B4-BE49-F238E27FC236}">
                <a16:creationId xmlns:a16="http://schemas.microsoft.com/office/drawing/2014/main" id="{0BE16191-76A4-48FE-977C-4969A431E1D6}"/>
              </a:ext>
            </a:extLst>
          </p:cNvPr>
          <p:cNvSpPr>
            <a:spLocks noChangeAspect="1"/>
          </p:cNvSpPr>
          <p:nvPr/>
        </p:nvSpPr>
        <p:spPr bwMode="auto">
          <a:xfrm>
            <a:off x="605034" y="3369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8" name="直接连接符 46"/>
          <p:cNvCxnSpPr>
            <a:cxnSpLocks noChangeShapeType="1"/>
          </p:cNvCxnSpPr>
          <p:nvPr/>
        </p:nvCxnSpPr>
        <p:spPr bwMode="auto">
          <a:xfrm flipH="1">
            <a:off x="863841" y="7938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tangle 2"/>
          <p:cNvSpPr txBox="1">
            <a:spLocks noChangeArrowheads="1"/>
          </p:cNvSpPr>
          <p:nvPr/>
        </p:nvSpPr>
        <p:spPr bwMode="auto">
          <a:xfrm>
            <a:off x="1196802" y="2845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a:solidFill>
                  <a:schemeClr val="bg1"/>
                </a:solidFill>
              </a:rPr>
              <a:t>Bridge(</a:t>
            </a:r>
            <a:r>
              <a:rPr lang="zh-CN" altLang="en-US" sz="2600" dirty="0">
                <a:solidFill>
                  <a:schemeClr val="bg1"/>
                </a:solidFill>
              </a:rPr>
              <a:t>桥梁</a:t>
            </a:r>
            <a:r>
              <a:rPr lang="en-US" altLang="zh-CN" sz="2600" dirty="0">
                <a:solidFill>
                  <a:schemeClr val="bg1"/>
                </a:solidFill>
              </a:rPr>
              <a:t>)</a:t>
            </a:r>
            <a:r>
              <a:rPr lang="zh-CN" altLang="en-US" sz="2600" dirty="0">
                <a:solidFill>
                  <a:schemeClr val="bg1"/>
                </a:solidFill>
              </a:rPr>
              <a:t>模式</a:t>
            </a:r>
            <a:r>
              <a:rPr lang="en-US" altLang="zh-CN" sz="2600" dirty="0">
                <a:solidFill>
                  <a:schemeClr val="bg1"/>
                </a:solidFill>
              </a:rPr>
              <a:t>-</a:t>
            </a:r>
            <a:r>
              <a:rPr lang="zh-CN" altLang="en-US" sz="2600" dirty="0">
                <a:solidFill>
                  <a:schemeClr val="bg1"/>
                </a:solidFill>
              </a:rPr>
              <a:t>对象结构模式</a:t>
            </a:r>
          </a:p>
        </p:txBody>
      </p:sp>
    </p:spTree>
    <p:extLst>
      <p:ext uri="{BB962C8B-B14F-4D97-AF65-F5344CB8AC3E}">
        <p14:creationId xmlns:p14="http://schemas.microsoft.com/office/powerpoint/2010/main" val="12060882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300" fill="hold"/>
                                        <p:tgtEl>
                                          <p:spTgt spid="7"/>
                                        </p:tgtEl>
                                        <p:attrNameLst>
                                          <p:attrName>ppt_x</p:attrName>
                                        </p:attrNameLst>
                                      </p:cBhvr>
                                      <p:tavLst>
                                        <p:tav tm="0">
                                          <p:val>
                                            <p:strVal val="0-#ppt_w/2"/>
                                          </p:val>
                                        </p:tav>
                                        <p:tav tm="100000">
                                          <p:val>
                                            <p:strVal val="#ppt_x"/>
                                          </p:val>
                                        </p:tav>
                                      </p:tavLst>
                                    </p:anim>
                                    <p:anim calcmode="lin" valueType="num">
                                      <p:cBhvr additive="base">
                                        <p:cTn id="18" dur="3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8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rrowheads="1"/>
          </p:cNvSpPr>
          <p:nvPr/>
        </p:nvSpPr>
        <p:spPr bwMode="auto">
          <a:xfrm>
            <a:off x="711441" y="1185917"/>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t>需求发生变化：增加一种“鸟类”</a:t>
            </a:r>
            <a:r>
              <a:rPr lang="en-US" altLang="zh-CN" sz="2400" dirty="0"/>
              <a:t>-”</a:t>
            </a:r>
            <a:r>
              <a:rPr lang="zh-CN" altLang="en-US" sz="2400" dirty="0"/>
              <a:t>企鹅</a:t>
            </a:r>
            <a:r>
              <a:rPr lang="en-US" altLang="zh-CN" sz="2400" dirty="0"/>
              <a:t>”</a:t>
            </a:r>
            <a:endParaRPr lang="zh-CN" altLang="en-US" sz="2400"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l="3294" t="1779" r="3319" b="3163"/>
          <a:stretch>
            <a:fillRect/>
          </a:stretch>
        </p:blipFill>
        <p:spPr bwMode="auto">
          <a:xfrm>
            <a:off x="487033" y="2358026"/>
            <a:ext cx="6105265" cy="380727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81106" y="3645024"/>
            <a:ext cx="1400418" cy="231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0311" y="1914262"/>
            <a:ext cx="3591548" cy="2153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8" name="直接连接符 46"/>
          <p:cNvCxnSpPr>
            <a:cxnSpLocks noChangeShapeType="1"/>
          </p:cNvCxnSpPr>
          <p:nvPr/>
        </p:nvCxnSpPr>
        <p:spPr bwMode="auto">
          <a:xfrm flipH="1">
            <a:off x="711441" y="6414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a:solidFill>
                  <a:schemeClr val="bg1"/>
                </a:solidFill>
              </a:rPr>
              <a:t>Bridge(</a:t>
            </a:r>
            <a:r>
              <a:rPr lang="zh-CN" altLang="en-US" sz="2600" dirty="0">
                <a:solidFill>
                  <a:schemeClr val="bg1"/>
                </a:solidFill>
              </a:rPr>
              <a:t>桥梁</a:t>
            </a:r>
            <a:r>
              <a:rPr lang="en-US" altLang="zh-CN" sz="2600" dirty="0">
                <a:solidFill>
                  <a:schemeClr val="bg1"/>
                </a:solidFill>
              </a:rPr>
              <a:t>)</a:t>
            </a:r>
            <a:r>
              <a:rPr lang="zh-CN" altLang="en-US" sz="2600" dirty="0">
                <a:solidFill>
                  <a:schemeClr val="bg1"/>
                </a:solidFill>
              </a:rPr>
              <a:t>模式</a:t>
            </a:r>
            <a:r>
              <a:rPr lang="en-US" altLang="zh-CN" sz="2600" dirty="0">
                <a:solidFill>
                  <a:schemeClr val="bg1"/>
                </a:solidFill>
              </a:rPr>
              <a:t>-</a:t>
            </a:r>
            <a:r>
              <a:rPr lang="zh-CN" altLang="en-US" sz="2600" dirty="0">
                <a:solidFill>
                  <a:schemeClr val="bg1"/>
                </a:solidFill>
              </a:rPr>
              <a:t>对象结构模式</a:t>
            </a:r>
          </a:p>
        </p:txBody>
      </p:sp>
    </p:spTree>
    <p:extLst>
      <p:ext uri="{BB962C8B-B14F-4D97-AF65-F5344CB8AC3E}">
        <p14:creationId xmlns:p14="http://schemas.microsoft.com/office/powerpoint/2010/main" val="40412766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8"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300" fill="hold"/>
                                        <p:tgtEl>
                                          <p:spTgt spid="7"/>
                                        </p:tgtEl>
                                        <p:attrNameLst>
                                          <p:attrName>ppt_x</p:attrName>
                                        </p:attrNameLst>
                                      </p:cBhvr>
                                      <p:tavLst>
                                        <p:tav tm="0">
                                          <p:val>
                                            <p:strVal val="0-#ppt_w/2"/>
                                          </p:val>
                                        </p:tav>
                                        <p:tav tm="100000">
                                          <p:val>
                                            <p:strVal val="#ppt_x"/>
                                          </p:val>
                                        </p:tav>
                                      </p:tavLst>
                                    </p:anim>
                                    <p:anim calcmode="lin" valueType="num">
                                      <p:cBhvr additive="base">
                                        <p:cTn id="31" dur="3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00"/>
                            </p:stCondLst>
                            <p:childTnLst>
                              <p:par>
                                <p:cTn id="33" presetID="22" presetClass="entr" presetSubtype="8"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4"/>
          <p:cNvPicPr>
            <a:picLocks noChangeAspect="1" noChangeArrowheads="1"/>
          </p:cNvPicPr>
          <p:nvPr/>
        </p:nvPicPr>
        <p:blipFill>
          <a:blip r:embed="rId2">
            <a:extLst>
              <a:ext uri="{28A0092B-C50C-407E-A947-70E740481C1C}">
                <a14:useLocalDpi xmlns:a14="http://schemas.microsoft.com/office/drawing/2010/main" val="0"/>
              </a:ext>
            </a:extLst>
          </a:blip>
          <a:srcRect l="2306" t="2292" r="2306" b="2144"/>
          <a:stretch>
            <a:fillRect/>
          </a:stretch>
        </p:blipFill>
        <p:spPr bwMode="auto">
          <a:xfrm>
            <a:off x="323702" y="1628538"/>
            <a:ext cx="5873472" cy="40327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4" name="文本框 3"/>
          <p:cNvSpPr txBox="1">
            <a:spLocks noChangeArrowheads="1"/>
          </p:cNvSpPr>
          <p:nvPr/>
        </p:nvSpPr>
        <p:spPr bwMode="auto">
          <a:xfrm>
            <a:off x="6373331" y="1844400"/>
            <a:ext cx="2262581" cy="36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改进：使用多态实现</a:t>
            </a:r>
          </a:p>
        </p:txBody>
      </p:sp>
      <p:sp>
        <p:nvSpPr>
          <p:cNvPr id="5" name="Rectangle 11"/>
          <p:cNvSpPr>
            <a:spLocks noChangeArrowheads="1"/>
          </p:cNvSpPr>
          <p:nvPr/>
        </p:nvSpPr>
        <p:spPr bwMode="auto">
          <a:xfrm>
            <a:off x="568948" y="5127126"/>
            <a:ext cx="5041188" cy="344523"/>
          </a:xfrm>
          <a:prstGeom prst="rect">
            <a:avLst/>
          </a:prstGeom>
          <a:noFill/>
          <a:ln w="38100" algn="ctr">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nchor="ctr">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pic>
        <p:nvPicPr>
          <p:cNvPr id="6"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8620" y="1988888"/>
            <a:ext cx="2160962" cy="1168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60720" y="2214353"/>
            <a:ext cx="1402005" cy="186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a:spLocks noChangeArrowheads="1"/>
          </p:cNvSpPr>
          <p:nvPr/>
        </p:nvSpPr>
        <p:spPr bwMode="auto">
          <a:xfrm>
            <a:off x="6373331" y="4581726"/>
            <a:ext cx="2262581" cy="6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问题：各自和老鹰的“飞”的代码重复</a:t>
            </a:r>
          </a:p>
        </p:txBody>
      </p:sp>
      <p:sp>
        <p:nvSpPr>
          <p:cNvPr id="10"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11" name="直接连接符 46"/>
          <p:cNvCxnSpPr>
            <a:cxnSpLocks noChangeShapeType="1"/>
          </p:cNvCxnSpPr>
          <p:nvPr/>
        </p:nvCxnSpPr>
        <p:spPr bwMode="auto">
          <a:xfrm flipH="1">
            <a:off x="711441" y="6414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a:solidFill>
                  <a:schemeClr val="bg1"/>
                </a:solidFill>
              </a:rPr>
              <a:t>Bridge(</a:t>
            </a:r>
            <a:r>
              <a:rPr lang="zh-CN" altLang="en-US" sz="2600" dirty="0">
                <a:solidFill>
                  <a:schemeClr val="bg1"/>
                </a:solidFill>
              </a:rPr>
              <a:t>桥梁</a:t>
            </a:r>
            <a:r>
              <a:rPr lang="en-US" altLang="zh-CN" sz="2600" dirty="0">
                <a:solidFill>
                  <a:schemeClr val="bg1"/>
                </a:solidFill>
              </a:rPr>
              <a:t>)</a:t>
            </a:r>
            <a:r>
              <a:rPr lang="zh-CN" altLang="en-US" sz="2600" dirty="0">
                <a:solidFill>
                  <a:schemeClr val="bg1"/>
                </a:solidFill>
              </a:rPr>
              <a:t>模式</a:t>
            </a:r>
            <a:r>
              <a:rPr lang="en-US" altLang="zh-CN" sz="2600" dirty="0">
                <a:solidFill>
                  <a:schemeClr val="bg1"/>
                </a:solidFill>
              </a:rPr>
              <a:t>-</a:t>
            </a:r>
            <a:r>
              <a:rPr lang="zh-CN" altLang="en-US" sz="2600" dirty="0">
                <a:solidFill>
                  <a:schemeClr val="bg1"/>
                </a:solidFill>
              </a:rPr>
              <a:t>对象结构模式</a:t>
            </a:r>
          </a:p>
        </p:txBody>
      </p:sp>
    </p:spTree>
    <p:extLst>
      <p:ext uri="{BB962C8B-B14F-4D97-AF65-F5344CB8AC3E}">
        <p14:creationId xmlns:p14="http://schemas.microsoft.com/office/powerpoint/2010/main" val="15480639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2" presetClass="entr" presetSubtype="8"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300" fill="hold"/>
                                        <p:tgtEl>
                                          <p:spTgt spid="10"/>
                                        </p:tgtEl>
                                        <p:attrNameLst>
                                          <p:attrName>ppt_x</p:attrName>
                                        </p:attrNameLst>
                                      </p:cBhvr>
                                      <p:tavLst>
                                        <p:tav tm="0">
                                          <p:val>
                                            <p:strVal val="0-#ppt_w/2"/>
                                          </p:val>
                                        </p:tav>
                                        <p:tav tm="100000">
                                          <p:val>
                                            <p:strVal val="#ppt_x"/>
                                          </p:val>
                                        </p:tav>
                                      </p:tavLst>
                                    </p:anim>
                                    <p:anim calcmode="lin" valueType="num">
                                      <p:cBhvr additive="base">
                                        <p:cTn id="39" dur="300" fill="hold"/>
                                        <p:tgtEl>
                                          <p:spTgt spid="10"/>
                                        </p:tgtEl>
                                        <p:attrNameLst>
                                          <p:attrName>ppt_y</p:attrName>
                                        </p:attrNameLst>
                                      </p:cBhvr>
                                      <p:tavLst>
                                        <p:tav tm="0">
                                          <p:val>
                                            <p:strVal val="#ppt_y"/>
                                          </p:val>
                                        </p:tav>
                                        <p:tav tm="100000">
                                          <p:val>
                                            <p:strVal val="#ppt_y"/>
                                          </p:val>
                                        </p:tav>
                                      </p:tavLst>
                                    </p:anim>
                                  </p:childTnLst>
                                </p:cTn>
                              </p:par>
                            </p:childTnLst>
                          </p:cTn>
                        </p:par>
                        <p:par>
                          <p:cTn id="40" fill="hold">
                            <p:stCondLst>
                              <p:cond delay="800"/>
                            </p:stCondLst>
                            <p:childTnLst>
                              <p:par>
                                <p:cTn id="41" presetID="22" presetClass="entr" presetSubtype="8"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76"/>
          <p:cNvSpPr txBox="1">
            <a:spLocks noChangeArrowheads="1"/>
          </p:cNvSpPr>
          <p:nvPr/>
        </p:nvSpPr>
        <p:spPr bwMode="auto">
          <a:xfrm>
            <a:off x="539750" y="11588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rPr>
              <a:t>教学目标</a:t>
            </a:r>
          </a:p>
        </p:txBody>
      </p:sp>
      <p:cxnSp>
        <p:nvCxnSpPr>
          <p:cNvPr id="1331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1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17" name="Freeform 5"/>
          <p:cNvSpPr>
            <a:spLocks/>
          </p:cNvSpPr>
          <p:nvPr/>
        </p:nvSpPr>
        <p:spPr bwMode="auto">
          <a:xfrm>
            <a:off x="2049463" y="3036401"/>
            <a:ext cx="1219200" cy="977900"/>
          </a:xfrm>
          <a:custGeom>
            <a:avLst/>
            <a:gdLst>
              <a:gd name="T0" fmla="*/ 319241642 w 2209"/>
              <a:gd name="T1" fmla="*/ 40020117 h 1776"/>
              <a:gd name="T2" fmla="*/ 672905677 w 2209"/>
              <a:gd name="T3" fmla="*/ 98231046 h 1776"/>
              <a:gd name="T4" fmla="*/ 614723510 w 2209"/>
              <a:gd name="T5" fmla="*/ 176148642 h 1776"/>
              <a:gd name="T6" fmla="*/ 349094656 w 2209"/>
              <a:gd name="T7" fmla="*/ 132490583 h 1776"/>
              <a:gd name="T8" fmla="*/ 159316159 w 2209"/>
              <a:gd name="T9" fmla="*/ 501159434 h 1776"/>
              <a:gd name="T10" fmla="*/ 161144131 w 2209"/>
              <a:gd name="T11" fmla="*/ 506616622 h 1776"/>
              <a:gd name="T12" fmla="*/ 69148896 w 2209"/>
              <a:gd name="T13" fmla="*/ 538450681 h 1776"/>
              <a:gd name="T14" fmla="*/ 66406937 w 2209"/>
              <a:gd name="T15" fmla="*/ 530871406 h 1776"/>
              <a:gd name="T16" fmla="*/ 319241642 w 2209"/>
              <a:gd name="T17" fmla="*/ 40020117 h 17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09" h="1776">
                <a:moveTo>
                  <a:pt x="1048" y="132"/>
                </a:moveTo>
                <a:cubicBezTo>
                  <a:pt x="1458" y="0"/>
                  <a:pt x="1887" y="85"/>
                  <a:pt x="2209" y="324"/>
                </a:cubicBezTo>
                <a:lnTo>
                  <a:pt x="2018" y="581"/>
                </a:lnTo>
                <a:cubicBezTo>
                  <a:pt x="1776" y="402"/>
                  <a:pt x="1454" y="338"/>
                  <a:pt x="1146" y="437"/>
                </a:cubicBezTo>
                <a:cubicBezTo>
                  <a:pt x="639" y="601"/>
                  <a:pt x="360" y="1145"/>
                  <a:pt x="523" y="1653"/>
                </a:cubicBezTo>
                <a:cubicBezTo>
                  <a:pt x="525" y="1659"/>
                  <a:pt x="527" y="1665"/>
                  <a:pt x="529" y="1671"/>
                </a:cubicBezTo>
                <a:lnTo>
                  <a:pt x="227" y="1776"/>
                </a:lnTo>
                <a:cubicBezTo>
                  <a:pt x="224" y="1767"/>
                  <a:pt x="221" y="1759"/>
                  <a:pt x="218" y="1751"/>
                </a:cubicBezTo>
                <a:cubicBezTo>
                  <a:pt x="0" y="1075"/>
                  <a:pt x="372" y="350"/>
                  <a:pt x="1048" y="13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18" name="Freeform 6"/>
          <p:cNvSpPr>
            <a:spLocks/>
          </p:cNvSpPr>
          <p:nvPr/>
        </p:nvSpPr>
        <p:spPr bwMode="auto">
          <a:xfrm>
            <a:off x="3162300" y="3214201"/>
            <a:ext cx="428625" cy="976312"/>
          </a:xfrm>
          <a:custGeom>
            <a:avLst/>
            <a:gdLst>
              <a:gd name="T0" fmla="*/ 58122543 w 777"/>
              <a:gd name="T1" fmla="*/ 0 h 1772"/>
              <a:gd name="T2" fmla="*/ 197495726 w 777"/>
              <a:gd name="T3" fmla="*/ 193673414 h 1772"/>
              <a:gd name="T4" fmla="*/ 145154932 w 777"/>
              <a:gd name="T5" fmla="*/ 537914854 h 1772"/>
              <a:gd name="T6" fmla="*/ 65426269 w 777"/>
              <a:gd name="T7" fmla="*/ 482059009 h 1772"/>
              <a:gd name="T8" fmla="*/ 104681589 w 777"/>
              <a:gd name="T9" fmla="*/ 223422830 h 1772"/>
              <a:gd name="T10" fmla="*/ 0 w 777"/>
              <a:gd name="T11" fmla="*/ 78015703 h 1772"/>
              <a:gd name="T12" fmla="*/ 58122543 w 777"/>
              <a:gd name="T13" fmla="*/ 0 h 17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7" h="1772">
                <a:moveTo>
                  <a:pt x="191" y="0"/>
                </a:moveTo>
                <a:cubicBezTo>
                  <a:pt x="399" y="154"/>
                  <a:pt x="563" y="373"/>
                  <a:pt x="649" y="638"/>
                </a:cubicBezTo>
                <a:cubicBezTo>
                  <a:pt x="777" y="1037"/>
                  <a:pt x="700" y="1453"/>
                  <a:pt x="477" y="1772"/>
                </a:cubicBezTo>
                <a:lnTo>
                  <a:pt x="215" y="1588"/>
                </a:lnTo>
                <a:cubicBezTo>
                  <a:pt x="383" y="1348"/>
                  <a:pt x="440" y="1036"/>
                  <a:pt x="344" y="736"/>
                </a:cubicBezTo>
                <a:cubicBezTo>
                  <a:pt x="279" y="537"/>
                  <a:pt x="157" y="373"/>
                  <a:pt x="0" y="257"/>
                </a:cubicBezTo>
                <a:lnTo>
                  <a:pt x="19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19" name="Freeform 7"/>
          <p:cNvSpPr>
            <a:spLocks/>
          </p:cNvSpPr>
          <p:nvPr/>
        </p:nvSpPr>
        <p:spPr bwMode="auto">
          <a:xfrm>
            <a:off x="2174875" y="3957151"/>
            <a:ext cx="1250950" cy="619125"/>
          </a:xfrm>
          <a:custGeom>
            <a:avLst/>
            <a:gdLst>
              <a:gd name="T0" fmla="*/ 689980557 w 2268"/>
              <a:gd name="T1" fmla="*/ 128718564 h 1125"/>
              <a:gd name="T2" fmla="*/ 489800978 w 2268"/>
              <a:gd name="T3" fmla="*/ 275608584 h 1125"/>
              <a:gd name="T4" fmla="*/ 0 w 2268"/>
              <a:gd name="T5" fmla="*/ 31801012 h 1125"/>
              <a:gd name="T6" fmla="*/ 91875879 w 2268"/>
              <a:gd name="T7" fmla="*/ 0 h 1125"/>
              <a:gd name="T8" fmla="*/ 459987222 w 2268"/>
              <a:gd name="T9" fmla="*/ 183234584 h 1125"/>
              <a:gd name="T10" fmla="*/ 610273862 w 2268"/>
              <a:gd name="T11" fmla="*/ 72990710 h 1125"/>
              <a:gd name="T12" fmla="*/ 689980557 w 2268"/>
              <a:gd name="T13" fmla="*/ 128718564 h 11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68" h="1125">
                <a:moveTo>
                  <a:pt x="2268" y="425"/>
                </a:moveTo>
                <a:cubicBezTo>
                  <a:pt x="2113" y="646"/>
                  <a:pt x="1887" y="820"/>
                  <a:pt x="1610" y="910"/>
                </a:cubicBezTo>
                <a:cubicBezTo>
                  <a:pt x="942" y="1125"/>
                  <a:pt x="227" y="765"/>
                  <a:pt x="0" y="105"/>
                </a:cubicBezTo>
                <a:lnTo>
                  <a:pt x="302" y="0"/>
                </a:lnTo>
                <a:cubicBezTo>
                  <a:pt x="473" y="496"/>
                  <a:pt x="1010" y="766"/>
                  <a:pt x="1512" y="605"/>
                </a:cubicBezTo>
                <a:cubicBezTo>
                  <a:pt x="1720" y="538"/>
                  <a:pt x="1889" y="407"/>
                  <a:pt x="2006" y="241"/>
                </a:cubicBezTo>
                <a:lnTo>
                  <a:pt x="2268" y="42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20" name="Oval 23"/>
          <p:cNvSpPr>
            <a:spLocks noChangeArrowheads="1"/>
          </p:cNvSpPr>
          <p:nvPr/>
        </p:nvSpPr>
        <p:spPr bwMode="auto">
          <a:xfrm>
            <a:off x="3829790" y="1179604"/>
            <a:ext cx="1351242" cy="132238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1" name="Oval 24"/>
          <p:cNvSpPr>
            <a:spLocks noChangeArrowheads="1"/>
          </p:cNvSpPr>
          <p:nvPr/>
        </p:nvSpPr>
        <p:spPr bwMode="auto">
          <a:xfrm>
            <a:off x="3945678" y="1297079"/>
            <a:ext cx="1112501" cy="108743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2" name="TextBox 12"/>
          <p:cNvSpPr txBox="1">
            <a:spLocks noChangeArrowheads="1"/>
          </p:cNvSpPr>
          <p:nvPr/>
        </p:nvSpPr>
        <p:spPr bwMode="auto">
          <a:xfrm>
            <a:off x="4129828" y="1517742"/>
            <a:ext cx="7373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dirty="0">
                <a:solidFill>
                  <a:srgbClr val="F8F8F8"/>
                </a:solidFill>
                <a:latin typeface="微软雅黑" panose="020B0503020204020204" pitchFamily="34" charset="-122"/>
              </a:rPr>
              <a:t>目标</a:t>
            </a:r>
            <a:r>
              <a:rPr lang="en-US" altLang="zh-CN" sz="1800" dirty="0">
                <a:solidFill>
                  <a:srgbClr val="F8F8F8"/>
                </a:solidFill>
                <a:latin typeface="微软雅黑" panose="020B0503020204020204" pitchFamily="34" charset="-122"/>
              </a:rPr>
              <a:t>1</a:t>
            </a:r>
            <a:endParaRPr lang="zh-CN" altLang="en-US" sz="1800" dirty="0">
              <a:solidFill>
                <a:srgbClr val="F8F8F8"/>
              </a:solidFill>
              <a:latin typeface="微软雅黑" panose="020B0503020204020204" pitchFamily="34" charset="-122"/>
            </a:endParaRPr>
          </a:p>
        </p:txBody>
      </p:sp>
      <p:sp>
        <p:nvSpPr>
          <p:cNvPr id="13323" name="Oval 23"/>
          <p:cNvSpPr>
            <a:spLocks noChangeArrowheads="1"/>
          </p:cNvSpPr>
          <p:nvPr/>
        </p:nvSpPr>
        <p:spPr bwMode="auto">
          <a:xfrm>
            <a:off x="3097213" y="5241925"/>
            <a:ext cx="1320800" cy="132238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4" name="Oval 24"/>
          <p:cNvSpPr>
            <a:spLocks noChangeArrowheads="1"/>
          </p:cNvSpPr>
          <p:nvPr/>
        </p:nvSpPr>
        <p:spPr bwMode="auto">
          <a:xfrm>
            <a:off x="3214688" y="5359400"/>
            <a:ext cx="1087437" cy="10874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5" name="TextBox 15"/>
          <p:cNvSpPr txBox="1">
            <a:spLocks noChangeArrowheads="1"/>
          </p:cNvSpPr>
          <p:nvPr/>
        </p:nvSpPr>
        <p:spPr bwMode="auto">
          <a:xfrm>
            <a:off x="3397250" y="5580063"/>
            <a:ext cx="720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dirty="0">
                <a:solidFill>
                  <a:srgbClr val="F8F8F8"/>
                </a:solidFill>
                <a:latin typeface="微软雅黑" panose="020B0503020204020204" pitchFamily="34" charset="-122"/>
              </a:rPr>
              <a:t>目标</a:t>
            </a:r>
            <a:r>
              <a:rPr lang="en-US" altLang="zh-CN" sz="1800" dirty="0">
                <a:solidFill>
                  <a:srgbClr val="F8F8F8"/>
                </a:solidFill>
                <a:latin typeface="微软雅黑" panose="020B0503020204020204" pitchFamily="34" charset="-122"/>
              </a:rPr>
              <a:t>3</a:t>
            </a:r>
            <a:endParaRPr lang="zh-CN" altLang="en-US" sz="1800" dirty="0">
              <a:solidFill>
                <a:srgbClr val="F8F8F8"/>
              </a:solidFill>
              <a:latin typeface="微软雅黑" panose="020B0503020204020204" pitchFamily="34" charset="-122"/>
            </a:endParaRPr>
          </a:p>
        </p:txBody>
      </p:sp>
      <p:sp>
        <p:nvSpPr>
          <p:cNvPr id="13326" name="Oval 23"/>
          <p:cNvSpPr>
            <a:spLocks noChangeArrowheads="1"/>
          </p:cNvSpPr>
          <p:nvPr/>
        </p:nvSpPr>
        <p:spPr bwMode="auto">
          <a:xfrm>
            <a:off x="4983946" y="2793513"/>
            <a:ext cx="1320800" cy="132238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7" name="Oval 24"/>
          <p:cNvSpPr>
            <a:spLocks noChangeArrowheads="1"/>
          </p:cNvSpPr>
          <p:nvPr/>
        </p:nvSpPr>
        <p:spPr bwMode="auto">
          <a:xfrm>
            <a:off x="5099834" y="2910988"/>
            <a:ext cx="1087437" cy="108743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8" name="TextBox 18"/>
          <p:cNvSpPr txBox="1">
            <a:spLocks noChangeArrowheads="1"/>
          </p:cNvSpPr>
          <p:nvPr/>
        </p:nvSpPr>
        <p:spPr bwMode="auto">
          <a:xfrm>
            <a:off x="5283984" y="3131651"/>
            <a:ext cx="7207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dirty="0">
                <a:solidFill>
                  <a:srgbClr val="F8F8F8"/>
                </a:solidFill>
                <a:latin typeface="微软雅黑" panose="020B0503020204020204" pitchFamily="34" charset="-122"/>
              </a:rPr>
              <a:t>目标</a:t>
            </a:r>
            <a:endParaRPr lang="en-US" altLang="zh-CN" sz="1800" dirty="0">
              <a:solidFill>
                <a:srgbClr val="F8F8F8"/>
              </a:solidFill>
              <a:latin typeface="微软雅黑" panose="020B0503020204020204" pitchFamily="34" charset="-122"/>
            </a:endParaRPr>
          </a:p>
          <a:p>
            <a:pPr algn="ctr" eaLnBrk="1" hangingPunct="1">
              <a:spcBef>
                <a:spcPct val="0"/>
              </a:spcBef>
              <a:buFontTx/>
              <a:buNone/>
            </a:pPr>
            <a:r>
              <a:rPr lang="en-US" altLang="zh-CN" sz="1800" dirty="0">
                <a:solidFill>
                  <a:srgbClr val="F8F8F8"/>
                </a:solidFill>
                <a:latin typeface="微软雅黑" panose="020B0503020204020204" pitchFamily="34" charset="-122"/>
              </a:rPr>
              <a:t>2</a:t>
            </a:r>
            <a:endParaRPr lang="zh-CN" altLang="en-US" sz="1800" dirty="0">
              <a:solidFill>
                <a:srgbClr val="F8F8F8"/>
              </a:solidFill>
              <a:latin typeface="微软雅黑" panose="020B0503020204020204" pitchFamily="34" charset="-122"/>
            </a:endParaRPr>
          </a:p>
        </p:txBody>
      </p:sp>
      <p:cxnSp>
        <p:nvCxnSpPr>
          <p:cNvPr id="13329" name="直接连接符 9"/>
          <p:cNvCxnSpPr>
            <a:cxnSpLocks noChangeShapeType="1"/>
          </p:cNvCxnSpPr>
          <p:nvPr/>
        </p:nvCxnSpPr>
        <p:spPr bwMode="auto">
          <a:xfrm flipH="1">
            <a:off x="3214688" y="2435800"/>
            <a:ext cx="638026" cy="674113"/>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30" name="直接连接符 21"/>
          <p:cNvCxnSpPr>
            <a:cxnSpLocks noChangeShapeType="1"/>
          </p:cNvCxnSpPr>
          <p:nvPr/>
        </p:nvCxnSpPr>
        <p:spPr bwMode="auto">
          <a:xfrm>
            <a:off x="3757613" y="3634751"/>
            <a:ext cx="1252538"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31" name="直接连接符 24"/>
          <p:cNvCxnSpPr>
            <a:cxnSpLocks noChangeShapeType="1"/>
          </p:cNvCxnSpPr>
          <p:nvPr/>
        </p:nvCxnSpPr>
        <p:spPr bwMode="auto">
          <a:xfrm>
            <a:off x="3757613" y="4471988"/>
            <a:ext cx="0" cy="676275"/>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33" name="TextBox 29"/>
          <p:cNvSpPr txBox="1">
            <a:spLocks noChangeArrowheads="1"/>
          </p:cNvSpPr>
          <p:nvPr/>
        </p:nvSpPr>
        <p:spPr bwMode="auto">
          <a:xfrm>
            <a:off x="5410940" y="1490754"/>
            <a:ext cx="35543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r>
              <a:rPr lang="zh-CN" altLang="en-US" sz="1600" dirty="0"/>
              <a:t>介绍架构设计初步及其重要性</a:t>
            </a:r>
          </a:p>
        </p:txBody>
      </p:sp>
      <p:sp>
        <p:nvSpPr>
          <p:cNvPr id="13335" name="TextBox 31"/>
          <p:cNvSpPr txBox="1">
            <a:spLocks noChangeArrowheads="1"/>
          </p:cNvSpPr>
          <p:nvPr/>
        </p:nvSpPr>
        <p:spPr bwMode="auto">
          <a:xfrm>
            <a:off x="5263792" y="4302711"/>
            <a:ext cx="36512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r>
              <a:rPr lang="zh-CN" altLang="en-US" sz="1600" dirty="0"/>
              <a:t>解释在架构设计过程中要做出的决策</a:t>
            </a:r>
          </a:p>
        </p:txBody>
      </p:sp>
      <p:sp>
        <p:nvSpPr>
          <p:cNvPr id="13337" name="TextBox 33"/>
          <p:cNvSpPr txBox="1">
            <a:spLocks noChangeArrowheads="1"/>
          </p:cNvSpPr>
          <p:nvPr/>
        </p:nvSpPr>
        <p:spPr bwMode="auto">
          <a:xfrm>
            <a:off x="4983946" y="5580063"/>
            <a:ext cx="31783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r>
              <a:rPr lang="zh-CN" altLang="en-US" sz="1600" dirty="0"/>
              <a:t>从三个角度介绍架构设计风格</a:t>
            </a:r>
            <a:endParaRPr lang="zh-CN" altLang="zh-CN" sz="1600" dirty="0"/>
          </a:p>
        </p:txBody>
      </p:sp>
      <p:sp>
        <p:nvSpPr>
          <p:cNvPr id="2" name="文本框 1"/>
          <p:cNvSpPr txBox="1"/>
          <p:nvPr/>
        </p:nvSpPr>
        <p:spPr>
          <a:xfrm>
            <a:off x="2485252" y="3629094"/>
            <a:ext cx="646331" cy="369332"/>
          </a:xfrm>
          <a:prstGeom prst="rect">
            <a:avLst/>
          </a:prstGeom>
          <a:noFill/>
        </p:spPr>
        <p:txBody>
          <a:bodyPr wrap="none" rtlCol="0">
            <a:spAutoFit/>
          </a:bodyPr>
          <a:lstStyle/>
          <a:p>
            <a:r>
              <a:rPr lang="zh-CN" altLang="en-US" dirty="0"/>
              <a:t>目标</a:t>
            </a:r>
          </a:p>
        </p:txBody>
      </p:sp>
    </p:spTree>
    <p:extLst>
      <p:ext uri="{BB962C8B-B14F-4D97-AF65-F5344CB8AC3E}">
        <p14:creationId xmlns:p14="http://schemas.microsoft.com/office/powerpoint/2010/main" val="3307623625"/>
      </p:ext>
    </p:extLst>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additive="base">
                                        <p:cTn id="7" dur="300" fill="hold"/>
                                        <p:tgtEl>
                                          <p:spTgt spid="13316"/>
                                        </p:tgtEl>
                                        <p:attrNameLst>
                                          <p:attrName>ppt_x</p:attrName>
                                        </p:attrNameLst>
                                      </p:cBhvr>
                                      <p:tavLst>
                                        <p:tav tm="0">
                                          <p:val>
                                            <p:strVal val="0-#ppt_w/2"/>
                                          </p:val>
                                        </p:tav>
                                        <p:tav tm="100000">
                                          <p:val>
                                            <p:strVal val="#ppt_x"/>
                                          </p:val>
                                        </p:tav>
                                      </p:tavLst>
                                    </p:anim>
                                    <p:anim calcmode="lin" valueType="num">
                                      <p:cBhvr additive="base">
                                        <p:cTn id="8" dur="300" fill="hold"/>
                                        <p:tgtEl>
                                          <p:spTgt spid="1331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300"/>
                            </p:stCondLst>
                            <p:childTnLst>
                              <p:par>
                                <p:cTn id="10" presetID="22" presetClass="entr" presetSubtype="8" fill="hold" nodeType="afterEffect">
                                  <p:stCondLst>
                                    <p:cond delay="0"/>
                                  </p:stCondLst>
                                  <p:childTnLst>
                                    <p:set>
                                      <p:cBhvr>
                                        <p:cTn id="11" dur="1" fill="hold">
                                          <p:stCondLst>
                                            <p:cond delay="0"/>
                                          </p:stCondLst>
                                        </p:cTn>
                                        <p:tgtEl>
                                          <p:spTgt spid="13315"/>
                                        </p:tgtEl>
                                        <p:attrNameLst>
                                          <p:attrName>style.visibility</p:attrName>
                                        </p:attrNameLst>
                                      </p:cBhvr>
                                      <p:to>
                                        <p:strVal val="visible"/>
                                      </p:to>
                                    </p:set>
                                    <p:animEffect transition="in" filter="wipe(left)">
                                      <p:cBhvr>
                                        <p:cTn id="12" dur="500"/>
                                        <p:tgtEl>
                                          <p:spTgt spid="13315"/>
                                        </p:tgtEl>
                                      </p:cBhvr>
                                    </p:animEffect>
                                  </p:childTnLst>
                                </p:cTn>
                              </p:par>
                            </p:childTnLst>
                          </p:cTn>
                        </p:par>
                        <p:par>
                          <p:cTn id="13" fill="hold" nodeType="afterGroup">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3314"/>
                                        </p:tgtEl>
                                        <p:attrNameLst>
                                          <p:attrName>style.visibility</p:attrName>
                                        </p:attrNameLst>
                                      </p:cBhvr>
                                      <p:to>
                                        <p:strVal val="visible"/>
                                      </p:to>
                                    </p:set>
                                    <p:anim calcmode="lin" valueType="num">
                                      <p:cBhvr>
                                        <p:cTn id="16"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13314"/>
                                        </p:tgtEl>
                                        <p:attrNameLst>
                                          <p:attrName>ppt_y</p:attrName>
                                        </p:attrNameLst>
                                      </p:cBhvr>
                                      <p:tavLst>
                                        <p:tav tm="0">
                                          <p:val>
                                            <p:strVal val="#ppt_y"/>
                                          </p:val>
                                        </p:tav>
                                        <p:tav tm="100000">
                                          <p:val>
                                            <p:strVal val="#ppt_y"/>
                                          </p:val>
                                        </p:tav>
                                      </p:tavLst>
                                    </p:anim>
                                    <p:anim calcmode="lin" valueType="num">
                                      <p:cBhvr>
                                        <p:cTn id="18"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13314"/>
                                        </p:tgtEl>
                                      </p:cBhvr>
                                    </p:animEffect>
                                  </p:childTnLst>
                                </p:cTn>
                              </p:par>
                            </p:childTnLst>
                          </p:cTn>
                        </p:par>
                        <p:par>
                          <p:cTn id="21" fill="hold" nodeType="afterGroup">
                            <p:stCondLst>
                              <p:cond delay="1320"/>
                            </p:stCondLst>
                            <p:childTnLst>
                              <p:par>
                                <p:cTn id="22" presetID="22" presetClass="entr" presetSubtype="8" fill="hold" grpId="0" nodeType="afterEffect">
                                  <p:stCondLst>
                                    <p:cond delay="0"/>
                                  </p:stCondLst>
                                  <p:childTnLst>
                                    <p:set>
                                      <p:cBhvr>
                                        <p:cTn id="23" dur="1" fill="hold">
                                          <p:stCondLst>
                                            <p:cond delay="0"/>
                                          </p:stCondLst>
                                        </p:cTn>
                                        <p:tgtEl>
                                          <p:spTgt spid="13317"/>
                                        </p:tgtEl>
                                        <p:attrNameLst>
                                          <p:attrName>style.visibility</p:attrName>
                                        </p:attrNameLst>
                                      </p:cBhvr>
                                      <p:to>
                                        <p:strVal val="visible"/>
                                      </p:to>
                                    </p:set>
                                    <p:animEffect transition="in" filter="wipe(left)">
                                      <p:cBhvr>
                                        <p:cTn id="24" dur="500"/>
                                        <p:tgtEl>
                                          <p:spTgt spid="13317"/>
                                        </p:tgtEl>
                                      </p:cBhvr>
                                    </p:animEffect>
                                  </p:childTnLst>
                                </p:cTn>
                              </p:par>
                            </p:childTnLst>
                          </p:cTn>
                        </p:par>
                        <p:par>
                          <p:cTn id="25" fill="hold" nodeType="afterGroup">
                            <p:stCondLst>
                              <p:cond delay="1820"/>
                            </p:stCondLst>
                            <p:childTnLst>
                              <p:par>
                                <p:cTn id="26" presetID="22" presetClass="entr" presetSubtype="1" fill="hold" grpId="0" nodeType="afterEffect">
                                  <p:stCondLst>
                                    <p:cond delay="0"/>
                                  </p:stCondLst>
                                  <p:childTnLst>
                                    <p:set>
                                      <p:cBhvr>
                                        <p:cTn id="27" dur="1" fill="hold">
                                          <p:stCondLst>
                                            <p:cond delay="0"/>
                                          </p:stCondLst>
                                        </p:cTn>
                                        <p:tgtEl>
                                          <p:spTgt spid="13318"/>
                                        </p:tgtEl>
                                        <p:attrNameLst>
                                          <p:attrName>style.visibility</p:attrName>
                                        </p:attrNameLst>
                                      </p:cBhvr>
                                      <p:to>
                                        <p:strVal val="visible"/>
                                      </p:to>
                                    </p:set>
                                    <p:animEffect transition="in" filter="wipe(up)">
                                      <p:cBhvr>
                                        <p:cTn id="28" dur="500"/>
                                        <p:tgtEl>
                                          <p:spTgt spid="13318"/>
                                        </p:tgtEl>
                                      </p:cBhvr>
                                    </p:animEffect>
                                  </p:childTnLst>
                                </p:cTn>
                              </p:par>
                            </p:childTnLst>
                          </p:cTn>
                        </p:par>
                        <p:par>
                          <p:cTn id="29" fill="hold" nodeType="afterGroup">
                            <p:stCondLst>
                              <p:cond delay="2320"/>
                            </p:stCondLst>
                            <p:childTnLst>
                              <p:par>
                                <p:cTn id="30" presetID="22" presetClass="entr" presetSubtype="2" fill="hold" grpId="0" nodeType="afterEffect">
                                  <p:stCondLst>
                                    <p:cond delay="0"/>
                                  </p:stCondLst>
                                  <p:childTnLst>
                                    <p:set>
                                      <p:cBhvr>
                                        <p:cTn id="31" dur="1" fill="hold">
                                          <p:stCondLst>
                                            <p:cond delay="0"/>
                                          </p:stCondLst>
                                        </p:cTn>
                                        <p:tgtEl>
                                          <p:spTgt spid="13319"/>
                                        </p:tgtEl>
                                        <p:attrNameLst>
                                          <p:attrName>style.visibility</p:attrName>
                                        </p:attrNameLst>
                                      </p:cBhvr>
                                      <p:to>
                                        <p:strVal val="visible"/>
                                      </p:to>
                                    </p:set>
                                    <p:animEffect transition="in" filter="wipe(right)">
                                      <p:cBhvr>
                                        <p:cTn id="32" dur="500"/>
                                        <p:tgtEl>
                                          <p:spTgt spid="13319"/>
                                        </p:tgtEl>
                                      </p:cBhvr>
                                    </p:animEffect>
                                  </p:childTnLst>
                                </p:cTn>
                              </p:par>
                            </p:childTnLst>
                          </p:cTn>
                        </p:par>
                        <p:par>
                          <p:cTn id="33" fill="hold" nodeType="afterGroup">
                            <p:stCondLst>
                              <p:cond delay="2820"/>
                            </p:stCondLst>
                            <p:childTnLst>
                              <p:par>
                                <p:cTn id="34" presetID="22" presetClass="entr" presetSubtype="4" fill="hold" nodeType="afterEffect">
                                  <p:stCondLst>
                                    <p:cond delay="0"/>
                                  </p:stCondLst>
                                  <p:childTnLst>
                                    <p:set>
                                      <p:cBhvr>
                                        <p:cTn id="35" dur="1" fill="hold">
                                          <p:stCondLst>
                                            <p:cond delay="0"/>
                                          </p:stCondLst>
                                        </p:cTn>
                                        <p:tgtEl>
                                          <p:spTgt spid="13329"/>
                                        </p:tgtEl>
                                        <p:attrNameLst>
                                          <p:attrName>style.visibility</p:attrName>
                                        </p:attrNameLst>
                                      </p:cBhvr>
                                      <p:to>
                                        <p:strVal val="visible"/>
                                      </p:to>
                                    </p:set>
                                    <p:animEffect transition="in" filter="wipe(down)">
                                      <p:cBhvr>
                                        <p:cTn id="36" dur="500"/>
                                        <p:tgtEl>
                                          <p:spTgt spid="13329"/>
                                        </p:tgtEl>
                                      </p:cBhvr>
                                    </p:animEffect>
                                  </p:childTnLst>
                                </p:cTn>
                              </p:par>
                            </p:childTnLst>
                          </p:cTn>
                        </p:par>
                        <p:par>
                          <p:cTn id="37" fill="hold" nodeType="afterGroup">
                            <p:stCondLst>
                              <p:cond delay="3320"/>
                            </p:stCondLst>
                            <p:childTnLst>
                              <p:par>
                                <p:cTn id="38" presetID="10" presetClass="entr" presetSubtype="0" fill="hold" grpId="0" nodeType="afterEffect">
                                  <p:stCondLst>
                                    <p:cond delay="0"/>
                                  </p:stCondLst>
                                  <p:childTnLst>
                                    <p:set>
                                      <p:cBhvr>
                                        <p:cTn id="39" dur="1" fill="hold">
                                          <p:stCondLst>
                                            <p:cond delay="0"/>
                                          </p:stCondLst>
                                        </p:cTn>
                                        <p:tgtEl>
                                          <p:spTgt spid="13320"/>
                                        </p:tgtEl>
                                        <p:attrNameLst>
                                          <p:attrName>style.visibility</p:attrName>
                                        </p:attrNameLst>
                                      </p:cBhvr>
                                      <p:to>
                                        <p:strVal val="visible"/>
                                      </p:to>
                                    </p:set>
                                    <p:anim calcmode="lin" valueType="num">
                                      <p:cBhvr>
                                        <p:cTn id="40" dur="500" fill="hold"/>
                                        <p:tgtEl>
                                          <p:spTgt spid="13320"/>
                                        </p:tgtEl>
                                        <p:attrNameLst>
                                          <p:attrName>ppt_w</p:attrName>
                                        </p:attrNameLst>
                                      </p:cBhvr>
                                      <p:tavLst>
                                        <p:tav tm="0">
                                          <p:val>
                                            <p:fltVal val="0"/>
                                          </p:val>
                                        </p:tav>
                                        <p:tav tm="100000">
                                          <p:val>
                                            <p:strVal val="#ppt_w"/>
                                          </p:val>
                                        </p:tav>
                                      </p:tavLst>
                                    </p:anim>
                                    <p:anim calcmode="lin" valueType="num">
                                      <p:cBhvr>
                                        <p:cTn id="41" dur="500" fill="hold"/>
                                        <p:tgtEl>
                                          <p:spTgt spid="13320"/>
                                        </p:tgtEl>
                                        <p:attrNameLst>
                                          <p:attrName>ppt_h</p:attrName>
                                        </p:attrNameLst>
                                      </p:cBhvr>
                                      <p:tavLst>
                                        <p:tav tm="0">
                                          <p:val>
                                            <p:fltVal val="0"/>
                                          </p:val>
                                        </p:tav>
                                        <p:tav tm="100000">
                                          <p:val>
                                            <p:strVal val="#ppt_h"/>
                                          </p:val>
                                        </p:tav>
                                      </p:tavLst>
                                    </p:anim>
                                    <p:animEffect transition="in" filter="fade">
                                      <p:cBhvr>
                                        <p:cTn id="42" dur="500"/>
                                        <p:tgtEl>
                                          <p:spTgt spid="133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321"/>
                                        </p:tgtEl>
                                        <p:attrNameLst>
                                          <p:attrName>style.visibility</p:attrName>
                                        </p:attrNameLst>
                                      </p:cBhvr>
                                      <p:to>
                                        <p:strVal val="visible"/>
                                      </p:to>
                                    </p:set>
                                    <p:anim calcmode="lin" valueType="num">
                                      <p:cBhvr>
                                        <p:cTn id="45" dur="500" fill="hold"/>
                                        <p:tgtEl>
                                          <p:spTgt spid="13321"/>
                                        </p:tgtEl>
                                        <p:attrNameLst>
                                          <p:attrName>ppt_w</p:attrName>
                                        </p:attrNameLst>
                                      </p:cBhvr>
                                      <p:tavLst>
                                        <p:tav tm="0">
                                          <p:val>
                                            <p:fltVal val="0"/>
                                          </p:val>
                                        </p:tav>
                                        <p:tav tm="100000">
                                          <p:val>
                                            <p:strVal val="#ppt_w"/>
                                          </p:val>
                                        </p:tav>
                                      </p:tavLst>
                                    </p:anim>
                                    <p:anim calcmode="lin" valueType="num">
                                      <p:cBhvr>
                                        <p:cTn id="46" dur="500" fill="hold"/>
                                        <p:tgtEl>
                                          <p:spTgt spid="13321"/>
                                        </p:tgtEl>
                                        <p:attrNameLst>
                                          <p:attrName>ppt_h</p:attrName>
                                        </p:attrNameLst>
                                      </p:cBhvr>
                                      <p:tavLst>
                                        <p:tav tm="0">
                                          <p:val>
                                            <p:fltVal val="0"/>
                                          </p:val>
                                        </p:tav>
                                        <p:tav tm="100000">
                                          <p:val>
                                            <p:strVal val="#ppt_h"/>
                                          </p:val>
                                        </p:tav>
                                      </p:tavLst>
                                    </p:anim>
                                    <p:animEffect transition="in" filter="fade">
                                      <p:cBhvr>
                                        <p:cTn id="47" dur="500"/>
                                        <p:tgtEl>
                                          <p:spTgt spid="133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322"/>
                                        </p:tgtEl>
                                        <p:attrNameLst>
                                          <p:attrName>style.visibility</p:attrName>
                                        </p:attrNameLst>
                                      </p:cBhvr>
                                      <p:to>
                                        <p:strVal val="visible"/>
                                      </p:to>
                                    </p:set>
                                    <p:anim calcmode="lin" valueType="num">
                                      <p:cBhvr>
                                        <p:cTn id="50" dur="500" fill="hold"/>
                                        <p:tgtEl>
                                          <p:spTgt spid="13322"/>
                                        </p:tgtEl>
                                        <p:attrNameLst>
                                          <p:attrName>ppt_w</p:attrName>
                                        </p:attrNameLst>
                                      </p:cBhvr>
                                      <p:tavLst>
                                        <p:tav tm="0">
                                          <p:val>
                                            <p:fltVal val="0"/>
                                          </p:val>
                                        </p:tav>
                                        <p:tav tm="100000">
                                          <p:val>
                                            <p:strVal val="#ppt_w"/>
                                          </p:val>
                                        </p:tav>
                                      </p:tavLst>
                                    </p:anim>
                                    <p:anim calcmode="lin" valueType="num">
                                      <p:cBhvr>
                                        <p:cTn id="51" dur="500" fill="hold"/>
                                        <p:tgtEl>
                                          <p:spTgt spid="13322"/>
                                        </p:tgtEl>
                                        <p:attrNameLst>
                                          <p:attrName>ppt_h</p:attrName>
                                        </p:attrNameLst>
                                      </p:cBhvr>
                                      <p:tavLst>
                                        <p:tav tm="0">
                                          <p:val>
                                            <p:fltVal val="0"/>
                                          </p:val>
                                        </p:tav>
                                        <p:tav tm="100000">
                                          <p:val>
                                            <p:strVal val="#ppt_h"/>
                                          </p:val>
                                        </p:tav>
                                      </p:tavLst>
                                    </p:anim>
                                    <p:animEffect transition="in" filter="fade">
                                      <p:cBhvr>
                                        <p:cTn id="52" dur="500"/>
                                        <p:tgtEl>
                                          <p:spTgt spid="13322"/>
                                        </p:tgtEl>
                                      </p:cBhvr>
                                    </p:animEffect>
                                  </p:childTnLst>
                                </p:cTn>
                              </p:par>
                            </p:childTnLst>
                          </p:cTn>
                        </p:par>
                        <p:par>
                          <p:cTn id="53" fill="hold" nodeType="afterGroup">
                            <p:stCondLst>
                              <p:cond delay="3820"/>
                            </p:stCondLst>
                            <p:childTnLst>
                              <p:par>
                                <p:cTn id="54" presetID="22" presetClass="entr" presetSubtype="1" fill="hold" grpId="0" nodeType="afterEffect">
                                  <p:stCondLst>
                                    <p:cond delay="0"/>
                                  </p:stCondLst>
                                  <p:childTnLst>
                                    <p:set>
                                      <p:cBhvr>
                                        <p:cTn id="55" dur="1" fill="hold">
                                          <p:stCondLst>
                                            <p:cond delay="0"/>
                                          </p:stCondLst>
                                        </p:cTn>
                                        <p:tgtEl>
                                          <p:spTgt spid="13333"/>
                                        </p:tgtEl>
                                        <p:attrNameLst>
                                          <p:attrName>style.visibility</p:attrName>
                                        </p:attrNameLst>
                                      </p:cBhvr>
                                      <p:to>
                                        <p:strVal val="visible"/>
                                      </p:to>
                                    </p:set>
                                    <p:animEffect transition="in" filter="wipe(up)">
                                      <p:cBhvr>
                                        <p:cTn id="56" dur="500"/>
                                        <p:tgtEl>
                                          <p:spTgt spid="13333"/>
                                        </p:tgtEl>
                                      </p:cBhvr>
                                    </p:animEffect>
                                  </p:childTnLst>
                                </p:cTn>
                              </p:par>
                            </p:childTnLst>
                          </p:cTn>
                        </p:par>
                        <p:par>
                          <p:cTn id="57" fill="hold" nodeType="afterGroup">
                            <p:stCondLst>
                              <p:cond delay="4320"/>
                            </p:stCondLst>
                            <p:childTnLst>
                              <p:par>
                                <p:cTn id="58" presetID="22" presetClass="entr" presetSubtype="8" fill="hold" nodeType="afterEffect">
                                  <p:stCondLst>
                                    <p:cond delay="0"/>
                                  </p:stCondLst>
                                  <p:childTnLst>
                                    <p:set>
                                      <p:cBhvr>
                                        <p:cTn id="59" dur="1" fill="hold">
                                          <p:stCondLst>
                                            <p:cond delay="0"/>
                                          </p:stCondLst>
                                        </p:cTn>
                                        <p:tgtEl>
                                          <p:spTgt spid="13330"/>
                                        </p:tgtEl>
                                        <p:attrNameLst>
                                          <p:attrName>style.visibility</p:attrName>
                                        </p:attrNameLst>
                                      </p:cBhvr>
                                      <p:to>
                                        <p:strVal val="visible"/>
                                      </p:to>
                                    </p:set>
                                    <p:animEffect transition="in" filter="wipe(left)">
                                      <p:cBhvr>
                                        <p:cTn id="60" dur="500"/>
                                        <p:tgtEl>
                                          <p:spTgt spid="13330"/>
                                        </p:tgtEl>
                                      </p:cBhvr>
                                    </p:animEffect>
                                  </p:childTnLst>
                                </p:cTn>
                              </p:par>
                            </p:childTnLst>
                          </p:cTn>
                        </p:par>
                        <p:par>
                          <p:cTn id="61" fill="hold" nodeType="afterGroup">
                            <p:stCondLst>
                              <p:cond delay="4820"/>
                            </p:stCondLst>
                            <p:childTnLst>
                              <p:par>
                                <p:cTn id="62" presetID="10" presetClass="entr" presetSubtype="0" fill="hold" grpId="0" nodeType="afterEffect">
                                  <p:stCondLst>
                                    <p:cond delay="0"/>
                                  </p:stCondLst>
                                  <p:childTnLst>
                                    <p:set>
                                      <p:cBhvr>
                                        <p:cTn id="63" dur="1" fill="hold">
                                          <p:stCondLst>
                                            <p:cond delay="0"/>
                                          </p:stCondLst>
                                        </p:cTn>
                                        <p:tgtEl>
                                          <p:spTgt spid="13326"/>
                                        </p:tgtEl>
                                        <p:attrNameLst>
                                          <p:attrName>style.visibility</p:attrName>
                                        </p:attrNameLst>
                                      </p:cBhvr>
                                      <p:to>
                                        <p:strVal val="visible"/>
                                      </p:to>
                                    </p:set>
                                    <p:anim calcmode="lin" valueType="num">
                                      <p:cBhvr>
                                        <p:cTn id="64" dur="500" fill="hold"/>
                                        <p:tgtEl>
                                          <p:spTgt spid="13326"/>
                                        </p:tgtEl>
                                        <p:attrNameLst>
                                          <p:attrName>ppt_w</p:attrName>
                                        </p:attrNameLst>
                                      </p:cBhvr>
                                      <p:tavLst>
                                        <p:tav tm="0">
                                          <p:val>
                                            <p:fltVal val="0"/>
                                          </p:val>
                                        </p:tav>
                                        <p:tav tm="100000">
                                          <p:val>
                                            <p:strVal val="#ppt_w"/>
                                          </p:val>
                                        </p:tav>
                                      </p:tavLst>
                                    </p:anim>
                                    <p:anim calcmode="lin" valueType="num">
                                      <p:cBhvr>
                                        <p:cTn id="65" dur="500" fill="hold"/>
                                        <p:tgtEl>
                                          <p:spTgt spid="13326"/>
                                        </p:tgtEl>
                                        <p:attrNameLst>
                                          <p:attrName>ppt_h</p:attrName>
                                        </p:attrNameLst>
                                      </p:cBhvr>
                                      <p:tavLst>
                                        <p:tav tm="0">
                                          <p:val>
                                            <p:fltVal val="0"/>
                                          </p:val>
                                        </p:tav>
                                        <p:tav tm="100000">
                                          <p:val>
                                            <p:strVal val="#ppt_h"/>
                                          </p:val>
                                        </p:tav>
                                      </p:tavLst>
                                    </p:anim>
                                    <p:animEffect transition="in" filter="fade">
                                      <p:cBhvr>
                                        <p:cTn id="66" dur="500"/>
                                        <p:tgtEl>
                                          <p:spTgt spid="1332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3327"/>
                                        </p:tgtEl>
                                        <p:attrNameLst>
                                          <p:attrName>style.visibility</p:attrName>
                                        </p:attrNameLst>
                                      </p:cBhvr>
                                      <p:to>
                                        <p:strVal val="visible"/>
                                      </p:to>
                                    </p:set>
                                    <p:anim calcmode="lin" valueType="num">
                                      <p:cBhvr>
                                        <p:cTn id="69" dur="500" fill="hold"/>
                                        <p:tgtEl>
                                          <p:spTgt spid="13327"/>
                                        </p:tgtEl>
                                        <p:attrNameLst>
                                          <p:attrName>ppt_w</p:attrName>
                                        </p:attrNameLst>
                                      </p:cBhvr>
                                      <p:tavLst>
                                        <p:tav tm="0">
                                          <p:val>
                                            <p:fltVal val="0"/>
                                          </p:val>
                                        </p:tav>
                                        <p:tav tm="100000">
                                          <p:val>
                                            <p:strVal val="#ppt_w"/>
                                          </p:val>
                                        </p:tav>
                                      </p:tavLst>
                                    </p:anim>
                                    <p:anim calcmode="lin" valueType="num">
                                      <p:cBhvr>
                                        <p:cTn id="70" dur="500" fill="hold"/>
                                        <p:tgtEl>
                                          <p:spTgt spid="13327"/>
                                        </p:tgtEl>
                                        <p:attrNameLst>
                                          <p:attrName>ppt_h</p:attrName>
                                        </p:attrNameLst>
                                      </p:cBhvr>
                                      <p:tavLst>
                                        <p:tav tm="0">
                                          <p:val>
                                            <p:fltVal val="0"/>
                                          </p:val>
                                        </p:tav>
                                        <p:tav tm="100000">
                                          <p:val>
                                            <p:strVal val="#ppt_h"/>
                                          </p:val>
                                        </p:tav>
                                      </p:tavLst>
                                    </p:anim>
                                    <p:animEffect transition="in" filter="fade">
                                      <p:cBhvr>
                                        <p:cTn id="71" dur="500"/>
                                        <p:tgtEl>
                                          <p:spTgt spid="1332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328"/>
                                        </p:tgtEl>
                                        <p:attrNameLst>
                                          <p:attrName>style.visibility</p:attrName>
                                        </p:attrNameLst>
                                      </p:cBhvr>
                                      <p:to>
                                        <p:strVal val="visible"/>
                                      </p:to>
                                    </p:set>
                                    <p:anim calcmode="lin" valueType="num">
                                      <p:cBhvr>
                                        <p:cTn id="74" dur="500" fill="hold"/>
                                        <p:tgtEl>
                                          <p:spTgt spid="13328"/>
                                        </p:tgtEl>
                                        <p:attrNameLst>
                                          <p:attrName>ppt_w</p:attrName>
                                        </p:attrNameLst>
                                      </p:cBhvr>
                                      <p:tavLst>
                                        <p:tav tm="0">
                                          <p:val>
                                            <p:fltVal val="0"/>
                                          </p:val>
                                        </p:tav>
                                        <p:tav tm="100000">
                                          <p:val>
                                            <p:strVal val="#ppt_w"/>
                                          </p:val>
                                        </p:tav>
                                      </p:tavLst>
                                    </p:anim>
                                    <p:anim calcmode="lin" valueType="num">
                                      <p:cBhvr>
                                        <p:cTn id="75" dur="500" fill="hold"/>
                                        <p:tgtEl>
                                          <p:spTgt spid="13328"/>
                                        </p:tgtEl>
                                        <p:attrNameLst>
                                          <p:attrName>ppt_h</p:attrName>
                                        </p:attrNameLst>
                                      </p:cBhvr>
                                      <p:tavLst>
                                        <p:tav tm="0">
                                          <p:val>
                                            <p:fltVal val="0"/>
                                          </p:val>
                                        </p:tav>
                                        <p:tav tm="100000">
                                          <p:val>
                                            <p:strVal val="#ppt_h"/>
                                          </p:val>
                                        </p:tav>
                                      </p:tavLst>
                                    </p:anim>
                                    <p:animEffect transition="in" filter="fade">
                                      <p:cBhvr>
                                        <p:cTn id="76" dur="500"/>
                                        <p:tgtEl>
                                          <p:spTgt spid="13328"/>
                                        </p:tgtEl>
                                      </p:cBhvr>
                                    </p:animEffect>
                                  </p:childTnLst>
                                </p:cTn>
                              </p:par>
                            </p:childTnLst>
                          </p:cTn>
                        </p:par>
                        <p:par>
                          <p:cTn id="77" fill="hold" nodeType="afterGroup">
                            <p:stCondLst>
                              <p:cond delay="5320"/>
                            </p:stCondLst>
                            <p:childTnLst>
                              <p:par>
                                <p:cTn id="78" presetID="22" presetClass="entr" presetSubtype="1" fill="hold" grpId="0" nodeType="afterEffect">
                                  <p:stCondLst>
                                    <p:cond delay="0"/>
                                  </p:stCondLst>
                                  <p:childTnLst>
                                    <p:set>
                                      <p:cBhvr>
                                        <p:cTn id="79" dur="1" fill="hold">
                                          <p:stCondLst>
                                            <p:cond delay="0"/>
                                          </p:stCondLst>
                                        </p:cTn>
                                        <p:tgtEl>
                                          <p:spTgt spid="13335"/>
                                        </p:tgtEl>
                                        <p:attrNameLst>
                                          <p:attrName>style.visibility</p:attrName>
                                        </p:attrNameLst>
                                      </p:cBhvr>
                                      <p:to>
                                        <p:strVal val="visible"/>
                                      </p:to>
                                    </p:set>
                                    <p:animEffect transition="in" filter="wipe(up)">
                                      <p:cBhvr>
                                        <p:cTn id="80" dur="500"/>
                                        <p:tgtEl>
                                          <p:spTgt spid="13335"/>
                                        </p:tgtEl>
                                      </p:cBhvr>
                                    </p:animEffect>
                                  </p:childTnLst>
                                </p:cTn>
                              </p:par>
                            </p:childTnLst>
                          </p:cTn>
                        </p:par>
                        <p:par>
                          <p:cTn id="81" fill="hold" nodeType="afterGroup">
                            <p:stCondLst>
                              <p:cond delay="5820"/>
                            </p:stCondLst>
                            <p:childTnLst>
                              <p:par>
                                <p:cTn id="82" presetID="22" presetClass="entr" presetSubtype="1" fill="hold" nodeType="afterEffect">
                                  <p:stCondLst>
                                    <p:cond delay="0"/>
                                  </p:stCondLst>
                                  <p:childTnLst>
                                    <p:set>
                                      <p:cBhvr>
                                        <p:cTn id="83" dur="1" fill="hold">
                                          <p:stCondLst>
                                            <p:cond delay="0"/>
                                          </p:stCondLst>
                                        </p:cTn>
                                        <p:tgtEl>
                                          <p:spTgt spid="13331"/>
                                        </p:tgtEl>
                                        <p:attrNameLst>
                                          <p:attrName>style.visibility</p:attrName>
                                        </p:attrNameLst>
                                      </p:cBhvr>
                                      <p:to>
                                        <p:strVal val="visible"/>
                                      </p:to>
                                    </p:set>
                                    <p:animEffect transition="in" filter="wipe(up)">
                                      <p:cBhvr>
                                        <p:cTn id="84" dur="500"/>
                                        <p:tgtEl>
                                          <p:spTgt spid="13331"/>
                                        </p:tgtEl>
                                      </p:cBhvr>
                                    </p:animEffect>
                                  </p:childTnLst>
                                </p:cTn>
                              </p:par>
                            </p:childTnLst>
                          </p:cTn>
                        </p:par>
                        <p:par>
                          <p:cTn id="85" fill="hold" nodeType="afterGroup">
                            <p:stCondLst>
                              <p:cond delay="6320"/>
                            </p:stCondLst>
                            <p:childTnLst>
                              <p:par>
                                <p:cTn id="86" presetID="10" presetClass="entr" presetSubtype="0" fill="hold" grpId="0" nodeType="afterEffect">
                                  <p:stCondLst>
                                    <p:cond delay="0"/>
                                  </p:stCondLst>
                                  <p:childTnLst>
                                    <p:set>
                                      <p:cBhvr>
                                        <p:cTn id="87" dur="1" fill="hold">
                                          <p:stCondLst>
                                            <p:cond delay="0"/>
                                          </p:stCondLst>
                                        </p:cTn>
                                        <p:tgtEl>
                                          <p:spTgt spid="13323"/>
                                        </p:tgtEl>
                                        <p:attrNameLst>
                                          <p:attrName>style.visibility</p:attrName>
                                        </p:attrNameLst>
                                      </p:cBhvr>
                                      <p:to>
                                        <p:strVal val="visible"/>
                                      </p:to>
                                    </p:set>
                                    <p:anim calcmode="lin" valueType="num">
                                      <p:cBhvr>
                                        <p:cTn id="88" dur="500" fill="hold"/>
                                        <p:tgtEl>
                                          <p:spTgt spid="13323"/>
                                        </p:tgtEl>
                                        <p:attrNameLst>
                                          <p:attrName>ppt_w</p:attrName>
                                        </p:attrNameLst>
                                      </p:cBhvr>
                                      <p:tavLst>
                                        <p:tav tm="0">
                                          <p:val>
                                            <p:fltVal val="0"/>
                                          </p:val>
                                        </p:tav>
                                        <p:tav tm="100000">
                                          <p:val>
                                            <p:strVal val="#ppt_w"/>
                                          </p:val>
                                        </p:tav>
                                      </p:tavLst>
                                    </p:anim>
                                    <p:anim calcmode="lin" valueType="num">
                                      <p:cBhvr>
                                        <p:cTn id="89" dur="500" fill="hold"/>
                                        <p:tgtEl>
                                          <p:spTgt spid="13323"/>
                                        </p:tgtEl>
                                        <p:attrNameLst>
                                          <p:attrName>ppt_h</p:attrName>
                                        </p:attrNameLst>
                                      </p:cBhvr>
                                      <p:tavLst>
                                        <p:tav tm="0">
                                          <p:val>
                                            <p:fltVal val="0"/>
                                          </p:val>
                                        </p:tav>
                                        <p:tav tm="100000">
                                          <p:val>
                                            <p:strVal val="#ppt_h"/>
                                          </p:val>
                                        </p:tav>
                                      </p:tavLst>
                                    </p:anim>
                                    <p:animEffect transition="in" filter="fade">
                                      <p:cBhvr>
                                        <p:cTn id="90" dur="500"/>
                                        <p:tgtEl>
                                          <p:spTgt spid="1332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324"/>
                                        </p:tgtEl>
                                        <p:attrNameLst>
                                          <p:attrName>style.visibility</p:attrName>
                                        </p:attrNameLst>
                                      </p:cBhvr>
                                      <p:to>
                                        <p:strVal val="visible"/>
                                      </p:to>
                                    </p:set>
                                    <p:anim calcmode="lin" valueType="num">
                                      <p:cBhvr>
                                        <p:cTn id="93" dur="500" fill="hold"/>
                                        <p:tgtEl>
                                          <p:spTgt spid="13324"/>
                                        </p:tgtEl>
                                        <p:attrNameLst>
                                          <p:attrName>ppt_w</p:attrName>
                                        </p:attrNameLst>
                                      </p:cBhvr>
                                      <p:tavLst>
                                        <p:tav tm="0">
                                          <p:val>
                                            <p:fltVal val="0"/>
                                          </p:val>
                                        </p:tav>
                                        <p:tav tm="100000">
                                          <p:val>
                                            <p:strVal val="#ppt_w"/>
                                          </p:val>
                                        </p:tav>
                                      </p:tavLst>
                                    </p:anim>
                                    <p:anim calcmode="lin" valueType="num">
                                      <p:cBhvr>
                                        <p:cTn id="94" dur="500" fill="hold"/>
                                        <p:tgtEl>
                                          <p:spTgt spid="13324"/>
                                        </p:tgtEl>
                                        <p:attrNameLst>
                                          <p:attrName>ppt_h</p:attrName>
                                        </p:attrNameLst>
                                      </p:cBhvr>
                                      <p:tavLst>
                                        <p:tav tm="0">
                                          <p:val>
                                            <p:fltVal val="0"/>
                                          </p:val>
                                        </p:tav>
                                        <p:tav tm="100000">
                                          <p:val>
                                            <p:strVal val="#ppt_h"/>
                                          </p:val>
                                        </p:tav>
                                      </p:tavLst>
                                    </p:anim>
                                    <p:animEffect transition="in" filter="fade">
                                      <p:cBhvr>
                                        <p:cTn id="95" dur="500"/>
                                        <p:tgtEl>
                                          <p:spTgt spid="1332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325"/>
                                        </p:tgtEl>
                                        <p:attrNameLst>
                                          <p:attrName>style.visibility</p:attrName>
                                        </p:attrNameLst>
                                      </p:cBhvr>
                                      <p:to>
                                        <p:strVal val="visible"/>
                                      </p:to>
                                    </p:set>
                                    <p:anim calcmode="lin" valueType="num">
                                      <p:cBhvr>
                                        <p:cTn id="98" dur="500" fill="hold"/>
                                        <p:tgtEl>
                                          <p:spTgt spid="13325"/>
                                        </p:tgtEl>
                                        <p:attrNameLst>
                                          <p:attrName>ppt_w</p:attrName>
                                        </p:attrNameLst>
                                      </p:cBhvr>
                                      <p:tavLst>
                                        <p:tav tm="0">
                                          <p:val>
                                            <p:fltVal val="0"/>
                                          </p:val>
                                        </p:tav>
                                        <p:tav tm="100000">
                                          <p:val>
                                            <p:strVal val="#ppt_w"/>
                                          </p:val>
                                        </p:tav>
                                      </p:tavLst>
                                    </p:anim>
                                    <p:anim calcmode="lin" valueType="num">
                                      <p:cBhvr>
                                        <p:cTn id="99" dur="500" fill="hold"/>
                                        <p:tgtEl>
                                          <p:spTgt spid="13325"/>
                                        </p:tgtEl>
                                        <p:attrNameLst>
                                          <p:attrName>ppt_h</p:attrName>
                                        </p:attrNameLst>
                                      </p:cBhvr>
                                      <p:tavLst>
                                        <p:tav tm="0">
                                          <p:val>
                                            <p:fltVal val="0"/>
                                          </p:val>
                                        </p:tav>
                                        <p:tav tm="100000">
                                          <p:val>
                                            <p:strVal val="#ppt_h"/>
                                          </p:val>
                                        </p:tav>
                                      </p:tavLst>
                                    </p:anim>
                                    <p:animEffect transition="in" filter="fade">
                                      <p:cBhvr>
                                        <p:cTn id="100" dur="500"/>
                                        <p:tgtEl>
                                          <p:spTgt spid="13325"/>
                                        </p:tgtEl>
                                      </p:cBhvr>
                                    </p:animEffect>
                                  </p:childTnLst>
                                </p:cTn>
                              </p:par>
                            </p:childTnLst>
                          </p:cTn>
                        </p:par>
                        <p:par>
                          <p:cTn id="101" fill="hold" nodeType="afterGroup">
                            <p:stCondLst>
                              <p:cond delay="6820"/>
                            </p:stCondLst>
                            <p:childTnLst>
                              <p:par>
                                <p:cTn id="102" presetID="22" presetClass="entr" presetSubtype="1" fill="hold" grpId="0" nodeType="afterEffect">
                                  <p:stCondLst>
                                    <p:cond delay="0"/>
                                  </p:stCondLst>
                                  <p:childTnLst>
                                    <p:set>
                                      <p:cBhvr>
                                        <p:cTn id="103" dur="1" fill="hold">
                                          <p:stCondLst>
                                            <p:cond delay="0"/>
                                          </p:stCondLst>
                                        </p:cTn>
                                        <p:tgtEl>
                                          <p:spTgt spid="13337"/>
                                        </p:tgtEl>
                                        <p:attrNameLst>
                                          <p:attrName>style.visibility</p:attrName>
                                        </p:attrNameLst>
                                      </p:cBhvr>
                                      <p:to>
                                        <p:strVal val="visible"/>
                                      </p:to>
                                    </p:set>
                                    <p:animEffect transition="in" filter="wipe(up)">
                                      <p:cBhvr>
                                        <p:cTn id="104" dur="500"/>
                                        <p:tgtEl>
                                          <p:spTgt spid="13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6" grpId="0" animBg="1"/>
      <p:bldP spid="13317" grpId="0" animBg="1"/>
      <p:bldP spid="13318" grpId="0" animBg="1"/>
      <p:bldP spid="13319" grpId="0" animBg="1"/>
      <p:bldP spid="13320" grpId="0" animBg="1" autoUpdateAnimBg="0"/>
      <p:bldP spid="13321" grpId="0" animBg="1" autoUpdateAnimBg="0"/>
      <p:bldP spid="13322" grpId="0" autoUpdateAnimBg="0"/>
      <p:bldP spid="13323" grpId="0" animBg="1" autoUpdateAnimBg="0"/>
      <p:bldP spid="13324" grpId="0" animBg="1" autoUpdateAnimBg="0"/>
      <p:bldP spid="13325" grpId="0" autoUpdateAnimBg="0"/>
      <p:bldP spid="13326" grpId="0" animBg="1" autoUpdateAnimBg="0"/>
      <p:bldP spid="13327" grpId="0" animBg="1" autoUpdateAnimBg="0"/>
      <p:bldP spid="13328" grpId="0" autoUpdateAnimBg="0"/>
      <p:bldP spid="13333" grpId="0" autoUpdateAnimBg="0"/>
      <p:bldP spid="13335" grpId="0" autoUpdateAnimBg="0"/>
      <p:bldP spid="13337"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p:cNvPicPr>
            <a:picLocks noChangeAspect="1" noChangeArrowheads="1"/>
          </p:cNvPicPr>
          <p:nvPr/>
        </p:nvPicPr>
        <p:blipFill>
          <a:blip r:embed="rId2">
            <a:extLst>
              <a:ext uri="{28A0092B-C50C-407E-A947-70E740481C1C}">
                <a14:useLocalDpi xmlns:a14="http://schemas.microsoft.com/office/drawing/2010/main" val="0"/>
              </a:ext>
            </a:extLst>
          </a:blip>
          <a:srcRect l="1524" t="2972" r="2319" b="3659"/>
          <a:stretch>
            <a:fillRect/>
          </a:stretch>
        </p:blipFill>
        <p:spPr bwMode="auto">
          <a:xfrm>
            <a:off x="395721" y="1916612"/>
            <a:ext cx="3852925" cy="345688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4" name="文本框 3"/>
          <p:cNvSpPr txBox="1">
            <a:spLocks noChangeArrowheads="1"/>
          </p:cNvSpPr>
          <p:nvPr/>
        </p:nvSpPr>
        <p:spPr bwMode="auto">
          <a:xfrm>
            <a:off x="539845" y="1363305"/>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t>再次使用继承来改进冗余问题</a:t>
            </a:r>
          </a:p>
        </p:txBody>
      </p:sp>
      <p:sp>
        <p:nvSpPr>
          <p:cNvPr id="5" name="文本框 4"/>
          <p:cNvSpPr txBox="1">
            <a:spLocks noChangeArrowheads="1"/>
          </p:cNvSpPr>
          <p:nvPr/>
        </p:nvSpPr>
        <p:spPr bwMode="auto">
          <a:xfrm>
            <a:off x="5149157" y="1385534"/>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t>如果增加“游泳”行为呢？</a:t>
            </a:r>
          </a:p>
        </p:txBody>
      </p:sp>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3401" t="2861" r="4198" b="2988"/>
          <a:stretch>
            <a:fillRect/>
          </a:stretch>
        </p:blipFill>
        <p:spPr bwMode="auto">
          <a:xfrm>
            <a:off x="4860868" y="1910652"/>
            <a:ext cx="4105055" cy="25725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 name="文本框 6"/>
          <p:cNvSpPr txBox="1">
            <a:spLocks noChangeArrowheads="1"/>
          </p:cNvSpPr>
          <p:nvPr/>
        </p:nvSpPr>
        <p:spPr bwMode="auto">
          <a:xfrm>
            <a:off x="5004669" y="4802426"/>
            <a:ext cx="447430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zh-CN" altLang="en-US" sz="2400"/>
              <a:t>增加两个类</a:t>
            </a:r>
            <a:endParaRPr lang="en-US" altLang="zh-CN" sz="2400"/>
          </a:p>
          <a:p>
            <a:pPr>
              <a:buFont typeface="Arial" panose="020B0604020202020204" pitchFamily="34" charset="0"/>
              <a:buChar char="•"/>
            </a:pPr>
            <a:r>
              <a:rPr lang="zh-CN" altLang="en-US" sz="2400"/>
              <a:t>修改所有具体子类的继承关系</a:t>
            </a:r>
          </a:p>
        </p:txBody>
      </p:sp>
      <p:sp>
        <p:nvSpPr>
          <p:cNvPr id="8"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9" name="直接连接符 46"/>
          <p:cNvCxnSpPr>
            <a:cxnSpLocks noChangeShapeType="1"/>
          </p:cNvCxnSpPr>
          <p:nvPr/>
        </p:nvCxnSpPr>
        <p:spPr bwMode="auto">
          <a:xfrm flipH="1">
            <a:off x="711441" y="6414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a:solidFill>
                  <a:schemeClr val="bg1"/>
                </a:solidFill>
              </a:rPr>
              <a:t>Bridge(</a:t>
            </a:r>
            <a:r>
              <a:rPr lang="zh-CN" altLang="en-US" sz="2600" dirty="0">
                <a:solidFill>
                  <a:schemeClr val="bg1"/>
                </a:solidFill>
              </a:rPr>
              <a:t>桥梁</a:t>
            </a:r>
            <a:r>
              <a:rPr lang="en-US" altLang="zh-CN" sz="2600" dirty="0">
                <a:solidFill>
                  <a:schemeClr val="bg1"/>
                </a:solidFill>
              </a:rPr>
              <a:t>)</a:t>
            </a:r>
            <a:r>
              <a:rPr lang="zh-CN" altLang="en-US" sz="2600" dirty="0">
                <a:solidFill>
                  <a:schemeClr val="bg1"/>
                </a:solidFill>
              </a:rPr>
              <a:t>模式</a:t>
            </a:r>
            <a:r>
              <a:rPr lang="en-US" altLang="zh-CN" sz="2600" dirty="0">
                <a:solidFill>
                  <a:schemeClr val="bg1"/>
                </a:solidFill>
              </a:rPr>
              <a:t>-</a:t>
            </a:r>
            <a:r>
              <a:rPr lang="zh-CN" altLang="en-US" sz="2600" dirty="0">
                <a:solidFill>
                  <a:schemeClr val="bg1"/>
                </a:solidFill>
              </a:rPr>
              <a:t>对象结构模式</a:t>
            </a:r>
          </a:p>
        </p:txBody>
      </p:sp>
    </p:spTree>
    <p:extLst>
      <p:ext uri="{BB962C8B-B14F-4D97-AF65-F5344CB8AC3E}">
        <p14:creationId xmlns:p14="http://schemas.microsoft.com/office/powerpoint/2010/main" val="26884562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8"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300" fill="hold"/>
                                        <p:tgtEl>
                                          <p:spTgt spid="8"/>
                                        </p:tgtEl>
                                        <p:attrNameLst>
                                          <p:attrName>ppt_x</p:attrName>
                                        </p:attrNameLst>
                                      </p:cBhvr>
                                      <p:tavLst>
                                        <p:tav tm="0">
                                          <p:val>
                                            <p:strVal val="0-#ppt_w/2"/>
                                          </p:val>
                                        </p:tav>
                                        <p:tav tm="100000">
                                          <p:val>
                                            <p:strVal val="#ppt_x"/>
                                          </p:val>
                                        </p:tav>
                                      </p:tavLst>
                                    </p:anim>
                                    <p:anim calcmode="lin" valueType="num">
                                      <p:cBhvr additive="base">
                                        <p:cTn id="35" dur="300" fill="hold"/>
                                        <p:tgtEl>
                                          <p:spTgt spid="8"/>
                                        </p:tgtEl>
                                        <p:attrNameLst>
                                          <p:attrName>ppt_y</p:attrName>
                                        </p:attrNameLst>
                                      </p:cBhvr>
                                      <p:tavLst>
                                        <p:tav tm="0">
                                          <p:val>
                                            <p:strVal val="#ppt_y"/>
                                          </p:val>
                                        </p:tav>
                                        <p:tav tm="100000">
                                          <p:val>
                                            <p:strVal val="#ppt_y"/>
                                          </p:val>
                                        </p:tav>
                                      </p:tavLst>
                                    </p:anim>
                                  </p:childTnLst>
                                </p:cTn>
                              </p:par>
                            </p:childTnLst>
                          </p:cTn>
                        </p:par>
                        <p:par>
                          <p:cTn id="36" fill="hold">
                            <p:stCondLst>
                              <p:cond delay="800"/>
                            </p:stCondLst>
                            <p:childTnLst>
                              <p:par>
                                <p:cTn id="37" presetID="22" presetClass="entr" presetSubtype="8"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0"/>
          <p:cNvSpPr txBox="1">
            <a:spLocks noChangeArrowheads="1"/>
          </p:cNvSpPr>
          <p:nvPr/>
        </p:nvSpPr>
        <p:spPr bwMode="auto">
          <a:xfrm>
            <a:off x="2086137" y="864825"/>
            <a:ext cx="5330162" cy="1108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spcBef>
                <a:spcPct val="20000"/>
              </a:spcBef>
              <a:defRPr/>
            </a:pPr>
            <a:r>
              <a:rPr lang="zh-CN" altLang="en-US" sz="3201" dirty="0">
                <a:solidFill>
                  <a:srgbClr val="FF9933"/>
                </a:solidFill>
                <a:effectLst>
                  <a:outerShdw blurRad="38100" dist="38100" dir="2700000" algn="tl">
                    <a:srgbClr val="000000"/>
                  </a:outerShdw>
                </a:effectLst>
              </a:rPr>
              <a:t>设计原则</a:t>
            </a:r>
            <a:r>
              <a:rPr lang="en-US" altLang="zh-CN" sz="3201" dirty="0">
                <a:solidFill>
                  <a:srgbClr val="FF9933"/>
                </a:solidFill>
                <a:effectLst>
                  <a:outerShdw blurRad="38100" dist="38100" dir="2700000" algn="tl">
                    <a:srgbClr val="000000"/>
                  </a:outerShdw>
                </a:effectLst>
              </a:rPr>
              <a:t>1</a:t>
            </a:r>
            <a:r>
              <a:rPr lang="zh-CN" altLang="en-US" sz="3201" dirty="0">
                <a:solidFill>
                  <a:srgbClr val="FF9933"/>
                </a:solidFill>
                <a:effectLst>
                  <a:outerShdw blurRad="38100" dist="38100" dir="2700000" algn="tl">
                    <a:srgbClr val="000000"/>
                  </a:outerShdw>
                </a:effectLst>
              </a:rPr>
              <a:t>：组合优先</a:t>
            </a:r>
          </a:p>
          <a:p>
            <a:pPr>
              <a:spcBef>
                <a:spcPct val="20000"/>
              </a:spcBef>
              <a:defRPr/>
            </a:pPr>
            <a:r>
              <a:rPr lang="zh-CN" altLang="en-US" sz="2801" dirty="0">
                <a:effectLst>
                  <a:outerShdw blurRad="38100" dist="38100" dir="2700000" algn="tl">
                    <a:srgbClr val="000000"/>
                  </a:outerShdw>
                </a:effectLst>
              </a:rPr>
              <a:t>优先使用组合，而不是继承</a:t>
            </a:r>
          </a:p>
        </p:txBody>
      </p:sp>
      <p:grpSp>
        <p:nvGrpSpPr>
          <p:cNvPr id="55300" name="组合 12"/>
          <p:cNvGrpSpPr>
            <a:grpSpLocks/>
          </p:cNvGrpSpPr>
          <p:nvPr/>
        </p:nvGrpSpPr>
        <p:grpSpPr bwMode="auto">
          <a:xfrm>
            <a:off x="1006449" y="1025189"/>
            <a:ext cx="785948" cy="785949"/>
            <a:chOff x="2746381" y="4352255"/>
            <a:chExt cx="785802" cy="785802"/>
          </a:xfrm>
        </p:grpSpPr>
        <p:sp>
          <p:nvSpPr>
            <p:cNvPr id="55304" name="Oval 24"/>
            <p:cNvSpPr>
              <a:spLocks noChangeArrowheads="1"/>
            </p:cNvSpPr>
            <p:nvPr/>
          </p:nvSpPr>
          <p:spPr bwMode="auto">
            <a:xfrm>
              <a:off x="2746381" y="4352255"/>
              <a:ext cx="785802" cy="785802"/>
            </a:xfrm>
            <a:prstGeom prst="ellipse">
              <a:avLst/>
            </a:prstGeom>
            <a:solidFill>
              <a:srgbClr val="7363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5305" name="Oval 24"/>
            <p:cNvSpPr>
              <a:spLocks noChangeArrowheads="1"/>
            </p:cNvSpPr>
            <p:nvPr/>
          </p:nvSpPr>
          <p:spPr bwMode="auto">
            <a:xfrm>
              <a:off x="2746381" y="4352255"/>
              <a:ext cx="785802" cy="785802"/>
            </a:xfrm>
            <a:prstGeom prst="ellipse">
              <a:avLst/>
            </a:prstGeom>
            <a:solidFill>
              <a:srgbClr val="7363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5306" name="Freeform 51"/>
            <p:cNvSpPr>
              <a:spLocks noEditPoints="1"/>
            </p:cNvSpPr>
            <p:nvPr/>
          </p:nvSpPr>
          <p:spPr bwMode="auto">
            <a:xfrm>
              <a:off x="2955033" y="4535283"/>
              <a:ext cx="369717" cy="406323"/>
            </a:xfrm>
            <a:custGeom>
              <a:avLst/>
              <a:gdLst>
                <a:gd name="T0" fmla="*/ 967780462 w 128"/>
                <a:gd name="T1" fmla="*/ 1170910499 h 141"/>
                <a:gd name="T2" fmla="*/ 100115320 w 128"/>
                <a:gd name="T3" fmla="*/ 1170910499 h 141"/>
                <a:gd name="T4" fmla="*/ 0 w 128"/>
                <a:gd name="T5" fmla="*/ 1071257622 h 141"/>
                <a:gd name="T6" fmla="*/ 0 w 128"/>
                <a:gd name="T7" fmla="*/ 506563749 h 141"/>
                <a:gd name="T8" fmla="*/ 58400844 w 128"/>
                <a:gd name="T9" fmla="*/ 365391001 h 141"/>
                <a:gd name="T10" fmla="*/ 450517495 w 128"/>
                <a:gd name="T11" fmla="*/ 33217626 h 141"/>
                <a:gd name="T12" fmla="*/ 592347291 w 128"/>
                <a:gd name="T13" fmla="*/ 33217626 h 141"/>
                <a:gd name="T14" fmla="*/ 1001153198 w 128"/>
                <a:gd name="T15" fmla="*/ 365391001 h 141"/>
                <a:gd name="T16" fmla="*/ 1067895782 w 128"/>
                <a:gd name="T17" fmla="*/ 506563749 h 141"/>
                <a:gd name="T18" fmla="*/ 1067895782 w 128"/>
                <a:gd name="T19" fmla="*/ 1071257622 h 141"/>
                <a:gd name="T20" fmla="*/ 967780462 w 128"/>
                <a:gd name="T21" fmla="*/ 1170910499 h 141"/>
                <a:gd name="T22" fmla="*/ 525604707 w 128"/>
                <a:gd name="T23" fmla="*/ 74740378 h 141"/>
                <a:gd name="T24" fmla="*/ 492231971 w 128"/>
                <a:gd name="T25" fmla="*/ 83042623 h 141"/>
                <a:gd name="T26" fmla="*/ 100115320 w 128"/>
                <a:gd name="T27" fmla="*/ 415215998 h 141"/>
                <a:gd name="T28" fmla="*/ 66742584 w 128"/>
                <a:gd name="T29" fmla="*/ 506563749 h 141"/>
                <a:gd name="T30" fmla="*/ 66742584 w 128"/>
                <a:gd name="T31" fmla="*/ 1071257622 h 141"/>
                <a:gd name="T32" fmla="*/ 100115320 w 128"/>
                <a:gd name="T33" fmla="*/ 1104475247 h 141"/>
                <a:gd name="T34" fmla="*/ 967780462 w 128"/>
                <a:gd name="T35" fmla="*/ 1104475247 h 141"/>
                <a:gd name="T36" fmla="*/ 1001153198 w 128"/>
                <a:gd name="T37" fmla="*/ 1071257622 h 141"/>
                <a:gd name="T38" fmla="*/ 1001153198 w 128"/>
                <a:gd name="T39" fmla="*/ 506563749 h 141"/>
                <a:gd name="T40" fmla="*/ 959438722 w 128"/>
                <a:gd name="T41" fmla="*/ 423521125 h 141"/>
                <a:gd name="T42" fmla="*/ 550632815 w 128"/>
                <a:gd name="T43" fmla="*/ 83042623 h 141"/>
                <a:gd name="T44" fmla="*/ 525604707 w 128"/>
                <a:gd name="T45" fmla="*/ 74740378 h 14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8" h="141">
                  <a:moveTo>
                    <a:pt x="116" y="141"/>
                  </a:moveTo>
                  <a:cubicBezTo>
                    <a:pt x="12" y="141"/>
                    <a:pt x="12" y="141"/>
                    <a:pt x="12" y="141"/>
                  </a:cubicBezTo>
                  <a:cubicBezTo>
                    <a:pt x="5" y="141"/>
                    <a:pt x="0" y="135"/>
                    <a:pt x="0" y="129"/>
                  </a:cubicBezTo>
                  <a:cubicBezTo>
                    <a:pt x="0" y="61"/>
                    <a:pt x="0" y="61"/>
                    <a:pt x="0" y="61"/>
                  </a:cubicBezTo>
                  <a:cubicBezTo>
                    <a:pt x="0" y="55"/>
                    <a:pt x="3" y="48"/>
                    <a:pt x="7" y="44"/>
                  </a:cubicBezTo>
                  <a:cubicBezTo>
                    <a:pt x="54" y="4"/>
                    <a:pt x="54" y="4"/>
                    <a:pt x="54" y="4"/>
                  </a:cubicBezTo>
                  <a:cubicBezTo>
                    <a:pt x="58" y="0"/>
                    <a:pt x="66" y="0"/>
                    <a:pt x="71" y="4"/>
                  </a:cubicBezTo>
                  <a:cubicBezTo>
                    <a:pt x="120" y="44"/>
                    <a:pt x="120" y="44"/>
                    <a:pt x="120" y="44"/>
                  </a:cubicBezTo>
                  <a:cubicBezTo>
                    <a:pt x="124" y="48"/>
                    <a:pt x="128" y="55"/>
                    <a:pt x="128" y="61"/>
                  </a:cubicBezTo>
                  <a:cubicBezTo>
                    <a:pt x="128" y="129"/>
                    <a:pt x="128" y="129"/>
                    <a:pt x="128" y="129"/>
                  </a:cubicBezTo>
                  <a:cubicBezTo>
                    <a:pt x="128" y="135"/>
                    <a:pt x="122" y="141"/>
                    <a:pt x="116" y="141"/>
                  </a:cubicBezTo>
                  <a:close/>
                  <a:moveTo>
                    <a:pt x="63" y="9"/>
                  </a:moveTo>
                  <a:cubicBezTo>
                    <a:pt x="61" y="9"/>
                    <a:pt x="60" y="9"/>
                    <a:pt x="59" y="10"/>
                  </a:cubicBezTo>
                  <a:cubicBezTo>
                    <a:pt x="12" y="50"/>
                    <a:pt x="12" y="50"/>
                    <a:pt x="12" y="50"/>
                  </a:cubicBezTo>
                  <a:cubicBezTo>
                    <a:pt x="10" y="53"/>
                    <a:pt x="8" y="57"/>
                    <a:pt x="8" y="61"/>
                  </a:cubicBezTo>
                  <a:cubicBezTo>
                    <a:pt x="8" y="129"/>
                    <a:pt x="8" y="129"/>
                    <a:pt x="8" y="129"/>
                  </a:cubicBezTo>
                  <a:cubicBezTo>
                    <a:pt x="8" y="131"/>
                    <a:pt x="9" y="133"/>
                    <a:pt x="12" y="133"/>
                  </a:cubicBezTo>
                  <a:cubicBezTo>
                    <a:pt x="116" y="133"/>
                    <a:pt x="116" y="133"/>
                    <a:pt x="116" y="133"/>
                  </a:cubicBezTo>
                  <a:cubicBezTo>
                    <a:pt x="118" y="133"/>
                    <a:pt x="120" y="131"/>
                    <a:pt x="120" y="129"/>
                  </a:cubicBezTo>
                  <a:cubicBezTo>
                    <a:pt x="120" y="61"/>
                    <a:pt x="120" y="61"/>
                    <a:pt x="120" y="61"/>
                  </a:cubicBezTo>
                  <a:cubicBezTo>
                    <a:pt x="120" y="57"/>
                    <a:pt x="117" y="53"/>
                    <a:pt x="115" y="51"/>
                  </a:cubicBezTo>
                  <a:cubicBezTo>
                    <a:pt x="66" y="10"/>
                    <a:pt x="66" y="10"/>
                    <a:pt x="66" y="10"/>
                  </a:cubicBezTo>
                  <a:cubicBezTo>
                    <a:pt x="65" y="9"/>
                    <a:pt x="64" y="9"/>
                    <a:pt x="63"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307" name="Freeform 52"/>
            <p:cNvSpPr>
              <a:spLocks/>
            </p:cNvSpPr>
            <p:nvPr/>
          </p:nvSpPr>
          <p:spPr bwMode="auto">
            <a:xfrm>
              <a:off x="2955033" y="4679266"/>
              <a:ext cx="366057" cy="164726"/>
            </a:xfrm>
            <a:custGeom>
              <a:avLst/>
              <a:gdLst>
                <a:gd name="T0" fmla="*/ 531704998 w 127"/>
                <a:gd name="T1" fmla="*/ 476046580 h 57"/>
                <a:gd name="T2" fmla="*/ 456934253 w 127"/>
                <a:gd name="T3" fmla="*/ 450990889 h 57"/>
                <a:gd name="T4" fmla="*/ 16616682 w 127"/>
                <a:gd name="T5" fmla="*/ 58463280 h 57"/>
                <a:gd name="T6" fmla="*/ 16616682 w 127"/>
                <a:gd name="T7" fmla="*/ 16703794 h 57"/>
                <a:gd name="T8" fmla="*/ 58154063 w 127"/>
                <a:gd name="T9" fmla="*/ 8351897 h 57"/>
                <a:gd name="T10" fmla="*/ 498471634 w 127"/>
                <a:gd name="T11" fmla="*/ 400882395 h 57"/>
                <a:gd name="T12" fmla="*/ 556628580 w 127"/>
                <a:gd name="T13" fmla="*/ 400882395 h 57"/>
                <a:gd name="T14" fmla="*/ 996946151 w 127"/>
                <a:gd name="T15" fmla="*/ 8351897 h 57"/>
                <a:gd name="T16" fmla="*/ 1038483533 w 127"/>
                <a:gd name="T17" fmla="*/ 16703794 h 57"/>
                <a:gd name="T18" fmla="*/ 1038483533 w 127"/>
                <a:gd name="T19" fmla="*/ 58463280 h 57"/>
                <a:gd name="T20" fmla="*/ 598165961 w 127"/>
                <a:gd name="T21" fmla="*/ 450990889 h 57"/>
                <a:gd name="T22" fmla="*/ 531704998 w 127"/>
                <a:gd name="T23" fmla="*/ 476046580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7" h="57">
                  <a:moveTo>
                    <a:pt x="64" y="57"/>
                  </a:moveTo>
                  <a:cubicBezTo>
                    <a:pt x="60" y="57"/>
                    <a:pt x="57" y="56"/>
                    <a:pt x="55" y="54"/>
                  </a:cubicBezTo>
                  <a:cubicBezTo>
                    <a:pt x="2" y="7"/>
                    <a:pt x="2" y="7"/>
                    <a:pt x="2" y="7"/>
                  </a:cubicBezTo>
                  <a:cubicBezTo>
                    <a:pt x="1" y="6"/>
                    <a:pt x="0" y="3"/>
                    <a:pt x="2" y="2"/>
                  </a:cubicBezTo>
                  <a:cubicBezTo>
                    <a:pt x="3" y="0"/>
                    <a:pt x="6" y="0"/>
                    <a:pt x="7" y="1"/>
                  </a:cubicBezTo>
                  <a:cubicBezTo>
                    <a:pt x="60" y="48"/>
                    <a:pt x="60" y="48"/>
                    <a:pt x="60" y="48"/>
                  </a:cubicBezTo>
                  <a:cubicBezTo>
                    <a:pt x="62" y="49"/>
                    <a:pt x="65" y="49"/>
                    <a:pt x="67" y="48"/>
                  </a:cubicBezTo>
                  <a:cubicBezTo>
                    <a:pt x="120" y="1"/>
                    <a:pt x="120" y="1"/>
                    <a:pt x="120" y="1"/>
                  </a:cubicBezTo>
                  <a:cubicBezTo>
                    <a:pt x="121" y="0"/>
                    <a:pt x="124" y="0"/>
                    <a:pt x="125" y="2"/>
                  </a:cubicBezTo>
                  <a:cubicBezTo>
                    <a:pt x="127" y="3"/>
                    <a:pt x="127" y="6"/>
                    <a:pt x="125" y="7"/>
                  </a:cubicBezTo>
                  <a:cubicBezTo>
                    <a:pt x="72" y="54"/>
                    <a:pt x="72" y="54"/>
                    <a:pt x="72" y="54"/>
                  </a:cubicBezTo>
                  <a:cubicBezTo>
                    <a:pt x="70" y="56"/>
                    <a:pt x="67" y="57"/>
                    <a:pt x="6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308" name="Freeform 53"/>
            <p:cNvSpPr>
              <a:spLocks/>
            </p:cNvSpPr>
            <p:nvPr/>
          </p:nvSpPr>
          <p:spPr bwMode="auto">
            <a:xfrm>
              <a:off x="3171006" y="4797624"/>
              <a:ext cx="90294" cy="86633"/>
            </a:xfrm>
            <a:custGeom>
              <a:avLst/>
              <a:gdLst>
                <a:gd name="T0" fmla="*/ 229064227 w 31"/>
                <a:gd name="T1" fmla="*/ 250175890 h 30"/>
                <a:gd name="T2" fmla="*/ 203612970 w 31"/>
                <a:gd name="T3" fmla="*/ 241836020 h 30"/>
                <a:gd name="T4" fmla="*/ 8484723 w 31"/>
                <a:gd name="T5" fmla="*/ 58373315 h 30"/>
                <a:gd name="T6" fmla="*/ 8484723 w 31"/>
                <a:gd name="T7" fmla="*/ 8339870 h 30"/>
                <a:gd name="T8" fmla="*/ 59387238 w 31"/>
                <a:gd name="T9" fmla="*/ 8339870 h 30"/>
                <a:gd name="T10" fmla="*/ 254515484 w 31"/>
                <a:gd name="T11" fmla="*/ 191802574 h 30"/>
                <a:gd name="T12" fmla="*/ 254515484 w 31"/>
                <a:gd name="T13" fmla="*/ 233496149 h 30"/>
                <a:gd name="T14" fmla="*/ 229064227 w 31"/>
                <a:gd name="T15" fmla="*/ 25017589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30">
                  <a:moveTo>
                    <a:pt x="27" y="30"/>
                  </a:moveTo>
                  <a:cubicBezTo>
                    <a:pt x="26" y="30"/>
                    <a:pt x="25" y="29"/>
                    <a:pt x="24" y="29"/>
                  </a:cubicBezTo>
                  <a:cubicBezTo>
                    <a:pt x="1" y="7"/>
                    <a:pt x="1" y="7"/>
                    <a:pt x="1" y="7"/>
                  </a:cubicBezTo>
                  <a:cubicBezTo>
                    <a:pt x="0" y="6"/>
                    <a:pt x="0" y="3"/>
                    <a:pt x="1" y="1"/>
                  </a:cubicBezTo>
                  <a:cubicBezTo>
                    <a:pt x="3" y="0"/>
                    <a:pt x="5" y="0"/>
                    <a:pt x="7" y="1"/>
                  </a:cubicBezTo>
                  <a:cubicBezTo>
                    <a:pt x="30" y="23"/>
                    <a:pt x="30" y="23"/>
                    <a:pt x="30" y="23"/>
                  </a:cubicBezTo>
                  <a:cubicBezTo>
                    <a:pt x="31" y="24"/>
                    <a:pt x="31" y="27"/>
                    <a:pt x="30" y="28"/>
                  </a:cubicBezTo>
                  <a:cubicBezTo>
                    <a:pt x="29" y="29"/>
                    <a:pt x="28" y="30"/>
                    <a:pt x="2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309" name="Freeform 54"/>
            <p:cNvSpPr>
              <a:spLocks/>
            </p:cNvSpPr>
            <p:nvPr/>
          </p:nvSpPr>
          <p:spPr bwMode="auto">
            <a:xfrm>
              <a:off x="3016042" y="4797624"/>
              <a:ext cx="91514" cy="86633"/>
            </a:xfrm>
            <a:custGeom>
              <a:avLst/>
              <a:gdLst>
                <a:gd name="T0" fmla="*/ 32713395 w 32"/>
                <a:gd name="T1" fmla="*/ 250175890 h 30"/>
                <a:gd name="T2" fmla="*/ 8179064 w 32"/>
                <a:gd name="T3" fmla="*/ 233496149 h 30"/>
                <a:gd name="T4" fmla="*/ 8179064 w 32"/>
                <a:gd name="T5" fmla="*/ 191802574 h 30"/>
                <a:gd name="T6" fmla="*/ 196286091 w 32"/>
                <a:gd name="T7" fmla="*/ 8339870 h 30"/>
                <a:gd name="T8" fmla="*/ 245354754 w 32"/>
                <a:gd name="T9" fmla="*/ 8339870 h 30"/>
                <a:gd name="T10" fmla="*/ 245354754 w 32"/>
                <a:gd name="T11" fmla="*/ 58373315 h 30"/>
                <a:gd name="T12" fmla="*/ 57250586 w 32"/>
                <a:gd name="T13" fmla="*/ 241836020 h 30"/>
                <a:gd name="T14" fmla="*/ 32713395 w 32"/>
                <a:gd name="T15" fmla="*/ 25017589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30">
                  <a:moveTo>
                    <a:pt x="4" y="30"/>
                  </a:moveTo>
                  <a:cubicBezTo>
                    <a:pt x="3" y="30"/>
                    <a:pt x="2" y="29"/>
                    <a:pt x="1" y="28"/>
                  </a:cubicBezTo>
                  <a:cubicBezTo>
                    <a:pt x="0" y="27"/>
                    <a:pt x="0" y="24"/>
                    <a:pt x="1" y="23"/>
                  </a:cubicBezTo>
                  <a:cubicBezTo>
                    <a:pt x="24" y="1"/>
                    <a:pt x="24" y="1"/>
                    <a:pt x="24" y="1"/>
                  </a:cubicBezTo>
                  <a:cubicBezTo>
                    <a:pt x="26" y="0"/>
                    <a:pt x="29" y="0"/>
                    <a:pt x="30" y="1"/>
                  </a:cubicBezTo>
                  <a:cubicBezTo>
                    <a:pt x="32" y="3"/>
                    <a:pt x="32" y="6"/>
                    <a:pt x="30" y="7"/>
                  </a:cubicBezTo>
                  <a:cubicBezTo>
                    <a:pt x="7" y="29"/>
                    <a:pt x="7" y="29"/>
                    <a:pt x="7" y="29"/>
                  </a:cubicBezTo>
                  <a:cubicBezTo>
                    <a:pt x="6" y="29"/>
                    <a:pt x="5" y="30"/>
                    <a:pt x="4"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5301" name="Rectangle 3"/>
          <p:cNvSpPr txBox="1">
            <a:spLocks noChangeArrowheads="1"/>
          </p:cNvSpPr>
          <p:nvPr/>
        </p:nvSpPr>
        <p:spPr bwMode="auto">
          <a:xfrm>
            <a:off x="260670" y="2188948"/>
            <a:ext cx="3426420" cy="12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r>
              <a:rPr lang="zh-CN" altLang="en-US" sz="2400" dirty="0"/>
              <a:t>继承复用的优点</a:t>
            </a:r>
          </a:p>
          <a:p>
            <a:pPr lvl="1" eaLnBrk="1" hangingPunct="1"/>
            <a:r>
              <a:rPr lang="zh-CN" altLang="en-US" sz="2400" dirty="0"/>
              <a:t>可以很容易的修改或扩展父类的实现</a:t>
            </a:r>
          </a:p>
        </p:txBody>
      </p:sp>
      <p:pic>
        <p:nvPicPr>
          <p:cNvPr id="15"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l="2950" t="3444" r="4408" b="3860"/>
          <a:stretch>
            <a:fillRect/>
          </a:stretch>
        </p:blipFill>
        <p:spPr bwMode="auto">
          <a:xfrm>
            <a:off x="1044401" y="3933056"/>
            <a:ext cx="2773203" cy="23762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5303" name="Rectangle 3"/>
          <p:cNvSpPr txBox="1">
            <a:spLocks noChangeArrowheads="1"/>
          </p:cNvSpPr>
          <p:nvPr/>
        </p:nvSpPr>
        <p:spPr bwMode="auto">
          <a:xfrm>
            <a:off x="4314253" y="2305673"/>
            <a:ext cx="4537863" cy="1830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r>
              <a:rPr lang="zh-CN" altLang="en-US" sz="2400" dirty="0"/>
              <a:t>继承复用的缺点</a:t>
            </a:r>
          </a:p>
          <a:p>
            <a:pPr lvl="1" eaLnBrk="1" hangingPunct="1"/>
            <a:r>
              <a:rPr lang="zh-CN" altLang="en-US" sz="2400" dirty="0"/>
              <a:t>继承破坏封装，因为父类的实现细节完全暴露给子类</a:t>
            </a:r>
            <a:r>
              <a:rPr lang="en-US" altLang="zh-CN" sz="2400" dirty="0"/>
              <a:t>(</a:t>
            </a:r>
            <a:r>
              <a:rPr lang="zh-CN" altLang="en-US" sz="2400" dirty="0"/>
              <a:t>白盒复用</a:t>
            </a:r>
            <a:r>
              <a:rPr lang="en-US" altLang="zh-CN" sz="2400" dirty="0"/>
              <a:t>)</a:t>
            </a:r>
          </a:p>
          <a:p>
            <a:pPr lvl="1" eaLnBrk="1" hangingPunct="1"/>
            <a:r>
              <a:rPr lang="zh-CN" altLang="en-US" sz="2400" dirty="0"/>
              <a:t>父类的实现发生改变，则子类必受牵连</a:t>
            </a:r>
          </a:p>
          <a:p>
            <a:pPr lvl="1" eaLnBrk="1" hangingPunct="1"/>
            <a:r>
              <a:rPr lang="zh-CN" altLang="en-US" sz="2400" dirty="0"/>
              <a:t>继承是静态的，不能在运行时发生改变，不灵活</a:t>
            </a:r>
          </a:p>
        </p:txBody>
      </p:sp>
      <p:sp>
        <p:nvSpPr>
          <p:cNvPr id="14"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16" name="直接连接符 46"/>
          <p:cNvCxnSpPr>
            <a:cxnSpLocks noChangeShapeType="1"/>
          </p:cNvCxnSpPr>
          <p:nvPr/>
        </p:nvCxnSpPr>
        <p:spPr bwMode="auto">
          <a:xfrm flipH="1">
            <a:off x="711441" y="6414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a:solidFill>
                  <a:schemeClr val="bg1"/>
                </a:solidFill>
              </a:rPr>
              <a:t>Bridge(</a:t>
            </a:r>
            <a:r>
              <a:rPr lang="zh-CN" altLang="en-US" sz="2600" dirty="0">
                <a:solidFill>
                  <a:schemeClr val="bg1"/>
                </a:solidFill>
              </a:rPr>
              <a:t>桥梁</a:t>
            </a:r>
            <a:r>
              <a:rPr lang="en-US" altLang="zh-CN" sz="2600" dirty="0">
                <a:solidFill>
                  <a:schemeClr val="bg1"/>
                </a:solidFill>
              </a:rPr>
              <a:t>)</a:t>
            </a:r>
            <a:r>
              <a:rPr lang="zh-CN" altLang="en-US" sz="2600" dirty="0">
                <a:solidFill>
                  <a:schemeClr val="bg1"/>
                </a:solidFill>
              </a:rPr>
              <a:t>模式</a:t>
            </a:r>
            <a:r>
              <a:rPr lang="en-US" altLang="zh-CN" sz="2600" dirty="0">
                <a:solidFill>
                  <a:schemeClr val="bg1"/>
                </a:solidFill>
              </a:rPr>
              <a:t>-</a:t>
            </a:r>
            <a:r>
              <a:rPr lang="zh-CN" altLang="en-US" sz="2600" dirty="0">
                <a:solidFill>
                  <a:schemeClr val="bg1"/>
                </a:solidFill>
              </a:rPr>
              <a:t>对象结构模式</a:t>
            </a:r>
          </a:p>
        </p:txBody>
      </p:sp>
    </p:spTree>
    <p:extLst>
      <p:ext uri="{BB962C8B-B14F-4D97-AF65-F5344CB8AC3E}">
        <p14:creationId xmlns:p14="http://schemas.microsoft.com/office/powerpoint/2010/main" val="111687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300" fill="hold"/>
                                        <p:tgtEl>
                                          <p:spTgt spid="14"/>
                                        </p:tgtEl>
                                        <p:attrNameLst>
                                          <p:attrName>ppt_x</p:attrName>
                                        </p:attrNameLst>
                                      </p:cBhvr>
                                      <p:tavLst>
                                        <p:tav tm="0">
                                          <p:val>
                                            <p:strVal val="0-#ppt_w/2"/>
                                          </p:val>
                                        </p:tav>
                                        <p:tav tm="100000">
                                          <p:val>
                                            <p:strVal val="#ppt_x"/>
                                          </p:val>
                                        </p:tav>
                                      </p:tavLst>
                                    </p:anim>
                                    <p:anim calcmode="lin" valueType="num">
                                      <p:cBhvr additive="base">
                                        <p:cTn id="8" dur="3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0"/>
          <p:cNvSpPr txBox="1">
            <a:spLocks noChangeArrowheads="1"/>
          </p:cNvSpPr>
          <p:nvPr/>
        </p:nvSpPr>
        <p:spPr bwMode="auto">
          <a:xfrm>
            <a:off x="2015682" y="877913"/>
            <a:ext cx="5330162" cy="1108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spcBef>
                <a:spcPct val="20000"/>
              </a:spcBef>
              <a:defRPr/>
            </a:pPr>
            <a:r>
              <a:rPr lang="zh-CN" altLang="en-US" sz="3201" dirty="0">
                <a:solidFill>
                  <a:srgbClr val="FF9933"/>
                </a:solidFill>
                <a:effectLst>
                  <a:outerShdw blurRad="38100" dist="38100" dir="2700000" algn="tl">
                    <a:srgbClr val="000000"/>
                  </a:outerShdw>
                </a:effectLst>
              </a:rPr>
              <a:t>设计原则</a:t>
            </a:r>
            <a:r>
              <a:rPr lang="en-US" altLang="zh-CN" sz="3201" dirty="0">
                <a:solidFill>
                  <a:srgbClr val="FF9933"/>
                </a:solidFill>
                <a:effectLst>
                  <a:outerShdw blurRad="38100" dist="38100" dir="2700000" algn="tl">
                    <a:srgbClr val="000000"/>
                  </a:outerShdw>
                </a:effectLst>
              </a:rPr>
              <a:t>1</a:t>
            </a:r>
            <a:r>
              <a:rPr lang="zh-CN" altLang="en-US" sz="3201" dirty="0">
                <a:solidFill>
                  <a:srgbClr val="FF9933"/>
                </a:solidFill>
                <a:effectLst>
                  <a:outerShdw blurRad="38100" dist="38100" dir="2700000" algn="tl">
                    <a:srgbClr val="000000"/>
                  </a:outerShdw>
                </a:effectLst>
              </a:rPr>
              <a:t>：组合优先</a:t>
            </a:r>
          </a:p>
          <a:p>
            <a:pPr>
              <a:spcBef>
                <a:spcPct val="20000"/>
              </a:spcBef>
              <a:defRPr/>
            </a:pPr>
            <a:r>
              <a:rPr lang="zh-CN" altLang="en-US" sz="2801" dirty="0">
                <a:effectLst>
                  <a:outerShdw blurRad="38100" dist="38100" dir="2700000" algn="tl">
                    <a:srgbClr val="000000"/>
                  </a:outerShdw>
                </a:effectLst>
              </a:rPr>
              <a:t>优先使用组合，而不是继承</a:t>
            </a:r>
          </a:p>
        </p:txBody>
      </p:sp>
      <p:grpSp>
        <p:nvGrpSpPr>
          <p:cNvPr id="56324" name="组合 12"/>
          <p:cNvGrpSpPr>
            <a:grpSpLocks/>
          </p:cNvGrpSpPr>
          <p:nvPr/>
        </p:nvGrpSpPr>
        <p:grpSpPr bwMode="auto">
          <a:xfrm>
            <a:off x="935994" y="1038277"/>
            <a:ext cx="785948" cy="785949"/>
            <a:chOff x="2746381" y="4352255"/>
            <a:chExt cx="785802" cy="785802"/>
          </a:xfrm>
        </p:grpSpPr>
        <p:sp>
          <p:nvSpPr>
            <p:cNvPr id="56328" name="Oval 24"/>
            <p:cNvSpPr>
              <a:spLocks noChangeArrowheads="1"/>
            </p:cNvSpPr>
            <p:nvPr/>
          </p:nvSpPr>
          <p:spPr bwMode="auto">
            <a:xfrm>
              <a:off x="2746381" y="4352255"/>
              <a:ext cx="785802" cy="785802"/>
            </a:xfrm>
            <a:prstGeom prst="ellipse">
              <a:avLst/>
            </a:prstGeom>
            <a:solidFill>
              <a:srgbClr val="7363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6329" name="Oval 24"/>
            <p:cNvSpPr>
              <a:spLocks noChangeArrowheads="1"/>
            </p:cNvSpPr>
            <p:nvPr/>
          </p:nvSpPr>
          <p:spPr bwMode="auto">
            <a:xfrm>
              <a:off x="2746381" y="4352255"/>
              <a:ext cx="785802" cy="785802"/>
            </a:xfrm>
            <a:prstGeom prst="ellipse">
              <a:avLst/>
            </a:prstGeom>
            <a:solidFill>
              <a:srgbClr val="7363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6330" name="Freeform 51"/>
            <p:cNvSpPr>
              <a:spLocks noEditPoints="1"/>
            </p:cNvSpPr>
            <p:nvPr/>
          </p:nvSpPr>
          <p:spPr bwMode="auto">
            <a:xfrm>
              <a:off x="2955033" y="4535283"/>
              <a:ext cx="369717" cy="406323"/>
            </a:xfrm>
            <a:custGeom>
              <a:avLst/>
              <a:gdLst>
                <a:gd name="T0" fmla="*/ 967780462 w 128"/>
                <a:gd name="T1" fmla="*/ 1170910499 h 141"/>
                <a:gd name="T2" fmla="*/ 100115320 w 128"/>
                <a:gd name="T3" fmla="*/ 1170910499 h 141"/>
                <a:gd name="T4" fmla="*/ 0 w 128"/>
                <a:gd name="T5" fmla="*/ 1071257622 h 141"/>
                <a:gd name="T6" fmla="*/ 0 w 128"/>
                <a:gd name="T7" fmla="*/ 506563749 h 141"/>
                <a:gd name="T8" fmla="*/ 58400844 w 128"/>
                <a:gd name="T9" fmla="*/ 365391001 h 141"/>
                <a:gd name="T10" fmla="*/ 450517495 w 128"/>
                <a:gd name="T11" fmla="*/ 33217626 h 141"/>
                <a:gd name="T12" fmla="*/ 592347291 w 128"/>
                <a:gd name="T13" fmla="*/ 33217626 h 141"/>
                <a:gd name="T14" fmla="*/ 1001153198 w 128"/>
                <a:gd name="T15" fmla="*/ 365391001 h 141"/>
                <a:gd name="T16" fmla="*/ 1067895782 w 128"/>
                <a:gd name="T17" fmla="*/ 506563749 h 141"/>
                <a:gd name="T18" fmla="*/ 1067895782 w 128"/>
                <a:gd name="T19" fmla="*/ 1071257622 h 141"/>
                <a:gd name="T20" fmla="*/ 967780462 w 128"/>
                <a:gd name="T21" fmla="*/ 1170910499 h 141"/>
                <a:gd name="T22" fmla="*/ 525604707 w 128"/>
                <a:gd name="T23" fmla="*/ 74740378 h 141"/>
                <a:gd name="T24" fmla="*/ 492231971 w 128"/>
                <a:gd name="T25" fmla="*/ 83042623 h 141"/>
                <a:gd name="T26" fmla="*/ 100115320 w 128"/>
                <a:gd name="T27" fmla="*/ 415215998 h 141"/>
                <a:gd name="T28" fmla="*/ 66742584 w 128"/>
                <a:gd name="T29" fmla="*/ 506563749 h 141"/>
                <a:gd name="T30" fmla="*/ 66742584 w 128"/>
                <a:gd name="T31" fmla="*/ 1071257622 h 141"/>
                <a:gd name="T32" fmla="*/ 100115320 w 128"/>
                <a:gd name="T33" fmla="*/ 1104475247 h 141"/>
                <a:gd name="T34" fmla="*/ 967780462 w 128"/>
                <a:gd name="T35" fmla="*/ 1104475247 h 141"/>
                <a:gd name="T36" fmla="*/ 1001153198 w 128"/>
                <a:gd name="T37" fmla="*/ 1071257622 h 141"/>
                <a:gd name="T38" fmla="*/ 1001153198 w 128"/>
                <a:gd name="T39" fmla="*/ 506563749 h 141"/>
                <a:gd name="T40" fmla="*/ 959438722 w 128"/>
                <a:gd name="T41" fmla="*/ 423521125 h 141"/>
                <a:gd name="T42" fmla="*/ 550632815 w 128"/>
                <a:gd name="T43" fmla="*/ 83042623 h 141"/>
                <a:gd name="T44" fmla="*/ 525604707 w 128"/>
                <a:gd name="T45" fmla="*/ 74740378 h 14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8" h="141">
                  <a:moveTo>
                    <a:pt x="116" y="141"/>
                  </a:moveTo>
                  <a:cubicBezTo>
                    <a:pt x="12" y="141"/>
                    <a:pt x="12" y="141"/>
                    <a:pt x="12" y="141"/>
                  </a:cubicBezTo>
                  <a:cubicBezTo>
                    <a:pt x="5" y="141"/>
                    <a:pt x="0" y="135"/>
                    <a:pt x="0" y="129"/>
                  </a:cubicBezTo>
                  <a:cubicBezTo>
                    <a:pt x="0" y="61"/>
                    <a:pt x="0" y="61"/>
                    <a:pt x="0" y="61"/>
                  </a:cubicBezTo>
                  <a:cubicBezTo>
                    <a:pt x="0" y="55"/>
                    <a:pt x="3" y="48"/>
                    <a:pt x="7" y="44"/>
                  </a:cubicBezTo>
                  <a:cubicBezTo>
                    <a:pt x="54" y="4"/>
                    <a:pt x="54" y="4"/>
                    <a:pt x="54" y="4"/>
                  </a:cubicBezTo>
                  <a:cubicBezTo>
                    <a:pt x="58" y="0"/>
                    <a:pt x="66" y="0"/>
                    <a:pt x="71" y="4"/>
                  </a:cubicBezTo>
                  <a:cubicBezTo>
                    <a:pt x="120" y="44"/>
                    <a:pt x="120" y="44"/>
                    <a:pt x="120" y="44"/>
                  </a:cubicBezTo>
                  <a:cubicBezTo>
                    <a:pt x="124" y="48"/>
                    <a:pt x="128" y="55"/>
                    <a:pt x="128" y="61"/>
                  </a:cubicBezTo>
                  <a:cubicBezTo>
                    <a:pt x="128" y="129"/>
                    <a:pt x="128" y="129"/>
                    <a:pt x="128" y="129"/>
                  </a:cubicBezTo>
                  <a:cubicBezTo>
                    <a:pt x="128" y="135"/>
                    <a:pt x="122" y="141"/>
                    <a:pt x="116" y="141"/>
                  </a:cubicBezTo>
                  <a:close/>
                  <a:moveTo>
                    <a:pt x="63" y="9"/>
                  </a:moveTo>
                  <a:cubicBezTo>
                    <a:pt x="61" y="9"/>
                    <a:pt x="60" y="9"/>
                    <a:pt x="59" y="10"/>
                  </a:cubicBezTo>
                  <a:cubicBezTo>
                    <a:pt x="12" y="50"/>
                    <a:pt x="12" y="50"/>
                    <a:pt x="12" y="50"/>
                  </a:cubicBezTo>
                  <a:cubicBezTo>
                    <a:pt x="10" y="53"/>
                    <a:pt x="8" y="57"/>
                    <a:pt x="8" y="61"/>
                  </a:cubicBezTo>
                  <a:cubicBezTo>
                    <a:pt x="8" y="129"/>
                    <a:pt x="8" y="129"/>
                    <a:pt x="8" y="129"/>
                  </a:cubicBezTo>
                  <a:cubicBezTo>
                    <a:pt x="8" y="131"/>
                    <a:pt x="9" y="133"/>
                    <a:pt x="12" y="133"/>
                  </a:cubicBezTo>
                  <a:cubicBezTo>
                    <a:pt x="116" y="133"/>
                    <a:pt x="116" y="133"/>
                    <a:pt x="116" y="133"/>
                  </a:cubicBezTo>
                  <a:cubicBezTo>
                    <a:pt x="118" y="133"/>
                    <a:pt x="120" y="131"/>
                    <a:pt x="120" y="129"/>
                  </a:cubicBezTo>
                  <a:cubicBezTo>
                    <a:pt x="120" y="61"/>
                    <a:pt x="120" y="61"/>
                    <a:pt x="120" y="61"/>
                  </a:cubicBezTo>
                  <a:cubicBezTo>
                    <a:pt x="120" y="57"/>
                    <a:pt x="117" y="53"/>
                    <a:pt x="115" y="51"/>
                  </a:cubicBezTo>
                  <a:cubicBezTo>
                    <a:pt x="66" y="10"/>
                    <a:pt x="66" y="10"/>
                    <a:pt x="66" y="10"/>
                  </a:cubicBezTo>
                  <a:cubicBezTo>
                    <a:pt x="65" y="9"/>
                    <a:pt x="64" y="9"/>
                    <a:pt x="63"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331" name="Freeform 52"/>
            <p:cNvSpPr>
              <a:spLocks/>
            </p:cNvSpPr>
            <p:nvPr/>
          </p:nvSpPr>
          <p:spPr bwMode="auto">
            <a:xfrm>
              <a:off x="2955033" y="4679266"/>
              <a:ext cx="366057" cy="164726"/>
            </a:xfrm>
            <a:custGeom>
              <a:avLst/>
              <a:gdLst>
                <a:gd name="T0" fmla="*/ 531704998 w 127"/>
                <a:gd name="T1" fmla="*/ 476046580 h 57"/>
                <a:gd name="T2" fmla="*/ 456934253 w 127"/>
                <a:gd name="T3" fmla="*/ 450990889 h 57"/>
                <a:gd name="T4" fmla="*/ 16616682 w 127"/>
                <a:gd name="T5" fmla="*/ 58463280 h 57"/>
                <a:gd name="T6" fmla="*/ 16616682 w 127"/>
                <a:gd name="T7" fmla="*/ 16703794 h 57"/>
                <a:gd name="T8" fmla="*/ 58154063 w 127"/>
                <a:gd name="T9" fmla="*/ 8351897 h 57"/>
                <a:gd name="T10" fmla="*/ 498471634 w 127"/>
                <a:gd name="T11" fmla="*/ 400882395 h 57"/>
                <a:gd name="T12" fmla="*/ 556628580 w 127"/>
                <a:gd name="T13" fmla="*/ 400882395 h 57"/>
                <a:gd name="T14" fmla="*/ 996946151 w 127"/>
                <a:gd name="T15" fmla="*/ 8351897 h 57"/>
                <a:gd name="T16" fmla="*/ 1038483533 w 127"/>
                <a:gd name="T17" fmla="*/ 16703794 h 57"/>
                <a:gd name="T18" fmla="*/ 1038483533 w 127"/>
                <a:gd name="T19" fmla="*/ 58463280 h 57"/>
                <a:gd name="T20" fmla="*/ 598165961 w 127"/>
                <a:gd name="T21" fmla="*/ 450990889 h 57"/>
                <a:gd name="T22" fmla="*/ 531704998 w 127"/>
                <a:gd name="T23" fmla="*/ 476046580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7" h="57">
                  <a:moveTo>
                    <a:pt x="64" y="57"/>
                  </a:moveTo>
                  <a:cubicBezTo>
                    <a:pt x="60" y="57"/>
                    <a:pt x="57" y="56"/>
                    <a:pt x="55" y="54"/>
                  </a:cubicBezTo>
                  <a:cubicBezTo>
                    <a:pt x="2" y="7"/>
                    <a:pt x="2" y="7"/>
                    <a:pt x="2" y="7"/>
                  </a:cubicBezTo>
                  <a:cubicBezTo>
                    <a:pt x="1" y="6"/>
                    <a:pt x="0" y="3"/>
                    <a:pt x="2" y="2"/>
                  </a:cubicBezTo>
                  <a:cubicBezTo>
                    <a:pt x="3" y="0"/>
                    <a:pt x="6" y="0"/>
                    <a:pt x="7" y="1"/>
                  </a:cubicBezTo>
                  <a:cubicBezTo>
                    <a:pt x="60" y="48"/>
                    <a:pt x="60" y="48"/>
                    <a:pt x="60" y="48"/>
                  </a:cubicBezTo>
                  <a:cubicBezTo>
                    <a:pt x="62" y="49"/>
                    <a:pt x="65" y="49"/>
                    <a:pt x="67" y="48"/>
                  </a:cubicBezTo>
                  <a:cubicBezTo>
                    <a:pt x="120" y="1"/>
                    <a:pt x="120" y="1"/>
                    <a:pt x="120" y="1"/>
                  </a:cubicBezTo>
                  <a:cubicBezTo>
                    <a:pt x="121" y="0"/>
                    <a:pt x="124" y="0"/>
                    <a:pt x="125" y="2"/>
                  </a:cubicBezTo>
                  <a:cubicBezTo>
                    <a:pt x="127" y="3"/>
                    <a:pt x="127" y="6"/>
                    <a:pt x="125" y="7"/>
                  </a:cubicBezTo>
                  <a:cubicBezTo>
                    <a:pt x="72" y="54"/>
                    <a:pt x="72" y="54"/>
                    <a:pt x="72" y="54"/>
                  </a:cubicBezTo>
                  <a:cubicBezTo>
                    <a:pt x="70" y="56"/>
                    <a:pt x="67" y="57"/>
                    <a:pt x="6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332" name="Freeform 53"/>
            <p:cNvSpPr>
              <a:spLocks/>
            </p:cNvSpPr>
            <p:nvPr/>
          </p:nvSpPr>
          <p:spPr bwMode="auto">
            <a:xfrm>
              <a:off x="3171006" y="4797624"/>
              <a:ext cx="90294" cy="86633"/>
            </a:xfrm>
            <a:custGeom>
              <a:avLst/>
              <a:gdLst>
                <a:gd name="T0" fmla="*/ 229064227 w 31"/>
                <a:gd name="T1" fmla="*/ 250175890 h 30"/>
                <a:gd name="T2" fmla="*/ 203612970 w 31"/>
                <a:gd name="T3" fmla="*/ 241836020 h 30"/>
                <a:gd name="T4" fmla="*/ 8484723 w 31"/>
                <a:gd name="T5" fmla="*/ 58373315 h 30"/>
                <a:gd name="T6" fmla="*/ 8484723 w 31"/>
                <a:gd name="T7" fmla="*/ 8339870 h 30"/>
                <a:gd name="T8" fmla="*/ 59387238 w 31"/>
                <a:gd name="T9" fmla="*/ 8339870 h 30"/>
                <a:gd name="T10" fmla="*/ 254515484 w 31"/>
                <a:gd name="T11" fmla="*/ 191802574 h 30"/>
                <a:gd name="T12" fmla="*/ 254515484 w 31"/>
                <a:gd name="T13" fmla="*/ 233496149 h 30"/>
                <a:gd name="T14" fmla="*/ 229064227 w 31"/>
                <a:gd name="T15" fmla="*/ 25017589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30">
                  <a:moveTo>
                    <a:pt x="27" y="30"/>
                  </a:moveTo>
                  <a:cubicBezTo>
                    <a:pt x="26" y="30"/>
                    <a:pt x="25" y="29"/>
                    <a:pt x="24" y="29"/>
                  </a:cubicBezTo>
                  <a:cubicBezTo>
                    <a:pt x="1" y="7"/>
                    <a:pt x="1" y="7"/>
                    <a:pt x="1" y="7"/>
                  </a:cubicBezTo>
                  <a:cubicBezTo>
                    <a:pt x="0" y="6"/>
                    <a:pt x="0" y="3"/>
                    <a:pt x="1" y="1"/>
                  </a:cubicBezTo>
                  <a:cubicBezTo>
                    <a:pt x="3" y="0"/>
                    <a:pt x="5" y="0"/>
                    <a:pt x="7" y="1"/>
                  </a:cubicBezTo>
                  <a:cubicBezTo>
                    <a:pt x="30" y="23"/>
                    <a:pt x="30" y="23"/>
                    <a:pt x="30" y="23"/>
                  </a:cubicBezTo>
                  <a:cubicBezTo>
                    <a:pt x="31" y="24"/>
                    <a:pt x="31" y="27"/>
                    <a:pt x="30" y="28"/>
                  </a:cubicBezTo>
                  <a:cubicBezTo>
                    <a:pt x="29" y="29"/>
                    <a:pt x="28" y="30"/>
                    <a:pt x="2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333" name="Freeform 54"/>
            <p:cNvSpPr>
              <a:spLocks/>
            </p:cNvSpPr>
            <p:nvPr/>
          </p:nvSpPr>
          <p:spPr bwMode="auto">
            <a:xfrm>
              <a:off x="3016042" y="4797624"/>
              <a:ext cx="91514" cy="86633"/>
            </a:xfrm>
            <a:custGeom>
              <a:avLst/>
              <a:gdLst>
                <a:gd name="T0" fmla="*/ 32713395 w 32"/>
                <a:gd name="T1" fmla="*/ 250175890 h 30"/>
                <a:gd name="T2" fmla="*/ 8179064 w 32"/>
                <a:gd name="T3" fmla="*/ 233496149 h 30"/>
                <a:gd name="T4" fmla="*/ 8179064 w 32"/>
                <a:gd name="T5" fmla="*/ 191802574 h 30"/>
                <a:gd name="T6" fmla="*/ 196286091 w 32"/>
                <a:gd name="T7" fmla="*/ 8339870 h 30"/>
                <a:gd name="T8" fmla="*/ 245354754 w 32"/>
                <a:gd name="T9" fmla="*/ 8339870 h 30"/>
                <a:gd name="T10" fmla="*/ 245354754 w 32"/>
                <a:gd name="T11" fmla="*/ 58373315 h 30"/>
                <a:gd name="T12" fmla="*/ 57250586 w 32"/>
                <a:gd name="T13" fmla="*/ 241836020 h 30"/>
                <a:gd name="T14" fmla="*/ 32713395 w 32"/>
                <a:gd name="T15" fmla="*/ 25017589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30">
                  <a:moveTo>
                    <a:pt x="4" y="30"/>
                  </a:moveTo>
                  <a:cubicBezTo>
                    <a:pt x="3" y="30"/>
                    <a:pt x="2" y="29"/>
                    <a:pt x="1" y="28"/>
                  </a:cubicBezTo>
                  <a:cubicBezTo>
                    <a:pt x="0" y="27"/>
                    <a:pt x="0" y="24"/>
                    <a:pt x="1" y="23"/>
                  </a:cubicBezTo>
                  <a:cubicBezTo>
                    <a:pt x="24" y="1"/>
                    <a:pt x="24" y="1"/>
                    <a:pt x="24" y="1"/>
                  </a:cubicBezTo>
                  <a:cubicBezTo>
                    <a:pt x="26" y="0"/>
                    <a:pt x="29" y="0"/>
                    <a:pt x="30" y="1"/>
                  </a:cubicBezTo>
                  <a:cubicBezTo>
                    <a:pt x="32" y="3"/>
                    <a:pt x="32" y="6"/>
                    <a:pt x="30" y="7"/>
                  </a:cubicBezTo>
                  <a:cubicBezTo>
                    <a:pt x="7" y="29"/>
                    <a:pt x="7" y="29"/>
                    <a:pt x="7" y="29"/>
                  </a:cubicBezTo>
                  <a:cubicBezTo>
                    <a:pt x="6" y="29"/>
                    <a:pt x="5" y="30"/>
                    <a:pt x="4"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6325" name="Rectangle 3"/>
          <p:cNvSpPr txBox="1">
            <a:spLocks noChangeArrowheads="1"/>
          </p:cNvSpPr>
          <p:nvPr/>
        </p:nvSpPr>
        <p:spPr bwMode="auto">
          <a:xfrm>
            <a:off x="302472" y="1937219"/>
            <a:ext cx="3426420" cy="12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r>
              <a:rPr lang="zh-CN" altLang="en-US" sz="2400" dirty="0"/>
              <a:t>组合复用的优点</a:t>
            </a:r>
          </a:p>
          <a:p>
            <a:pPr lvl="1" eaLnBrk="1" hangingPunct="1">
              <a:spcBef>
                <a:spcPct val="10000"/>
              </a:spcBef>
            </a:pPr>
            <a:r>
              <a:rPr lang="zh-CN" altLang="en-US" sz="2400" dirty="0"/>
              <a:t>不破坏封装，这种复用是黑盒复用，因为成员对象的内部细节对新对象保密</a:t>
            </a:r>
          </a:p>
          <a:p>
            <a:pPr lvl="1" eaLnBrk="1" hangingPunct="1">
              <a:spcBef>
                <a:spcPct val="10000"/>
              </a:spcBef>
            </a:pPr>
            <a:r>
              <a:rPr lang="zh-CN" altLang="en-US" sz="2400" dirty="0"/>
              <a:t>所需依赖少</a:t>
            </a:r>
            <a:r>
              <a:rPr lang="en-US" altLang="zh-CN" sz="2400" dirty="0"/>
              <a:t>(</a:t>
            </a:r>
            <a:r>
              <a:rPr lang="zh-CN" altLang="en-US" sz="2400" dirty="0"/>
              <a:t>只依赖接口</a:t>
            </a:r>
            <a:r>
              <a:rPr lang="en-US" altLang="zh-CN" sz="2400" dirty="0"/>
              <a:t>)</a:t>
            </a:r>
          </a:p>
          <a:p>
            <a:pPr lvl="1" eaLnBrk="1" hangingPunct="1">
              <a:spcBef>
                <a:spcPct val="10000"/>
              </a:spcBef>
            </a:pPr>
            <a:r>
              <a:rPr lang="zh-CN" altLang="en-US" sz="2400" dirty="0"/>
              <a:t>是动态的，可以把成员对象动态替换为另一个类型相同的对象</a:t>
            </a:r>
          </a:p>
        </p:txBody>
      </p:sp>
      <p:sp>
        <p:nvSpPr>
          <p:cNvPr id="56326" name="Rectangle 3"/>
          <p:cNvSpPr txBox="1">
            <a:spLocks noChangeArrowheads="1"/>
          </p:cNvSpPr>
          <p:nvPr/>
        </p:nvSpPr>
        <p:spPr bwMode="auto">
          <a:xfrm>
            <a:off x="4428307" y="2170901"/>
            <a:ext cx="4537863" cy="1830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r>
              <a:rPr lang="zh-CN" altLang="en-US" sz="2400" dirty="0"/>
              <a:t>组合复用的缺点</a:t>
            </a:r>
          </a:p>
          <a:p>
            <a:pPr lvl="1" eaLnBrk="1" hangingPunct="1">
              <a:spcBef>
                <a:spcPct val="10000"/>
              </a:spcBef>
            </a:pPr>
            <a:r>
              <a:rPr lang="zh-CN" altLang="en-US" sz="2400" dirty="0"/>
              <a:t>对象数量会增加</a:t>
            </a:r>
          </a:p>
          <a:p>
            <a:pPr lvl="1" eaLnBrk="1" hangingPunct="1">
              <a:spcBef>
                <a:spcPct val="10000"/>
              </a:spcBef>
            </a:pPr>
            <a:r>
              <a:rPr lang="zh-CN" altLang="en-US" sz="2400" dirty="0"/>
              <a:t>使用委托</a:t>
            </a:r>
            <a:r>
              <a:rPr lang="en-US" altLang="zh-CN" sz="2400" dirty="0"/>
              <a:t>(delegation)</a:t>
            </a:r>
            <a:r>
              <a:rPr lang="zh-CN" altLang="en-US" sz="2400" dirty="0"/>
              <a:t>会使得系统复杂</a:t>
            </a:r>
          </a:p>
        </p:txBody>
      </p:sp>
      <p:sp>
        <p:nvSpPr>
          <p:cNvPr id="56327" name="文本框 2"/>
          <p:cNvSpPr txBox="1">
            <a:spLocks noChangeArrowheads="1"/>
          </p:cNvSpPr>
          <p:nvPr/>
        </p:nvSpPr>
        <p:spPr bwMode="auto">
          <a:xfrm>
            <a:off x="4709358" y="4561069"/>
            <a:ext cx="37455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zh-CN" altLang="en-US" sz="2400" dirty="0"/>
              <a:t>当需要应对变化的时候，应该首先使用组合的方式，而不是继承</a:t>
            </a:r>
          </a:p>
        </p:txBody>
      </p:sp>
      <p:sp>
        <p:nvSpPr>
          <p:cNvPr id="14"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15" name="直接连接符 46"/>
          <p:cNvCxnSpPr>
            <a:cxnSpLocks noChangeShapeType="1"/>
          </p:cNvCxnSpPr>
          <p:nvPr/>
        </p:nvCxnSpPr>
        <p:spPr bwMode="auto">
          <a:xfrm flipH="1">
            <a:off x="711441" y="6414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a:solidFill>
                  <a:schemeClr val="bg1"/>
                </a:solidFill>
              </a:rPr>
              <a:t>Bridge(</a:t>
            </a:r>
            <a:r>
              <a:rPr lang="zh-CN" altLang="en-US" sz="2600" dirty="0">
                <a:solidFill>
                  <a:schemeClr val="bg1"/>
                </a:solidFill>
              </a:rPr>
              <a:t>桥梁</a:t>
            </a:r>
            <a:r>
              <a:rPr lang="en-US" altLang="zh-CN" sz="2600" dirty="0">
                <a:solidFill>
                  <a:schemeClr val="bg1"/>
                </a:solidFill>
              </a:rPr>
              <a:t>)</a:t>
            </a:r>
            <a:r>
              <a:rPr lang="zh-CN" altLang="en-US" sz="2600" dirty="0">
                <a:solidFill>
                  <a:schemeClr val="bg1"/>
                </a:solidFill>
              </a:rPr>
              <a:t>模式</a:t>
            </a:r>
            <a:r>
              <a:rPr lang="en-US" altLang="zh-CN" sz="2600" dirty="0">
                <a:solidFill>
                  <a:schemeClr val="bg1"/>
                </a:solidFill>
              </a:rPr>
              <a:t>-</a:t>
            </a:r>
            <a:r>
              <a:rPr lang="zh-CN" altLang="en-US" sz="2600" dirty="0">
                <a:solidFill>
                  <a:schemeClr val="bg1"/>
                </a:solidFill>
              </a:rPr>
              <a:t>对象结构模式</a:t>
            </a:r>
          </a:p>
        </p:txBody>
      </p:sp>
    </p:spTree>
    <p:extLst>
      <p:ext uri="{BB962C8B-B14F-4D97-AF65-F5344CB8AC3E}">
        <p14:creationId xmlns:p14="http://schemas.microsoft.com/office/powerpoint/2010/main" val="246009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300" fill="hold"/>
                                        <p:tgtEl>
                                          <p:spTgt spid="14"/>
                                        </p:tgtEl>
                                        <p:attrNameLst>
                                          <p:attrName>ppt_x</p:attrName>
                                        </p:attrNameLst>
                                      </p:cBhvr>
                                      <p:tavLst>
                                        <p:tav tm="0">
                                          <p:val>
                                            <p:strVal val="0-#ppt_w/2"/>
                                          </p:val>
                                        </p:tav>
                                        <p:tav tm="100000">
                                          <p:val>
                                            <p:strVal val="#ppt_x"/>
                                          </p:val>
                                        </p:tav>
                                      </p:tavLst>
                                    </p:anim>
                                    <p:anim calcmode="lin" valueType="num">
                                      <p:cBhvr additive="base">
                                        <p:cTn id="8" dur="3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
          <p:cNvSpPr>
            <a:spLocks noChangeArrowheads="1"/>
          </p:cNvSpPr>
          <p:nvPr/>
        </p:nvSpPr>
        <p:spPr bwMode="auto">
          <a:xfrm>
            <a:off x="827232" y="979063"/>
            <a:ext cx="3458175" cy="4587083"/>
          </a:xfrm>
          <a:prstGeom prst="rect">
            <a:avLst/>
          </a:prstGeom>
          <a:solidFill>
            <a:srgbClr val="EEF0F4"/>
          </a:solidFill>
          <a:ln>
            <a:noFill/>
          </a:ln>
          <a:effectLst/>
          <a:extLs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spcBef>
                <a:spcPct val="20000"/>
              </a:spcBef>
            </a:pPr>
            <a:r>
              <a:rPr lang="en-US" altLang="zh-CN" sz="2000">
                <a:solidFill>
                  <a:srgbClr val="880000"/>
                </a:solidFill>
                <a:latin typeface="Consolas" panose="020B0609020204030204" pitchFamily="49" charset="0"/>
                <a:ea typeface="幼圆" panose="02010509060101010101" pitchFamily="49" charset="-122"/>
                <a:cs typeface="Consolas" panose="020B0609020204030204" pitchFamily="49" charset="0"/>
              </a:rPr>
              <a:t>//Cartoon.java</a:t>
            </a:r>
            <a:r>
              <a:rPr lang="en-US" altLang="zh-CN" sz="2000">
                <a:solidFill>
                  <a:srgbClr val="000000"/>
                </a:solidFill>
                <a:latin typeface="Consolas" panose="020B0609020204030204" pitchFamily="49" charset="0"/>
                <a:ea typeface="幼圆" panose="02010509060101010101" pitchFamily="49" charset="-122"/>
                <a:cs typeface="Consolas" panose="020B0609020204030204" pitchFamily="49" charset="0"/>
              </a:rPr>
              <a:t> </a:t>
            </a:r>
          </a:p>
          <a:p>
            <a:pPr>
              <a:lnSpc>
                <a:spcPct val="85000"/>
              </a:lnSpc>
              <a:spcBef>
                <a:spcPct val="20000"/>
              </a:spcBef>
            </a:pPr>
            <a:r>
              <a:rPr lang="en-US" altLang="zh-CN" sz="2000">
                <a:solidFill>
                  <a:srgbClr val="000088"/>
                </a:solidFill>
                <a:latin typeface="Consolas" panose="020B0609020204030204" pitchFamily="49" charset="0"/>
                <a:ea typeface="幼圆" panose="02010509060101010101" pitchFamily="49" charset="-122"/>
                <a:cs typeface="Consolas" panose="020B0609020204030204" pitchFamily="49" charset="0"/>
              </a:rPr>
              <a:t>class</a:t>
            </a:r>
            <a:r>
              <a:rPr lang="en-US" altLang="zh-CN" sz="2000">
                <a:solidFill>
                  <a:srgbClr val="000000"/>
                </a:solidFill>
                <a:latin typeface="Consolas" panose="020B0609020204030204" pitchFamily="49" charset="0"/>
                <a:ea typeface="幼圆" panose="02010509060101010101" pitchFamily="49" charset="-122"/>
                <a:cs typeface="Consolas" panose="020B0609020204030204" pitchFamily="49" charset="0"/>
              </a:rPr>
              <a:t> </a:t>
            </a:r>
            <a:r>
              <a:rPr lang="en-US" altLang="zh-CN" sz="2000">
                <a:solidFill>
                  <a:srgbClr val="4F4F4F"/>
                </a:solidFill>
                <a:latin typeface="Consolas" panose="020B0609020204030204" pitchFamily="49" charset="0"/>
                <a:ea typeface="幼圆" panose="02010509060101010101" pitchFamily="49" charset="-122"/>
                <a:cs typeface="Consolas" panose="020B0609020204030204" pitchFamily="49" charset="0"/>
              </a:rPr>
              <a:t>Bird</a:t>
            </a:r>
            <a:r>
              <a:rPr lang="en-US" altLang="zh-CN" sz="2000">
                <a:solidFill>
                  <a:srgbClr val="000000"/>
                </a:solidFill>
                <a:latin typeface="Consolas" panose="020B0609020204030204" pitchFamily="49" charset="0"/>
                <a:ea typeface="幼圆" panose="02010509060101010101" pitchFamily="49" charset="-122"/>
                <a:cs typeface="Consolas" panose="020B0609020204030204" pitchFamily="49" charset="0"/>
              </a:rPr>
              <a:t> </a:t>
            </a:r>
          </a:p>
          <a:p>
            <a:pPr>
              <a:lnSpc>
                <a:spcPct val="85000"/>
              </a:lnSpc>
              <a:spcBef>
                <a:spcPct val="20000"/>
              </a:spcBef>
            </a:pPr>
            <a:r>
              <a:rPr lang="en-US" altLang="zh-CN" sz="2000">
                <a:solidFill>
                  <a:srgbClr val="000000"/>
                </a:solidFill>
                <a:latin typeface="Consolas" panose="020B0609020204030204" pitchFamily="49" charset="0"/>
                <a:ea typeface="幼圆" panose="02010509060101010101" pitchFamily="49" charset="-122"/>
                <a:cs typeface="Consolas" panose="020B0609020204030204" pitchFamily="49" charset="0"/>
              </a:rPr>
              <a:t>{ </a:t>
            </a:r>
            <a:r>
              <a:rPr lang="en-US" altLang="zh-CN" sz="2000">
                <a:solidFill>
                  <a:srgbClr val="880000"/>
                </a:solidFill>
                <a:latin typeface="Consolas" panose="020B0609020204030204" pitchFamily="49" charset="0"/>
                <a:ea typeface="幼圆" panose="02010509060101010101" pitchFamily="49" charset="-122"/>
                <a:cs typeface="Consolas" panose="020B0609020204030204" pitchFamily="49" charset="0"/>
              </a:rPr>
              <a:t>//</a:t>
            </a:r>
            <a:r>
              <a:rPr lang="zh-CN" altLang="en-US" sz="2000">
                <a:solidFill>
                  <a:srgbClr val="880000"/>
                </a:solidFill>
                <a:latin typeface="Consolas" panose="020B0609020204030204" pitchFamily="49" charset="0"/>
                <a:ea typeface="幼圆" panose="02010509060101010101" pitchFamily="49" charset="-122"/>
                <a:cs typeface="Consolas" panose="020B0609020204030204" pitchFamily="49" charset="0"/>
              </a:rPr>
              <a:t>这是构造器</a:t>
            </a:r>
            <a:r>
              <a:rPr lang="zh-CN" altLang="en-US" sz="2000">
                <a:solidFill>
                  <a:srgbClr val="000000"/>
                </a:solidFill>
                <a:latin typeface="Consolas" panose="020B0609020204030204" pitchFamily="49" charset="0"/>
                <a:ea typeface="幼圆" panose="02010509060101010101" pitchFamily="49" charset="-122"/>
                <a:cs typeface="Consolas" panose="020B0609020204030204" pitchFamily="49" charset="0"/>
              </a:rPr>
              <a:t> </a:t>
            </a:r>
            <a:endParaRPr lang="en-US" altLang="zh-CN" sz="2000">
              <a:solidFill>
                <a:srgbClr val="000000"/>
              </a:solidFill>
              <a:latin typeface="Consolas" panose="020B0609020204030204" pitchFamily="49" charset="0"/>
              <a:ea typeface="幼圆" panose="02010509060101010101" pitchFamily="49" charset="-122"/>
              <a:cs typeface="Consolas" panose="020B0609020204030204" pitchFamily="49" charset="0"/>
            </a:endParaRPr>
          </a:p>
          <a:p>
            <a:pPr>
              <a:lnSpc>
                <a:spcPct val="85000"/>
              </a:lnSpc>
              <a:spcBef>
                <a:spcPct val="20000"/>
              </a:spcBef>
            </a:pPr>
            <a:r>
              <a:rPr lang="en-US" altLang="zh-CN" sz="2000">
                <a:solidFill>
                  <a:srgbClr val="000000"/>
                </a:solidFill>
                <a:latin typeface="Consolas" panose="020B0609020204030204" pitchFamily="49" charset="0"/>
                <a:ea typeface="幼圆" panose="02010509060101010101" pitchFamily="49" charset="-122"/>
                <a:cs typeface="Consolas" panose="020B0609020204030204" pitchFamily="49" charset="0"/>
              </a:rPr>
              <a:t>Bird() { </a:t>
            </a:r>
          </a:p>
          <a:p>
            <a:pPr>
              <a:lnSpc>
                <a:spcPct val="85000"/>
              </a:lnSpc>
              <a:spcBef>
                <a:spcPct val="20000"/>
              </a:spcBef>
            </a:pPr>
            <a:r>
              <a:rPr lang="en-US" altLang="zh-CN" sz="2000">
                <a:solidFill>
                  <a:srgbClr val="000088"/>
                </a:solidFill>
                <a:latin typeface="Consolas" panose="020B0609020204030204" pitchFamily="49" charset="0"/>
                <a:ea typeface="幼圆" panose="02010509060101010101" pitchFamily="49" charset="-122"/>
                <a:cs typeface="Consolas" panose="020B0609020204030204" pitchFamily="49" charset="0"/>
              </a:rPr>
              <a:t>print</a:t>
            </a:r>
            <a:r>
              <a:rPr lang="en-US" altLang="zh-CN" sz="2000">
                <a:solidFill>
                  <a:srgbClr val="000000"/>
                </a:solidFill>
                <a:latin typeface="Consolas" panose="020B0609020204030204" pitchFamily="49" charset="0"/>
                <a:ea typeface="幼圆" panose="02010509060101010101" pitchFamily="49" charset="-122"/>
                <a:cs typeface="Consolas" panose="020B0609020204030204" pitchFamily="49" charset="0"/>
              </a:rPr>
              <a:t>(</a:t>
            </a:r>
            <a:r>
              <a:rPr lang="en-US" altLang="zh-CN" sz="2000">
                <a:solidFill>
                  <a:srgbClr val="009900"/>
                </a:solidFill>
                <a:latin typeface="Consolas" panose="020B0609020204030204" pitchFamily="49" charset="0"/>
                <a:ea typeface="幼圆" panose="02010509060101010101" pitchFamily="49" charset="-122"/>
                <a:cs typeface="Consolas" panose="020B0609020204030204" pitchFamily="49" charset="0"/>
              </a:rPr>
              <a:t>“Bird constructor"</a:t>
            </a:r>
            <a:r>
              <a:rPr lang="en-US" altLang="zh-CN" sz="2000">
                <a:solidFill>
                  <a:srgbClr val="000000"/>
                </a:solidFill>
                <a:latin typeface="Consolas" panose="020B0609020204030204" pitchFamily="49" charset="0"/>
                <a:ea typeface="幼圆" panose="02010509060101010101" pitchFamily="49" charset="-122"/>
                <a:cs typeface="Consolas" panose="020B0609020204030204" pitchFamily="49" charset="0"/>
              </a:rPr>
              <a:t>);</a:t>
            </a:r>
          </a:p>
          <a:p>
            <a:pPr>
              <a:lnSpc>
                <a:spcPct val="85000"/>
              </a:lnSpc>
              <a:spcBef>
                <a:spcPct val="20000"/>
              </a:spcBef>
            </a:pPr>
            <a:r>
              <a:rPr lang="en-US" altLang="zh-CN" sz="2000">
                <a:solidFill>
                  <a:srgbClr val="000000"/>
                </a:solidFill>
                <a:latin typeface="Consolas" panose="020B0609020204030204" pitchFamily="49" charset="0"/>
                <a:ea typeface="幼圆" panose="02010509060101010101" pitchFamily="49" charset="-122"/>
                <a:cs typeface="Consolas" panose="020B0609020204030204" pitchFamily="49" charset="0"/>
              </a:rPr>
              <a:t> } } </a:t>
            </a:r>
          </a:p>
          <a:p>
            <a:pPr>
              <a:lnSpc>
                <a:spcPct val="85000"/>
              </a:lnSpc>
              <a:spcBef>
                <a:spcPct val="20000"/>
              </a:spcBef>
            </a:pPr>
            <a:r>
              <a:rPr lang="en-US" altLang="zh-CN" sz="2000">
                <a:solidFill>
                  <a:srgbClr val="000088"/>
                </a:solidFill>
                <a:latin typeface="Consolas" panose="020B0609020204030204" pitchFamily="49" charset="0"/>
                <a:ea typeface="幼圆" panose="02010509060101010101" pitchFamily="49" charset="-122"/>
                <a:cs typeface="Consolas" panose="020B0609020204030204" pitchFamily="49" charset="0"/>
              </a:rPr>
              <a:t>class</a:t>
            </a:r>
            <a:r>
              <a:rPr lang="en-US" altLang="zh-CN" sz="2000">
                <a:solidFill>
                  <a:srgbClr val="000000"/>
                </a:solidFill>
                <a:latin typeface="Consolas" panose="020B0609020204030204" pitchFamily="49" charset="0"/>
                <a:ea typeface="幼圆" panose="02010509060101010101" pitchFamily="49" charset="-122"/>
                <a:cs typeface="Consolas" panose="020B0609020204030204" pitchFamily="49" charset="0"/>
              </a:rPr>
              <a:t> </a:t>
            </a:r>
            <a:r>
              <a:rPr lang="en-US" altLang="zh-CN" sz="2000">
                <a:solidFill>
                  <a:srgbClr val="4F4F4F"/>
                </a:solidFill>
                <a:latin typeface="Consolas" panose="020B0609020204030204" pitchFamily="49" charset="0"/>
                <a:ea typeface="幼圆" panose="02010509060101010101" pitchFamily="49" charset="-122"/>
                <a:cs typeface="Consolas" panose="020B0609020204030204" pitchFamily="49" charset="0"/>
              </a:rPr>
              <a:t>Pigeon</a:t>
            </a:r>
            <a:r>
              <a:rPr lang="en-US" altLang="zh-CN" sz="2000">
                <a:solidFill>
                  <a:srgbClr val="000000"/>
                </a:solidFill>
                <a:latin typeface="Consolas" panose="020B0609020204030204" pitchFamily="49" charset="0"/>
                <a:ea typeface="幼圆" panose="02010509060101010101" pitchFamily="49" charset="-122"/>
                <a:cs typeface="Consolas" panose="020B0609020204030204" pitchFamily="49" charset="0"/>
              </a:rPr>
              <a:t> </a:t>
            </a:r>
            <a:r>
              <a:rPr lang="en-US" altLang="zh-CN" sz="2000">
                <a:solidFill>
                  <a:srgbClr val="000088"/>
                </a:solidFill>
                <a:latin typeface="Consolas" panose="020B0609020204030204" pitchFamily="49" charset="0"/>
                <a:ea typeface="幼圆" panose="02010509060101010101" pitchFamily="49" charset="-122"/>
                <a:cs typeface="Consolas" panose="020B0609020204030204" pitchFamily="49" charset="0"/>
              </a:rPr>
              <a:t>extends</a:t>
            </a:r>
            <a:r>
              <a:rPr lang="en-US" altLang="zh-CN" sz="2000">
                <a:solidFill>
                  <a:srgbClr val="000000"/>
                </a:solidFill>
                <a:latin typeface="Consolas" panose="020B0609020204030204" pitchFamily="49" charset="0"/>
                <a:ea typeface="幼圆" panose="02010509060101010101" pitchFamily="49" charset="-122"/>
                <a:cs typeface="Consolas" panose="020B0609020204030204" pitchFamily="49" charset="0"/>
              </a:rPr>
              <a:t> Bird</a:t>
            </a:r>
            <a:endParaRPr lang="en-US" altLang="zh-CN" sz="2000">
              <a:solidFill>
                <a:srgbClr val="4F4F4F"/>
              </a:solidFill>
              <a:latin typeface="Consolas" panose="020B0609020204030204" pitchFamily="49" charset="0"/>
              <a:ea typeface="幼圆" panose="02010509060101010101" pitchFamily="49" charset="-122"/>
              <a:cs typeface="Consolas" panose="020B0609020204030204" pitchFamily="49" charset="0"/>
            </a:endParaRPr>
          </a:p>
          <a:p>
            <a:pPr>
              <a:lnSpc>
                <a:spcPct val="85000"/>
              </a:lnSpc>
              <a:spcBef>
                <a:spcPct val="20000"/>
              </a:spcBef>
            </a:pPr>
            <a:r>
              <a:rPr lang="en-US" altLang="zh-CN" sz="2000">
                <a:solidFill>
                  <a:srgbClr val="000000"/>
                </a:solidFill>
                <a:latin typeface="Consolas" panose="020B0609020204030204" pitchFamily="49" charset="0"/>
                <a:ea typeface="幼圆" panose="02010509060101010101" pitchFamily="49" charset="-122"/>
                <a:cs typeface="Consolas" panose="020B0609020204030204" pitchFamily="49" charset="0"/>
              </a:rPr>
              <a:t>{ </a:t>
            </a:r>
            <a:r>
              <a:rPr lang="en-US" altLang="zh-CN" sz="2000">
                <a:solidFill>
                  <a:srgbClr val="880000"/>
                </a:solidFill>
                <a:latin typeface="Consolas" panose="020B0609020204030204" pitchFamily="49" charset="0"/>
                <a:ea typeface="幼圆" panose="02010509060101010101" pitchFamily="49" charset="-122"/>
                <a:cs typeface="Consolas" panose="020B0609020204030204" pitchFamily="49" charset="0"/>
              </a:rPr>
              <a:t>//</a:t>
            </a:r>
            <a:r>
              <a:rPr lang="zh-CN" altLang="en-US" sz="2000">
                <a:solidFill>
                  <a:srgbClr val="880000"/>
                </a:solidFill>
                <a:latin typeface="Consolas" panose="020B0609020204030204" pitchFamily="49" charset="0"/>
                <a:ea typeface="幼圆" panose="02010509060101010101" pitchFamily="49" charset="-122"/>
                <a:cs typeface="Consolas" panose="020B0609020204030204" pitchFamily="49" charset="0"/>
              </a:rPr>
              <a:t>这是构造器</a:t>
            </a:r>
            <a:r>
              <a:rPr lang="zh-CN" altLang="en-US" sz="2000">
                <a:solidFill>
                  <a:srgbClr val="000000"/>
                </a:solidFill>
                <a:latin typeface="Consolas" panose="020B0609020204030204" pitchFamily="49" charset="0"/>
                <a:ea typeface="幼圆" panose="02010509060101010101" pitchFamily="49" charset="-122"/>
                <a:cs typeface="Consolas" panose="020B0609020204030204" pitchFamily="49" charset="0"/>
              </a:rPr>
              <a:t> </a:t>
            </a:r>
            <a:endParaRPr lang="en-US" altLang="zh-CN" sz="2000">
              <a:solidFill>
                <a:srgbClr val="000000"/>
              </a:solidFill>
              <a:latin typeface="Consolas" panose="020B0609020204030204" pitchFamily="49" charset="0"/>
              <a:ea typeface="幼圆" panose="02010509060101010101" pitchFamily="49" charset="-122"/>
              <a:cs typeface="Consolas" panose="020B0609020204030204" pitchFamily="49" charset="0"/>
            </a:endParaRPr>
          </a:p>
          <a:p>
            <a:pPr>
              <a:lnSpc>
                <a:spcPct val="85000"/>
              </a:lnSpc>
              <a:spcBef>
                <a:spcPct val="20000"/>
              </a:spcBef>
            </a:pPr>
            <a:r>
              <a:rPr lang="en-US" altLang="zh-CN" sz="2000">
                <a:solidFill>
                  <a:srgbClr val="000000"/>
                </a:solidFill>
                <a:latin typeface="Consolas" panose="020B0609020204030204" pitchFamily="49" charset="0"/>
                <a:ea typeface="幼圆" panose="02010509060101010101" pitchFamily="49" charset="-122"/>
                <a:cs typeface="Consolas" panose="020B0609020204030204" pitchFamily="49" charset="0"/>
              </a:rPr>
              <a:t>Pigeon() { </a:t>
            </a:r>
          </a:p>
          <a:p>
            <a:pPr>
              <a:lnSpc>
                <a:spcPct val="85000"/>
              </a:lnSpc>
              <a:spcBef>
                <a:spcPct val="20000"/>
              </a:spcBef>
            </a:pPr>
            <a:r>
              <a:rPr lang="en-US" altLang="zh-CN" sz="2000">
                <a:solidFill>
                  <a:srgbClr val="000088"/>
                </a:solidFill>
                <a:latin typeface="Consolas" panose="020B0609020204030204" pitchFamily="49" charset="0"/>
                <a:ea typeface="幼圆" panose="02010509060101010101" pitchFamily="49" charset="-122"/>
                <a:cs typeface="Consolas" panose="020B0609020204030204" pitchFamily="49" charset="0"/>
              </a:rPr>
              <a:t>print</a:t>
            </a:r>
            <a:r>
              <a:rPr lang="en-US" altLang="zh-CN" sz="2000">
                <a:solidFill>
                  <a:srgbClr val="000000"/>
                </a:solidFill>
                <a:latin typeface="Consolas" panose="020B0609020204030204" pitchFamily="49" charset="0"/>
                <a:ea typeface="幼圆" panose="02010509060101010101" pitchFamily="49" charset="-122"/>
                <a:cs typeface="Consolas" panose="020B0609020204030204" pitchFamily="49" charset="0"/>
              </a:rPr>
              <a:t>(</a:t>
            </a:r>
            <a:r>
              <a:rPr lang="en-US" altLang="zh-CN" sz="2000">
                <a:solidFill>
                  <a:srgbClr val="009900"/>
                </a:solidFill>
                <a:latin typeface="Consolas" panose="020B0609020204030204" pitchFamily="49" charset="0"/>
                <a:ea typeface="幼圆" panose="02010509060101010101" pitchFamily="49" charset="-122"/>
                <a:cs typeface="Consolas" panose="020B0609020204030204" pitchFamily="49" charset="0"/>
              </a:rPr>
              <a:t>“Pigeon constructor"</a:t>
            </a:r>
            <a:r>
              <a:rPr lang="en-US" altLang="zh-CN" sz="2000">
                <a:solidFill>
                  <a:srgbClr val="000000"/>
                </a:solidFill>
                <a:latin typeface="Consolas" panose="020B0609020204030204" pitchFamily="49" charset="0"/>
                <a:ea typeface="幼圆" panose="02010509060101010101" pitchFamily="49" charset="-122"/>
                <a:cs typeface="Consolas" panose="020B0609020204030204" pitchFamily="49" charset="0"/>
              </a:rPr>
              <a:t>);</a:t>
            </a:r>
          </a:p>
          <a:p>
            <a:pPr>
              <a:lnSpc>
                <a:spcPct val="85000"/>
              </a:lnSpc>
              <a:spcBef>
                <a:spcPct val="20000"/>
              </a:spcBef>
            </a:pPr>
            <a:r>
              <a:rPr lang="en-US" altLang="zh-CN" sz="2000">
                <a:solidFill>
                  <a:srgbClr val="000000"/>
                </a:solidFill>
                <a:latin typeface="Consolas" panose="020B0609020204030204" pitchFamily="49" charset="0"/>
                <a:ea typeface="幼圆" panose="02010509060101010101" pitchFamily="49" charset="-122"/>
                <a:cs typeface="Consolas" panose="020B0609020204030204" pitchFamily="49" charset="0"/>
              </a:rPr>
              <a:t> } }</a:t>
            </a:r>
          </a:p>
          <a:p>
            <a:endParaRPr lang="en-US" altLang="zh-CN" sz="2000" b="1">
              <a:latin typeface="Courier New" panose="02070309020205020404" pitchFamily="49" charset="0"/>
              <a:ea typeface="幼圆" panose="02010509060101010101" pitchFamily="49" charset="-122"/>
              <a:cs typeface="Consolas" panose="020B0609020204030204" pitchFamily="49" charset="0"/>
            </a:endParaRPr>
          </a:p>
        </p:txBody>
      </p:sp>
      <p:pic>
        <p:nvPicPr>
          <p:cNvPr id="5734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09582" y="837751"/>
            <a:ext cx="3312100" cy="486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5" name="直接连接符 46"/>
          <p:cNvCxnSpPr>
            <a:cxnSpLocks noChangeShapeType="1"/>
          </p:cNvCxnSpPr>
          <p:nvPr/>
        </p:nvCxnSpPr>
        <p:spPr bwMode="auto">
          <a:xfrm flipH="1">
            <a:off x="711441" y="6414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a:solidFill>
                  <a:schemeClr val="bg1"/>
                </a:solidFill>
              </a:rPr>
              <a:t>Bridge(</a:t>
            </a:r>
            <a:r>
              <a:rPr lang="zh-CN" altLang="en-US" sz="2600" dirty="0">
                <a:solidFill>
                  <a:schemeClr val="bg1"/>
                </a:solidFill>
              </a:rPr>
              <a:t>桥梁</a:t>
            </a:r>
            <a:r>
              <a:rPr lang="en-US" altLang="zh-CN" sz="2600" dirty="0">
                <a:solidFill>
                  <a:schemeClr val="bg1"/>
                </a:solidFill>
              </a:rPr>
              <a:t>)</a:t>
            </a:r>
            <a:r>
              <a:rPr lang="zh-CN" altLang="en-US" sz="2600" dirty="0">
                <a:solidFill>
                  <a:schemeClr val="bg1"/>
                </a:solidFill>
              </a:rPr>
              <a:t>模式</a:t>
            </a:r>
            <a:r>
              <a:rPr lang="en-US" altLang="zh-CN" sz="2600" dirty="0">
                <a:solidFill>
                  <a:schemeClr val="bg1"/>
                </a:solidFill>
              </a:rPr>
              <a:t>-</a:t>
            </a:r>
            <a:r>
              <a:rPr lang="zh-CN" altLang="en-US" sz="2600" dirty="0">
                <a:solidFill>
                  <a:schemeClr val="bg1"/>
                </a:solidFill>
              </a:rPr>
              <a:t>对象结构模式</a:t>
            </a:r>
          </a:p>
        </p:txBody>
      </p:sp>
    </p:spTree>
    <p:extLst>
      <p:ext uri="{BB962C8B-B14F-4D97-AF65-F5344CB8AC3E}">
        <p14:creationId xmlns:p14="http://schemas.microsoft.com/office/powerpoint/2010/main" val="232240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文本框 2"/>
          <p:cNvSpPr txBox="1">
            <a:spLocks noChangeArrowheads="1"/>
          </p:cNvSpPr>
          <p:nvPr/>
        </p:nvSpPr>
        <p:spPr bwMode="auto">
          <a:xfrm>
            <a:off x="711441" y="857538"/>
            <a:ext cx="76340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t>练习：汽车有很多种：小轿车、货车、客车，有的车是客货两用，有的车水陆两用。</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l="1985" t="2174" r="1942" b="3575"/>
          <a:stretch>
            <a:fillRect/>
          </a:stretch>
        </p:blipFill>
        <p:spPr bwMode="auto">
          <a:xfrm>
            <a:off x="413706" y="2202963"/>
            <a:ext cx="3601075" cy="32279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8373" name="文本框 4"/>
          <p:cNvSpPr txBox="1">
            <a:spLocks noChangeArrowheads="1"/>
          </p:cNvSpPr>
          <p:nvPr/>
        </p:nvSpPr>
        <p:spPr bwMode="auto">
          <a:xfrm>
            <a:off x="5090986" y="1958721"/>
            <a:ext cx="33121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t>这种设计的问题：一旦增加新的汽车种类或用途，需要大量改动源代码</a:t>
            </a:r>
          </a:p>
        </p:txBody>
      </p:sp>
      <p:sp>
        <p:nvSpPr>
          <p:cNvPr id="58374" name="文本框 5"/>
          <p:cNvSpPr txBox="1">
            <a:spLocks noChangeArrowheads="1"/>
          </p:cNvSpPr>
          <p:nvPr/>
        </p:nvSpPr>
        <p:spPr bwMode="auto">
          <a:xfrm>
            <a:off x="6012907" y="4689694"/>
            <a:ext cx="27643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t>如何运用组合继承思路进行优化？</a:t>
            </a:r>
          </a:p>
        </p:txBody>
      </p:sp>
      <p:pic>
        <p:nvPicPr>
          <p:cNvPr id="7" name="图片 6"/>
          <p:cNvPicPr>
            <a:picLocks noChangeAspect="1"/>
          </p:cNvPicPr>
          <p:nvPr/>
        </p:nvPicPr>
        <p:blipFill>
          <a:blip r:embed="rId3"/>
          <a:stretch>
            <a:fillRect/>
          </a:stretch>
        </p:blipFill>
        <p:spPr>
          <a:xfrm>
            <a:off x="4680823" y="3250251"/>
            <a:ext cx="1423213" cy="1440023"/>
          </a:xfrm>
          <a:prstGeom prst="rect">
            <a:avLst/>
          </a:prstGeom>
          <a:ln>
            <a:noFill/>
          </a:ln>
          <a:effectLst>
            <a:softEdge rad="112500"/>
          </a:effectLst>
        </p:spPr>
      </p:pic>
      <p:sp>
        <p:nvSpPr>
          <p:cNvPr id="8"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9" name="直接连接符 46"/>
          <p:cNvCxnSpPr>
            <a:cxnSpLocks noChangeShapeType="1"/>
          </p:cNvCxnSpPr>
          <p:nvPr/>
        </p:nvCxnSpPr>
        <p:spPr bwMode="auto">
          <a:xfrm flipH="1">
            <a:off x="711441" y="6414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a:solidFill>
                  <a:schemeClr val="bg1"/>
                </a:solidFill>
              </a:rPr>
              <a:t>Bridge(</a:t>
            </a:r>
            <a:r>
              <a:rPr lang="zh-CN" altLang="en-US" sz="2600" dirty="0">
                <a:solidFill>
                  <a:schemeClr val="bg1"/>
                </a:solidFill>
              </a:rPr>
              <a:t>桥梁</a:t>
            </a:r>
            <a:r>
              <a:rPr lang="en-US" altLang="zh-CN" sz="2600" dirty="0">
                <a:solidFill>
                  <a:schemeClr val="bg1"/>
                </a:solidFill>
              </a:rPr>
              <a:t>)</a:t>
            </a:r>
            <a:r>
              <a:rPr lang="zh-CN" altLang="en-US" sz="2600" dirty="0">
                <a:solidFill>
                  <a:schemeClr val="bg1"/>
                </a:solidFill>
              </a:rPr>
              <a:t>模式</a:t>
            </a:r>
            <a:r>
              <a:rPr lang="en-US" altLang="zh-CN" sz="2600" dirty="0">
                <a:solidFill>
                  <a:schemeClr val="bg1"/>
                </a:solidFill>
              </a:rPr>
              <a:t>-</a:t>
            </a:r>
            <a:r>
              <a:rPr lang="zh-CN" altLang="en-US" sz="2600" dirty="0">
                <a:solidFill>
                  <a:schemeClr val="bg1"/>
                </a:solidFill>
              </a:rPr>
              <a:t>对象结构模式</a:t>
            </a:r>
          </a:p>
        </p:txBody>
      </p:sp>
    </p:spTree>
    <p:extLst>
      <p:ext uri="{BB962C8B-B14F-4D97-AF65-F5344CB8AC3E}">
        <p14:creationId xmlns:p14="http://schemas.microsoft.com/office/powerpoint/2010/main" val="301259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0-#ppt_w/2"/>
                                          </p:val>
                                        </p:tav>
                                        <p:tav tm="100000">
                                          <p:val>
                                            <p:strVal val="#ppt_x"/>
                                          </p:val>
                                        </p:tav>
                                      </p:tavLst>
                                    </p:anim>
                                    <p:anim calcmode="lin" valueType="num">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8373"/>
                                        </p:tgtEl>
                                        <p:attrNameLst>
                                          <p:attrName>style.visibility</p:attrName>
                                        </p:attrNameLst>
                                      </p:cBhvr>
                                      <p:to>
                                        <p:strVal val="visible"/>
                                      </p:to>
                                    </p:set>
                                    <p:anim calcmode="lin" valueType="num">
                                      <p:cBhvr additive="base">
                                        <p:cTn id="23" dur="500" fill="hold"/>
                                        <p:tgtEl>
                                          <p:spTgt spid="58373"/>
                                        </p:tgtEl>
                                        <p:attrNameLst>
                                          <p:attrName>ppt_x</p:attrName>
                                        </p:attrNameLst>
                                      </p:cBhvr>
                                      <p:tavLst>
                                        <p:tav tm="0">
                                          <p:val>
                                            <p:strVal val="#ppt_x"/>
                                          </p:val>
                                        </p:tav>
                                        <p:tav tm="100000">
                                          <p:val>
                                            <p:strVal val="#ppt_x"/>
                                          </p:val>
                                        </p:tav>
                                      </p:tavLst>
                                    </p:anim>
                                    <p:anim calcmode="lin" valueType="num">
                                      <p:cBhvr additive="base">
                                        <p:cTn id="24" dur="500" fill="hold"/>
                                        <p:tgtEl>
                                          <p:spTgt spid="5837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8374"/>
                                        </p:tgtEl>
                                        <p:attrNameLst>
                                          <p:attrName>style.visibility</p:attrName>
                                        </p:attrNameLst>
                                      </p:cBhvr>
                                      <p:to>
                                        <p:strVal val="visible"/>
                                      </p:to>
                                    </p:set>
                                    <p:anim calcmode="lin" valueType="num">
                                      <p:cBhvr additive="base">
                                        <p:cTn id="33" dur="500" fill="hold"/>
                                        <p:tgtEl>
                                          <p:spTgt spid="58374"/>
                                        </p:tgtEl>
                                        <p:attrNameLst>
                                          <p:attrName>ppt_x</p:attrName>
                                        </p:attrNameLst>
                                      </p:cBhvr>
                                      <p:tavLst>
                                        <p:tav tm="0">
                                          <p:val>
                                            <p:strVal val="#ppt_x"/>
                                          </p:val>
                                        </p:tav>
                                        <p:tav tm="100000">
                                          <p:val>
                                            <p:strVal val="#ppt_x"/>
                                          </p:val>
                                        </p:tav>
                                      </p:tavLst>
                                    </p:anim>
                                    <p:anim calcmode="lin" valueType="num">
                                      <p:cBhvr additive="base">
                                        <p:cTn id="34" dur="500" fill="hold"/>
                                        <p:tgtEl>
                                          <p:spTgt spid="583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3" grpId="0"/>
      <p:bldP spid="5837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706138" y="1009257"/>
            <a:ext cx="8080191" cy="136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r>
              <a:rPr lang="zh-CN" altLang="en-US" sz="2400" dirty="0"/>
              <a:t>使用“组合”思路考虑问题</a:t>
            </a:r>
          </a:p>
          <a:p>
            <a:pPr lvl="1" eaLnBrk="1" hangingPunct="1"/>
            <a:r>
              <a:rPr lang="en-US" altLang="zh-CN" sz="2400" dirty="0"/>
              <a:t>“</a:t>
            </a:r>
            <a:r>
              <a:rPr lang="zh-CN" altLang="en-US" sz="2400" dirty="0"/>
              <a:t>汽车”拥有某种或某些“用途”</a:t>
            </a:r>
          </a:p>
          <a:p>
            <a:pPr lvl="1" eaLnBrk="1" hangingPunct="1"/>
            <a:r>
              <a:rPr lang="zh-CN" altLang="en-US" sz="2400" dirty="0"/>
              <a:t>“汽车”和“用途”独立变化，互不影响</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l="2888" r="3653"/>
          <a:stretch>
            <a:fillRect/>
          </a:stretch>
        </p:blipFill>
        <p:spPr bwMode="auto">
          <a:xfrm>
            <a:off x="873128" y="3068908"/>
            <a:ext cx="8067290" cy="26643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6" name="直接连接符 46"/>
          <p:cNvCxnSpPr>
            <a:cxnSpLocks noChangeShapeType="1"/>
          </p:cNvCxnSpPr>
          <p:nvPr/>
        </p:nvCxnSpPr>
        <p:spPr bwMode="auto">
          <a:xfrm flipH="1">
            <a:off x="711441" y="6414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a:solidFill>
                  <a:schemeClr val="bg1"/>
                </a:solidFill>
              </a:rPr>
              <a:t>Bridge(</a:t>
            </a:r>
            <a:r>
              <a:rPr lang="zh-CN" altLang="en-US" sz="2600" dirty="0">
                <a:solidFill>
                  <a:schemeClr val="bg1"/>
                </a:solidFill>
              </a:rPr>
              <a:t>桥梁</a:t>
            </a:r>
            <a:r>
              <a:rPr lang="en-US" altLang="zh-CN" sz="2600" dirty="0">
                <a:solidFill>
                  <a:schemeClr val="bg1"/>
                </a:solidFill>
              </a:rPr>
              <a:t>)</a:t>
            </a:r>
            <a:r>
              <a:rPr lang="zh-CN" altLang="en-US" sz="2600" dirty="0">
                <a:solidFill>
                  <a:schemeClr val="bg1"/>
                </a:solidFill>
              </a:rPr>
              <a:t>模式</a:t>
            </a:r>
            <a:r>
              <a:rPr lang="en-US" altLang="zh-CN" sz="2600" dirty="0">
                <a:solidFill>
                  <a:schemeClr val="bg1"/>
                </a:solidFill>
              </a:rPr>
              <a:t>-</a:t>
            </a:r>
            <a:r>
              <a:rPr lang="zh-CN" altLang="en-US" sz="2600" dirty="0">
                <a:solidFill>
                  <a:schemeClr val="bg1"/>
                </a:solidFill>
              </a:rPr>
              <a:t>对象结构模式</a:t>
            </a:r>
          </a:p>
        </p:txBody>
      </p:sp>
    </p:spTree>
    <p:extLst>
      <p:ext uri="{BB962C8B-B14F-4D97-AF65-F5344CB8AC3E}">
        <p14:creationId xmlns:p14="http://schemas.microsoft.com/office/powerpoint/2010/main" val="120697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582037" y="783252"/>
            <a:ext cx="8080190" cy="8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r>
              <a:rPr lang="zh-CN" altLang="en-US" sz="2400" dirty="0"/>
              <a:t>区分“</a:t>
            </a:r>
            <a:r>
              <a:rPr lang="en-US" altLang="zh-CN" sz="2400" dirty="0"/>
              <a:t>Is-A”</a:t>
            </a:r>
            <a:r>
              <a:rPr lang="zh-CN" altLang="en-US" sz="2400" dirty="0"/>
              <a:t>与“</a:t>
            </a:r>
            <a:r>
              <a:rPr lang="en-US" altLang="zh-CN" sz="2400" dirty="0"/>
              <a:t>Has-A”</a:t>
            </a:r>
          </a:p>
          <a:p>
            <a:pPr lvl="1" eaLnBrk="1" hangingPunct="1"/>
            <a:r>
              <a:rPr lang="zh-CN" altLang="en-US" sz="2400" dirty="0"/>
              <a:t>有一个系统需要</a:t>
            </a:r>
            <a:r>
              <a:rPr lang="en-US" altLang="zh-CN" sz="2400" dirty="0"/>
              <a:t>Full-Time Student</a:t>
            </a:r>
            <a:r>
              <a:rPr lang="zh-CN" altLang="en-US" sz="2400" dirty="0"/>
              <a:t>、</a:t>
            </a:r>
            <a:r>
              <a:rPr lang="en-US" altLang="zh-CN" sz="2400" dirty="0"/>
              <a:t>Part-Time Student </a:t>
            </a:r>
            <a:r>
              <a:rPr lang="zh-CN" altLang="en-US" sz="2400" dirty="0"/>
              <a:t>、</a:t>
            </a:r>
            <a:r>
              <a:rPr lang="en-US" altLang="zh-CN" sz="2400" dirty="0"/>
              <a:t>Teacher</a:t>
            </a:r>
            <a:endParaRPr lang="zh-CN" altLang="en-US" sz="2400" dirty="0"/>
          </a:p>
          <a:p>
            <a:pPr lvl="1" eaLnBrk="1" hangingPunct="1"/>
            <a:r>
              <a:rPr lang="zh-CN" altLang="en-US" sz="2400" dirty="0"/>
              <a:t>它们都是人，所以：</a:t>
            </a:r>
          </a:p>
        </p:txBody>
      </p:sp>
      <p:graphicFrame>
        <p:nvGraphicFramePr>
          <p:cNvPr id="5" name="对象 4"/>
          <p:cNvGraphicFramePr>
            <a:graphicFrameLocks noChangeAspect="1"/>
          </p:cNvGraphicFramePr>
          <p:nvPr/>
        </p:nvGraphicFramePr>
        <p:xfrm>
          <a:off x="474746" y="2845953"/>
          <a:ext cx="3528037" cy="2246703"/>
        </p:xfrm>
        <a:graphic>
          <a:graphicData uri="http://schemas.openxmlformats.org/presentationml/2006/ole">
            <mc:AlternateContent xmlns:mc="http://schemas.openxmlformats.org/markup-compatibility/2006">
              <mc:Choice xmlns:v="urn:schemas-microsoft-com:vml" Requires="v">
                <p:oleObj spid="_x0000_s6146" name="UML Diagram" r:id="rId3" imgW="4343400" imgH="2768600" progId="Pacestar.Diagram">
                  <p:embed/>
                </p:oleObj>
              </mc:Choice>
              <mc:Fallback>
                <p:oleObj name="UML Diagram" r:id="rId3" imgW="4343400" imgH="2768600" progId="Pacestar.Diagram">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746" y="2845953"/>
                        <a:ext cx="3528037" cy="224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文本框 5"/>
          <p:cNvSpPr txBox="1">
            <a:spLocks noChangeArrowheads="1"/>
          </p:cNvSpPr>
          <p:nvPr/>
        </p:nvSpPr>
        <p:spPr bwMode="auto">
          <a:xfrm>
            <a:off x="5406996" y="1785229"/>
            <a:ext cx="3399428" cy="92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如何解决如下问题：</a:t>
            </a:r>
            <a:endParaRPr lang="en-US" altLang="zh-CN" dirty="0"/>
          </a:p>
          <a:p>
            <a:pPr marL="0" lvl="1"/>
            <a:r>
              <a:rPr lang="zh-CN" altLang="en-US" dirty="0"/>
              <a:t>有些人既是学生，又是老师？</a:t>
            </a:r>
          </a:p>
          <a:p>
            <a:endParaRPr lang="zh-CN" altLang="en-US" dirty="0"/>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38765" y="4977542"/>
            <a:ext cx="1355960" cy="151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a:spLocks noChangeArrowheads="1"/>
          </p:cNvSpPr>
          <p:nvPr/>
        </p:nvSpPr>
        <p:spPr bwMode="auto">
          <a:xfrm>
            <a:off x="4428307" y="2533495"/>
            <a:ext cx="4572794" cy="1200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换一个角度看问题</a:t>
            </a:r>
          </a:p>
          <a:p>
            <a:pPr lvl="1" eaLnBrk="1" hangingPunct="1">
              <a:buFont typeface="Arial" panose="020B0604020202020204" pitchFamily="34" charset="0"/>
              <a:buChar char="•"/>
            </a:pPr>
            <a:r>
              <a:rPr lang="zh-CN" altLang="en-US" dirty="0"/>
              <a:t>全日制学生，非全日制学生及老师其实都是角色的一种。</a:t>
            </a:r>
          </a:p>
          <a:p>
            <a:pPr lvl="1" eaLnBrk="1" hangingPunct="1">
              <a:buFont typeface="Arial" panose="020B0604020202020204" pitchFamily="34" charset="0"/>
              <a:buChar char="•"/>
            </a:pPr>
            <a:r>
              <a:rPr lang="zh-CN" altLang="en-US" dirty="0"/>
              <a:t>人拥有角色</a:t>
            </a:r>
          </a:p>
        </p:txBody>
      </p:sp>
      <p:graphicFrame>
        <p:nvGraphicFramePr>
          <p:cNvPr id="60424" name="对象 12"/>
          <p:cNvGraphicFramePr>
            <a:graphicFrameLocks noChangeAspect="1"/>
          </p:cNvGraphicFramePr>
          <p:nvPr/>
        </p:nvGraphicFramePr>
        <p:xfrm>
          <a:off x="5015780" y="4117349"/>
          <a:ext cx="3674113" cy="2187955"/>
        </p:xfrm>
        <a:graphic>
          <a:graphicData uri="http://schemas.openxmlformats.org/presentationml/2006/ole">
            <mc:AlternateContent xmlns:mc="http://schemas.openxmlformats.org/markup-compatibility/2006">
              <mc:Choice xmlns:v="urn:schemas-microsoft-com:vml" Requires="v">
                <p:oleObj spid="_x0000_s6147" name="UML Diagram" r:id="rId6" imgW="4114800" imgH="2463800" progId="Pacestar.Diagram">
                  <p:embed/>
                </p:oleObj>
              </mc:Choice>
              <mc:Fallback>
                <p:oleObj name="UML Diagram" r:id="rId6" imgW="4114800" imgH="2463800" progId="Pacestar.Diagram">
                  <p:embed/>
                  <p:pic>
                    <p:nvPicPr>
                      <p:cNvPr id="60424" name="对象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5780" y="4117349"/>
                        <a:ext cx="3674113" cy="2187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11" name="直接连接符 46"/>
          <p:cNvCxnSpPr>
            <a:cxnSpLocks noChangeShapeType="1"/>
          </p:cNvCxnSpPr>
          <p:nvPr/>
        </p:nvCxnSpPr>
        <p:spPr bwMode="auto">
          <a:xfrm flipH="1">
            <a:off x="711441" y="6414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a:solidFill>
                  <a:schemeClr val="bg1"/>
                </a:solidFill>
              </a:rPr>
              <a:t>Bridge(</a:t>
            </a:r>
            <a:r>
              <a:rPr lang="zh-CN" altLang="en-US" sz="2600" dirty="0">
                <a:solidFill>
                  <a:schemeClr val="bg1"/>
                </a:solidFill>
              </a:rPr>
              <a:t>桥梁</a:t>
            </a:r>
            <a:r>
              <a:rPr lang="en-US" altLang="zh-CN" sz="2600" dirty="0">
                <a:solidFill>
                  <a:schemeClr val="bg1"/>
                </a:solidFill>
              </a:rPr>
              <a:t>)</a:t>
            </a:r>
            <a:r>
              <a:rPr lang="zh-CN" altLang="en-US" sz="2600" dirty="0">
                <a:solidFill>
                  <a:schemeClr val="bg1"/>
                </a:solidFill>
              </a:rPr>
              <a:t>模式</a:t>
            </a:r>
            <a:r>
              <a:rPr lang="en-US" altLang="zh-CN" sz="2600" dirty="0">
                <a:solidFill>
                  <a:schemeClr val="bg1"/>
                </a:solidFill>
              </a:rPr>
              <a:t>-</a:t>
            </a:r>
            <a:r>
              <a:rPr lang="zh-CN" altLang="en-US" sz="2600" dirty="0">
                <a:solidFill>
                  <a:schemeClr val="bg1"/>
                </a:solidFill>
              </a:rPr>
              <a:t>对象结构模式</a:t>
            </a:r>
          </a:p>
        </p:txBody>
      </p:sp>
    </p:spTree>
    <p:extLst>
      <p:ext uri="{BB962C8B-B14F-4D97-AF65-F5344CB8AC3E}">
        <p14:creationId xmlns:p14="http://schemas.microsoft.com/office/powerpoint/2010/main" val="67769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0"/>
          <p:cNvSpPr txBox="1">
            <a:spLocks noChangeArrowheads="1"/>
          </p:cNvSpPr>
          <p:nvPr/>
        </p:nvSpPr>
        <p:spPr bwMode="auto">
          <a:xfrm>
            <a:off x="1972466" y="879238"/>
            <a:ext cx="6841725" cy="154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3201">
                <a:solidFill>
                  <a:srgbClr val="FF9933"/>
                </a:solidFill>
              </a:rPr>
              <a:t>设计原则</a:t>
            </a:r>
            <a:r>
              <a:rPr lang="en-US" altLang="zh-CN" sz="3201">
                <a:solidFill>
                  <a:srgbClr val="FF9933"/>
                </a:solidFill>
              </a:rPr>
              <a:t>2</a:t>
            </a:r>
            <a:r>
              <a:rPr lang="zh-CN" altLang="en-US" sz="3201">
                <a:solidFill>
                  <a:srgbClr val="FF9933"/>
                </a:solidFill>
              </a:rPr>
              <a:t>：封装可变性</a:t>
            </a:r>
            <a:endParaRPr lang="en-US" altLang="zh-CN" sz="3201">
              <a:solidFill>
                <a:srgbClr val="FF9933"/>
              </a:solidFill>
            </a:endParaRPr>
          </a:p>
          <a:p>
            <a:pPr>
              <a:spcBef>
                <a:spcPct val="20000"/>
              </a:spcBef>
            </a:pPr>
            <a:r>
              <a:rPr lang="zh-CN" altLang="en-US" sz="2801"/>
              <a:t>发现代码容易变化的部分，封装之，使它和不容易变化的部分独立开来</a:t>
            </a:r>
          </a:p>
        </p:txBody>
      </p:sp>
      <p:grpSp>
        <p:nvGrpSpPr>
          <p:cNvPr id="13" name="组合 12"/>
          <p:cNvGrpSpPr>
            <a:grpSpLocks/>
          </p:cNvGrpSpPr>
          <p:nvPr/>
        </p:nvGrpSpPr>
        <p:grpSpPr bwMode="auto">
          <a:xfrm>
            <a:off x="892778" y="1326991"/>
            <a:ext cx="785948" cy="785949"/>
            <a:chOff x="2746381" y="4352255"/>
            <a:chExt cx="785802" cy="785802"/>
          </a:xfrm>
        </p:grpSpPr>
        <p:sp>
          <p:nvSpPr>
            <p:cNvPr id="61446" name="Oval 24"/>
            <p:cNvSpPr>
              <a:spLocks noChangeArrowheads="1"/>
            </p:cNvSpPr>
            <p:nvPr/>
          </p:nvSpPr>
          <p:spPr bwMode="auto">
            <a:xfrm>
              <a:off x="2746381" y="4352255"/>
              <a:ext cx="785802" cy="785802"/>
            </a:xfrm>
            <a:prstGeom prst="ellipse">
              <a:avLst/>
            </a:prstGeom>
            <a:solidFill>
              <a:srgbClr val="7363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447" name="Oval 24"/>
            <p:cNvSpPr>
              <a:spLocks noChangeArrowheads="1"/>
            </p:cNvSpPr>
            <p:nvPr/>
          </p:nvSpPr>
          <p:spPr bwMode="auto">
            <a:xfrm>
              <a:off x="2746381" y="4352255"/>
              <a:ext cx="785802" cy="785802"/>
            </a:xfrm>
            <a:prstGeom prst="ellipse">
              <a:avLst/>
            </a:prstGeom>
            <a:solidFill>
              <a:srgbClr val="7363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448" name="Freeform 51"/>
            <p:cNvSpPr>
              <a:spLocks noEditPoints="1"/>
            </p:cNvSpPr>
            <p:nvPr/>
          </p:nvSpPr>
          <p:spPr bwMode="auto">
            <a:xfrm>
              <a:off x="2955033" y="4535283"/>
              <a:ext cx="369717" cy="406323"/>
            </a:xfrm>
            <a:custGeom>
              <a:avLst/>
              <a:gdLst>
                <a:gd name="T0" fmla="*/ 967780462 w 128"/>
                <a:gd name="T1" fmla="*/ 1170910499 h 141"/>
                <a:gd name="T2" fmla="*/ 100115320 w 128"/>
                <a:gd name="T3" fmla="*/ 1170910499 h 141"/>
                <a:gd name="T4" fmla="*/ 0 w 128"/>
                <a:gd name="T5" fmla="*/ 1071257622 h 141"/>
                <a:gd name="T6" fmla="*/ 0 w 128"/>
                <a:gd name="T7" fmla="*/ 506563749 h 141"/>
                <a:gd name="T8" fmla="*/ 58400844 w 128"/>
                <a:gd name="T9" fmla="*/ 365391001 h 141"/>
                <a:gd name="T10" fmla="*/ 450517495 w 128"/>
                <a:gd name="T11" fmla="*/ 33217626 h 141"/>
                <a:gd name="T12" fmla="*/ 592347291 w 128"/>
                <a:gd name="T13" fmla="*/ 33217626 h 141"/>
                <a:gd name="T14" fmla="*/ 1001153198 w 128"/>
                <a:gd name="T15" fmla="*/ 365391001 h 141"/>
                <a:gd name="T16" fmla="*/ 1067895782 w 128"/>
                <a:gd name="T17" fmla="*/ 506563749 h 141"/>
                <a:gd name="T18" fmla="*/ 1067895782 w 128"/>
                <a:gd name="T19" fmla="*/ 1071257622 h 141"/>
                <a:gd name="T20" fmla="*/ 967780462 w 128"/>
                <a:gd name="T21" fmla="*/ 1170910499 h 141"/>
                <a:gd name="T22" fmla="*/ 525604707 w 128"/>
                <a:gd name="T23" fmla="*/ 74740378 h 141"/>
                <a:gd name="T24" fmla="*/ 492231971 w 128"/>
                <a:gd name="T25" fmla="*/ 83042623 h 141"/>
                <a:gd name="T26" fmla="*/ 100115320 w 128"/>
                <a:gd name="T27" fmla="*/ 415215998 h 141"/>
                <a:gd name="T28" fmla="*/ 66742584 w 128"/>
                <a:gd name="T29" fmla="*/ 506563749 h 141"/>
                <a:gd name="T30" fmla="*/ 66742584 w 128"/>
                <a:gd name="T31" fmla="*/ 1071257622 h 141"/>
                <a:gd name="T32" fmla="*/ 100115320 w 128"/>
                <a:gd name="T33" fmla="*/ 1104475247 h 141"/>
                <a:gd name="T34" fmla="*/ 967780462 w 128"/>
                <a:gd name="T35" fmla="*/ 1104475247 h 141"/>
                <a:gd name="T36" fmla="*/ 1001153198 w 128"/>
                <a:gd name="T37" fmla="*/ 1071257622 h 141"/>
                <a:gd name="T38" fmla="*/ 1001153198 w 128"/>
                <a:gd name="T39" fmla="*/ 506563749 h 141"/>
                <a:gd name="T40" fmla="*/ 959438722 w 128"/>
                <a:gd name="T41" fmla="*/ 423521125 h 141"/>
                <a:gd name="T42" fmla="*/ 550632815 w 128"/>
                <a:gd name="T43" fmla="*/ 83042623 h 141"/>
                <a:gd name="T44" fmla="*/ 525604707 w 128"/>
                <a:gd name="T45" fmla="*/ 74740378 h 14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8" h="141">
                  <a:moveTo>
                    <a:pt x="116" y="141"/>
                  </a:moveTo>
                  <a:cubicBezTo>
                    <a:pt x="12" y="141"/>
                    <a:pt x="12" y="141"/>
                    <a:pt x="12" y="141"/>
                  </a:cubicBezTo>
                  <a:cubicBezTo>
                    <a:pt x="5" y="141"/>
                    <a:pt x="0" y="135"/>
                    <a:pt x="0" y="129"/>
                  </a:cubicBezTo>
                  <a:cubicBezTo>
                    <a:pt x="0" y="61"/>
                    <a:pt x="0" y="61"/>
                    <a:pt x="0" y="61"/>
                  </a:cubicBezTo>
                  <a:cubicBezTo>
                    <a:pt x="0" y="55"/>
                    <a:pt x="3" y="48"/>
                    <a:pt x="7" y="44"/>
                  </a:cubicBezTo>
                  <a:cubicBezTo>
                    <a:pt x="54" y="4"/>
                    <a:pt x="54" y="4"/>
                    <a:pt x="54" y="4"/>
                  </a:cubicBezTo>
                  <a:cubicBezTo>
                    <a:pt x="58" y="0"/>
                    <a:pt x="66" y="0"/>
                    <a:pt x="71" y="4"/>
                  </a:cubicBezTo>
                  <a:cubicBezTo>
                    <a:pt x="120" y="44"/>
                    <a:pt x="120" y="44"/>
                    <a:pt x="120" y="44"/>
                  </a:cubicBezTo>
                  <a:cubicBezTo>
                    <a:pt x="124" y="48"/>
                    <a:pt x="128" y="55"/>
                    <a:pt x="128" y="61"/>
                  </a:cubicBezTo>
                  <a:cubicBezTo>
                    <a:pt x="128" y="129"/>
                    <a:pt x="128" y="129"/>
                    <a:pt x="128" y="129"/>
                  </a:cubicBezTo>
                  <a:cubicBezTo>
                    <a:pt x="128" y="135"/>
                    <a:pt x="122" y="141"/>
                    <a:pt x="116" y="141"/>
                  </a:cubicBezTo>
                  <a:close/>
                  <a:moveTo>
                    <a:pt x="63" y="9"/>
                  </a:moveTo>
                  <a:cubicBezTo>
                    <a:pt x="61" y="9"/>
                    <a:pt x="60" y="9"/>
                    <a:pt x="59" y="10"/>
                  </a:cubicBezTo>
                  <a:cubicBezTo>
                    <a:pt x="12" y="50"/>
                    <a:pt x="12" y="50"/>
                    <a:pt x="12" y="50"/>
                  </a:cubicBezTo>
                  <a:cubicBezTo>
                    <a:pt x="10" y="53"/>
                    <a:pt x="8" y="57"/>
                    <a:pt x="8" y="61"/>
                  </a:cubicBezTo>
                  <a:cubicBezTo>
                    <a:pt x="8" y="129"/>
                    <a:pt x="8" y="129"/>
                    <a:pt x="8" y="129"/>
                  </a:cubicBezTo>
                  <a:cubicBezTo>
                    <a:pt x="8" y="131"/>
                    <a:pt x="9" y="133"/>
                    <a:pt x="12" y="133"/>
                  </a:cubicBezTo>
                  <a:cubicBezTo>
                    <a:pt x="116" y="133"/>
                    <a:pt x="116" y="133"/>
                    <a:pt x="116" y="133"/>
                  </a:cubicBezTo>
                  <a:cubicBezTo>
                    <a:pt x="118" y="133"/>
                    <a:pt x="120" y="131"/>
                    <a:pt x="120" y="129"/>
                  </a:cubicBezTo>
                  <a:cubicBezTo>
                    <a:pt x="120" y="61"/>
                    <a:pt x="120" y="61"/>
                    <a:pt x="120" y="61"/>
                  </a:cubicBezTo>
                  <a:cubicBezTo>
                    <a:pt x="120" y="57"/>
                    <a:pt x="117" y="53"/>
                    <a:pt x="115" y="51"/>
                  </a:cubicBezTo>
                  <a:cubicBezTo>
                    <a:pt x="66" y="10"/>
                    <a:pt x="66" y="10"/>
                    <a:pt x="66" y="10"/>
                  </a:cubicBezTo>
                  <a:cubicBezTo>
                    <a:pt x="65" y="9"/>
                    <a:pt x="64" y="9"/>
                    <a:pt x="63"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449" name="Freeform 52"/>
            <p:cNvSpPr>
              <a:spLocks/>
            </p:cNvSpPr>
            <p:nvPr/>
          </p:nvSpPr>
          <p:spPr bwMode="auto">
            <a:xfrm>
              <a:off x="2955033" y="4679266"/>
              <a:ext cx="366057" cy="164726"/>
            </a:xfrm>
            <a:custGeom>
              <a:avLst/>
              <a:gdLst>
                <a:gd name="T0" fmla="*/ 531704998 w 127"/>
                <a:gd name="T1" fmla="*/ 476046580 h 57"/>
                <a:gd name="T2" fmla="*/ 456934253 w 127"/>
                <a:gd name="T3" fmla="*/ 450990889 h 57"/>
                <a:gd name="T4" fmla="*/ 16616682 w 127"/>
                <a:gd name="T5" fmla="*/ 58463280 h 57"/>
                <a:gd name="T6" fmla="*/ 16616682 w 127"/>
                <a:gd name="T7" fmla="*/ 16703794 h 57"/>
                <a:gd name="T8" fmla="*/ 58154063 w 127"/>
                <a:gd name="T9" fmla="*/ 8351897 h 57"/>
                <a:gd name="T10" fmla="*/ 498471634 w 127"/>
                <a:gd name="T11" fmla="*/ 400882395 h 57"/>
                <a:gd name="T12" fmla="*/ 556628580 w 127"/>
                <a:gd name="T13" fmla="*/ 400882395 h 57"/>
                <a:gd name="T14" fmla="*/ 996946151 w 127"/>
                <a:gd name="T15" fmla="*/ 8351897 h 57"/>
                <a:gd name="T16" fmla="*/ 1038483533 w 127"/>
                <a:gd name="T17" fmla="*/ 16703794 h 57"/>
                <a:gd name="T18" fmla="*/ 1038483533 w 127"/>
                <a:gd name="T19" fmla="*/ 58463280 h 57"/>
                <a:gd name="T20" fmla="*/ 598165961 w 127"/>
                <a:gd name="T21" fmla="*/ 450990889 h 57"/>
                <a:gd name="T22" fmla="*/ 531704998 w 127"/>
                <a:gd name="T23" fmla="*/ 476046580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7" h="57">
                  <a:moveTo>
                    <a:pt x="64" y="57"/>
                  </a:moveTo>
                  <a:cubicBezTo>
                    <a:pt x="60" y="57"/>
                    <a:pt x="57" y="56"/>
                    <a:pt x="55" y="54"/>
                  </a:cubicBezTo>
                  <a:cubicBezTo>
                    <a:pt x="2" y="7"/>
                    <a:pt x="2" y="7"/>
                    <a:pt x="2" y="7"/>
                  </a:cubicBezTo>
                  <a:cubicBezTo>
                    <a:pt x="1" y="6"/>
                    <a:pt x="0" y="3"/>
                    <a:pt x="2" y="2"/>
                  </a:cubicBezTo>
                  <a:cubicBezTo>
                    <a:pt x="3" y="0"/>
                    <a:pt x="6" y="0"/>
                    <a:pt x="7" y="1"/>
                  </a:cubicBezTo>
                  <a:cubicBezTo>
                    <a:pt x="60" y="48"/>
                    <a:pt x="60" y="48"/>
                    <a:pt x="60" y="48"/>
                  </a:cubicBezTo>
                  <a:cubicBezTo>
                    <a:pt x="62" y="49"/>
                    <a:pt x="65" y="49"/>
                    <a:pt x="67" y="48"/>
                  </a:cubicBezTo>
                  <a:cubicBezTo>
                    <a:pt x="120" y="1"/>
                    <a:pt x="120" y="1"/>
                    <a:pt x="120" y="1"/>
                  </a:cubicBezTo>
                  <a:cubicBezTo>
                    <a:pt x="121" y="0"/>
                    <a:pt x="124" y="0"/>
                    <a:pt x="125" y="2"/>
                  </a:cubicBezTo>
                  <a:cubicBezTo>
                    <a:pt x="127" y="3"/>
                    <a:pt x="127" y="6"/>
                    <a:pt x="125" y="7"/>
                  </a:cubicBezTo>
                  <a:cubicBezTo>
                    <a:pt x="72" y="54"/>
                    <a:pt x="72" y="54"/>
                    <a:pt x="72" y="54"/>
                  </a:cubicBezTo>
                  <a:cubicBezTo>
                    <a:pt x="70" y="56"/>
                    <a:pt x="67" y="57"/>
                    <a:pt x="6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450" name="Freeform 53"/>
            <p:cNvSpPr>
              <a:spLocks/>
            </p:cNvSpPr>
            <p:nvPr/>
          </p:nvSpPr>
          <p:spPr bwMode="auto">
            <a:xfrm>
              <a:off x="3171006" y="4797624"/>
              <a:ext cx="90294" cy="86633"/>
            </a:xfrm>
            <a:custGeom>
              <a:avLst/>
              <a:gdLst>
                <a:gd name="T0" fmla="*/ 229064227 w 31"/>
                <a:gd name="T1" fmla="*/ 250175890 h 30"/>
                <a:gd name="T2" fmla="*/ 203612970 w 31"/>
                <a:gd name="T3" fmla="*/ 241836020 h 30"/>
                <a:gd name="T4" fmla="*/ 8484723 w 31"/>
                <a:gd name="T5" fmla="*/ 58373315 h 30"/>
                <a:gd name="T6" fmla="*/ 8484723 w 31"/>
                <a:gd name="T7" fmla="*/ 8339870 h 30"/>
                <a:gd name="T8" fmla="*/ 59387238 w 31"/>
                <a:gd name="T9" fmla="*/ 8339870 h 30"/>
                <a:gd name="T10" fmla="*/ 254515484 w 31"/>
                <a:gd name="T11" fmla="*/ 191802574 h 30"/>
                <a:gd name="T12" fmla="*/ 254515484 w 31"/>
                <a:gd name="T13" fmla="*/ 233496149 h 30"/>
                <a:gd name="T14" fmla="*/ 229064227 w 31"/>
                <a:gd name="T15" fmla="*/ 25017589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30">
                  <a:moveTo>
                    <a:pt x="27" y="30"/>
                  </a:moveTo>
                  <a:cubicBezTo>
                    <a:pt x="26" y="30"/>
                    <a:pt x="25" y="29"/>
                    <a:pt x="24" y="29"/>
                  </a:cubicBezTo>
                  <a:cubicBezTo>
                    <a:pt x="1" y="7"/>
                    <a:pt x="1" y="7"/>
                    <a:pt x="1" y="7"/>
                  </a:cubicBezTo>
                  <a:cubicBezTo>
                    <a:pt x="0" y="6"/>
                    <a:pt x="0" y="3"/>
                    <a:pt x="1" y="1"/>
                  </a:cubicBezTo>
                  <a:cubicBezTo>
                    <a:pt x="3" y="0"/>
                    <a:pt x="5" y="0"/>
                    <a:pt x="7" y="1"/>
                  </a:cubicBezTo>
                  <a:cubicBezTo>
                    <a:pt x="30" y="23"/>
                    <a:pt x="30" y="23"/>
                    <a:pt x="30" y="23"/>
                  </a:cubicBezTo>
                  <a:cubicBezTo>
                    <a:pt x="31" y="24"/>
                    <a:pt x="31" y="27"/>
                    <a:pt x="30" y="28"/>
                  </a:cubicBezTo>
                  <a:cubicBezTo>
                    <a:pt x="29" y="29"/>
                    <a:pt x="28" y="30"/>
                    <a:pt x="2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451" name="Freeform 54"/>
            <p:cNvSpPr>
              <a:spLocks/>
            </p:cNvSpPr>
            <p:nvPr/>
          </p:nvSpPr>
          <p:spPr bwMode="auto">
            <a:xfrm>
              <a:off x="3016042" y="4797624"/>
              <a:ext cx="91514" cy="86633"/>
            </a:xfrm>
            <a:custGeom>
              <a:avLst/>
              <a:gdLst>
                <a:gd name="T0" fmla="*/ 32713395 w 32"/>
                <a:gd name="T1" fmla="*/ 250175890 h 30"/>
                <a:gd name="T2" fmla="*/ 8179064 w 32"/>
                <a:gd name="T3" fmla="*/ 233496149 h 30"/>
                <a:gd name="T4" fmla="*/ 8179064 w 32"/>
                <a:gd name="T5" fmla="*/ 191802574 h 30"/>
                <a:gd name="T6" fmla="*/ 196286091 w 32"/>
                <a:gd name="T7" fmla="*/ 8339870 h 30"/>
                <a:gd name="T8" fmla="*/ 245354754 w 32"/>
                <a:gd name="T9" fmla="*/ 8339870 h 30"/>
                <a:gd name="T10" fmla="*/ 245354754 w 32"/>
                <a:gd name="T11" fmla="*/ 58373315 h 30"/>
                <a:gd name="T12" fmla="*/ 57250586 w 32"/>
                <a:gd name="T13" fmla="*/ 241836020 h 30"/>
                <a:gd name="T14" fmla="*/ 32713395 w 32"/>
                <a:gd name="T15" fmla="*/ 25017589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30">
                  <a:moveTo>
                    <a:pt x="4" y="30"/>
                  </a:moveTo>
                  <a:cubicBezTo>
                    <a:pt x="3" y="30"/>
                    <a:pt x="2" y="29"/>
                    <a:pt x="1" y="28"/>
                  </a:cubicBezTo>
                  <a:cubicBezTo>
                    <a:pt x="0" y="27"/>
                    <a:pt x="0" y="24"/>
                    <a:pt x="1" y="23"/>
                  </a:cubicBezTo>
                  <a:cubicBezTo>
                    <a:pt x="24" y="1"/>
                    <a:pt x="24" y="1"/>
                    <a:pt x="24" y="1"/>
                  </a:cubicBezTo>
                  <a:cubicBezTo>
                    <a:pt x="26" y="0"/>
                    <a:pt x="29" y="0"/>
                    <a:pt x="30" y="1"/>
                  </a:cubicBezTo>
                  <a:cubicBezTo>
                    <a:pt x="32" y="3"/>
                    <a:pt x="32" y="6"/>
                    <a:pt x="30" y="7"/>
                  </a:cubicBezTo>
                  <a:cubicBezTo>
                    <a:pt x="7" y="29"/>
                    <a:pt x="7" y="29"/>
                    <a:pt x="7" y="29"/>
                  </a:cubicBezTo>
                  <a:cubicBezTo>
                    <a:pt x="6" y="29"/>
                    <a:pt x="5" y="30"/>
                    <a:pt x="4"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5" name="Rectangle 3"/>
          <p:cNvSpPr txBox="1">
            <a:spLocks noChangeArrowheads="1"/>
          </p:cNvSpPr>
          <p:nvPr/>
        </p:nvSpPr>
        <p:spPr bwMode="auto">
          <a:xfrm>
            <a:off x="755781" y="3284513"/>
            <a:ext cx="8080191" cy="1692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r>
              <a:rPr lang="zh-CN" altLang="en-US" sz="2400" dirty="0"/>
              <a:t>是什么导致设计的不完美？</a:t>
            </a:r>
          </a:p>
          <a:p>
            <a:pPr lvl="1" eaLnBrk="1" hangingPunct="1"/>
            <a:r>
              <a:rPr lang="zh-CN" altLang="en-US" sz="2400" dirty="0"/>
              <a:t>变化，无法避免的、经常的需求变化</a:t>
            </a:r>
          </a:p>
          <a:p>
            <a:pPr eaLnBrk="1" hangingPunct="1"/>
            <a:r>
              <a:rPr lang="zh-CN" altLang="en-US" sz="2400" dirty="0"/>
              <a:t>设计者的理想</a:t>
            </a:r>
          </a:p>
          <a:p>
            <a:pPr lvl="1" eaLnBrk="1" hangingPunct="1"/>
            <a:r>
              <a:rPr lang="zh-CN" altLang="en-US" sz="2400" dirty="0"/>
              <a:t>当需求变化的时候，尽可能少的修改代码就可以满足新的需求</a:t>
            </a:r>
          </a:p>
        </p:txBody>
      </p:sp>
      <p:sp>
        <p:nvSpPr>
          <p:cNvPr id="12"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14" name="直接连接符 46"/>
          <p:cNvCxnSpPr>
            <a:cxnSpLocks noChangeShapeType="1"/>
          </p:cNvCxnSpPr>
          <p:nvPr/>
        </p:nvCxnSpPr>
        <p:spPr bwMode="auto">
          <a:xfrm flipH="1">
            <a:off x="711441" y="6414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a:solidFill>
                  <a:schemeClr val="bg1"/>
                </a:solidFill>
              </a:rPr>
              <a:t>Bridge(</a:t>
            </a:r>
            <a:r>
              <a:rPr lang="zh-CN" altLang="en-US" sz="2600" dirty="0">
                <a:solidFill>
                  <a:schemeClr val="bg1"/>
                </a:solidFill>
              </a:rPr>
              <a:t>桥梁</a:t>
            </a:r>
            <a:r>
              <a:rPr lang="en-US" altLang="zh-CN" sz="2600" dirty="0">
                <a:solidFill>
                  <a:schemeClr val="bg1"/>
                </a:solidFill>
              </a:rPr>
              <a:t>)</a:t>
            </a:r>
            <a:r>
              <a:rPr lang="zh-CN" altLang="en-US" sz="2600" dirty="0">
                <a:solidFill>
                  <a:schemeClr val="bg1"/>
                </a:solidFill>
              </a:rPr>
              <a:t>模式</a:t>
            </a:r>
            <a:r>
              <a:rPr lang="en-US" altLang="zh-CN" sz="2600" dirty="0">
                <a:solidFill>
                  <a:schemeClr val="bg1"/>
                </a:solidFill>
              </a:rPr>
              <a:t>-</a:t>
            </a:r>
            <a:r>
              <a:rPr lang="zh-CN" altLang="en-US" sz="2600" dirty="0">
                <a:solidFill>
                  <a:schemeClr val="bg1"/>
                </a:solidFill>
              </a:rPr>
              <a:t>对象结构模式</a:t>
            </a:r>
          </a:p>
        </p:txBody>
      </p:sp>
    </p:spTree>
    <p:extLst>
      <p:ext uri="{BB962C8B-B14F-4D97-AF65-F5344CB8AC3E}">
        <p14:creationId xmlns:p14="http://schemas.microsoft.com/office/powerpoint/2010/main" val="3591867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 presetClass="entr" presetSubtype="8"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300" fill="hold"/>
                                        <p:tgtEl>
                                          <p:spTgt spid="12"/>
                                        </p:tgtEl>
                                        <p:attrNameLst>
                                          <p:attrName>ppt_x</p:attrName>
                                        </p:attrNameLst>
                                      </p:cBhvr>
                                      <p:tavLst>
                                        <p:tav tm="0">
                                          <p:val>
                                            <p:strVal val="0-#ppt_w/2"/>
                                          </p:val>
                                        </p:tav>
                                        <p:tav tm="100000">
                                          <p:val>
                                            <p:strVal val="#ppt_x"/>
                                          </p:val>
                                        </p:tav>
                                      </p:tavLst>
                                    </p:anim>
                                    <p:anim calcmode="lin" valueType="num">
                                      <p:cBhvr additive="base">
                                        <p:cTn id="23" dur="3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800"/>
                            </p:stCondLst>
                            <p:childTnLst>
                              <p:par>
                                <p:cTn id="25" presetID="22" presetClass="entr" presetSubtype="8"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p:cNvPicPr>
            <a:picLocks noChangeAspect="1" noChangeArrowheads="1"/>
          </p:cNvPicPr>
          <p:nvPr/>
        </p:nvPicPr>
        <p:blipFill>
          <a:blip r:embed="rId2">
            <a:extLst>
              <a:ext uri="{28A0092B-C50C-407E-A947-70E740481C1C}">
                <a14:useLocalDpi xmlns:a14="http://schemas.microsoft.com/office/drawing/2010/main" val="0"/>
              </a:ext>
            </a:extLst>
          </a:blip>
          <a:srcRect l="2306" t="2292" r="2306" b="2144"/>
          <a:stretch>
            <a:fillRect/>
          </a:stretch>
        </p:blipFill>
        <p:spPr bwMode="auto">
          <a:xfrm>
            <a:off x="1475998" y="2016523"/>
            <a:ext cx="5113314" cy="35107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Rectangle 6"/>
          <p:cNvSpPr>
            <a:spLocks noChangeArrowheads="1"/>
          </p:cNvSpPr>
          <p:nvPr/>
        </p:nvSpPr>
        <p:spPr bwMode="auto">
          <a:xfrm>
            <a:off x="1046345" y="4032367"/>
            <a:ext cx="6841725" cy="344523"/>
          </a:xfrm>
          <a:prstGeom prst="rect">
            <a:avLst/>
          </a:prstGeom>
          <a:noFill/>
          <a:ln w="38100" algn="ctr">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nchor="ctr">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pic>
        <p:nvPicPr>
          <p:cNvPr id="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232" y="2085742"/>
            <a:ext cx="2878637" cy="1311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888" y="2295328"/>
            <a:ext cx="3426420" cy="1835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70" name="Rectangle 2"/>
          <p:cNvSpPr txBox="1">
            <a:spLocks noChangeArrowheads="1"/>
          </p:cNvSpPr>
          <p:nvPr/>
        </p:nvSpPr>
        <p:spPr bwMode="auto">
          <a:xfrm>
            <a:off x="360690" y="6162433"/>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zh-CN" altLang="en-US" sz="2400" dirty="0">
                <a:solidFill>
                  <a:schemeClr val="bg1"/>
                </a:solidFill>
              </a:rPr>
              <a:t>设计原则</a:t>
            </a:r>
            <a:r>
              <a:rPr lang="en-US" altLang="zh-CN" sz="2400" dirty="0">
                <a:solidFill>
                  <a:schemeClr val="bg1"/>
                </a:solidFill>
              </a:rPr>
              <a:t>2</a:t>
            </a:r>
            <a:r>
              <a:rPr lang="zh-CN" altLang="en-US" sz="2400" dirty="0">
                <a:solidFill>
                  <a:schemeClr val="bg1"/>
                </a:solidFill>
              </a:rPr>
              <a:t>：“封装可变性”</a:t>
            </a:r>
          </a:p>
        </p:txBody>
      </p:sp>
      <p:sp>
        <p:nvSpPr>
          <p:cNvPr id="62471" name="Rectangle 3"/>
          <p:cNvSpPr txBox="1">
            <a:spLocks noChangeArrowheads="1"/>
          </p:cNvSpPr>
          <p:nvPr/>
        </p:nvSpPr>
        <p:spPr bwMode="auto">
          <a:xfrm>
            <a:off x="788530" y="1101417"/>
            <a:ext cx="8080190" cy="32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buFontTx/>
              <a:buNone/>
            </a:pPr>
            <a:r>
              <a:rPr lang="zh-CN" altLang="en-US" sz="2400" dirty="0">
                <a:solidFill>
                  <a:srgbClr val="FF0000"/>
                </a:solidFill>
              </a:rPr>
              <a:t>第</a:t>
            </a:r>
            <a:r>
              <a:rPr lang="en-US" altLang="zh-CN" sz="2400" dirty="0">
                <a:solidFill>
                  <a:srgbClr val="FF0000"/>
                </a:solidFill>
              </a:rPr>
              <a:t>1</a:t>
            </a:r>
            <a:r>
              <a:rPr lang="zh-CN" altLang="en-US" sz="2400" dirty="0">
                <a:solidFill>
                  <a:srgbClr val="FF0000"/>
                </a:solidFill>
              </a:rPr>
              <a:t>步：“发现变化点”</a:t>
            </a:r>
          </a:p>
        </p:txBody>
      </p:sp>
      <p:sp>
        <p:nvSpPr>
          <p:cNvPr id="8"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9" name="直接连接符 46"/>
          <p:cNvCxnSpPr>
            <a:cxnSpLocks noChangeShapeType="1"/>
          </p:cNvCxnSpPr>
          <p:nvPr/>
        </p:nvCxnSpPr>
        <p:spPr bwMode="auto">
          <a:xfrm flipH="1">
            <a:off x="711441" y="6414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a:solidFill>
                  <a:schemeClr val="bg1"/>
                </a:solidFill>
              </a:rPr>
              <a:t>Bridge(</a:t>
            </a:r>
            <a:r>
              <a:rPr lang="zh-CN" altLang="en-US" sz="2600" dirty="0">
                <a:solidFill>
                  <a:schemeClr val="bg1"/>
                </a:solidFill>
              </a:rPr>
              <a:t>桥梁</a:t>
            </a:r>
            <a:r>
              <a:rPr lang="en-US" altLang="zh-CN" sz="2600" dirty="0">
                <a:solidFill>
                  <a:schemeClr val="bg1"/>
                </a:solidFill>
              </a:rPr>
              <a:t>)</a:t>
            </a:r>
            <a:r>
              <a:rPr lang="zh-CN" altLang="en-US" sz="2600" dirty="0">
                <a:solidFill>
                  <a:schemeClr val="bg1"/>
                </a:solidFill>
              </a:rPr>
              <a:t>模式</a:t>
            </a:r>
            <a:r>
              <a:rPr lang="en-US" altLang="zh-CN" sz="2600" dirty="0">
                <a:solidFill>
                  <a:schemeClr val="bg1"/>
                </a:solidFill>
              </a:rPr>
              <a:t>-</a:t>
            </a:r>
            <a:r>
              <a:rPr lang="zh-CN" altLang="en-US" sz="2600" dirty="0">
                <a:solidFill>
                  <a:schemeClr val="bg1"/>
                </a:solidFill>
              </a:rPr>
              <a:t>对象结构模式</a:t>
            </a:r>
          </a:p>
        </p:txBody>
      </p:sp>
    </p:spTree>
    <p:extLst>
      <p:ext uri="{BB962C8B-B14F-4D97-AF65-F5344CB8AC3E}">
        <p14:creationId xmlns:p14="http://schemas.microsoft.com/office/powerpoint/2010/main" val="5907181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0"/>
                            </p:stCondLst>
                            <p:childTnLst>
                              <p:par>
                                <p:cTn id="14" presetID="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300" fill="hold"/>
                                        <p:tgtEl>
                                          <p:spTgt spid="8"/>
                                        </p:tgtEl>
                                        <p:attrNameLst>
                                          <p:attrName>ppt_x</p:attrName>
                                        </p:attrNameLst>
                                      </p:cBhvr>
                                      <p:tavLst>
                                        <p:tav tm="0">
                                          <p:val>
                                            <p:strVal val="0-#ppt_w/2"/>
                                          </p:val>
                                        </p:tav>
                                        <p:tav tm="100000">
                                          <p:val>
                                            <p:strVal val="#ppt_x"/>
                                          </p:val>
                                        </p:tav>
                                      </p:tavLst>
                                    </p:anim>
                                    <p:anim calcmode="lin" valueType="num">
                                      <p:cBhvr additive="base">
                                        <p:cTn id="17" dur="3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3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txBox="1">
            <a:spLocks noChangeArrowheads="1"/>
          </p:cNvSpPr>
          <p:nvPr/>
        </p:nvSpPr>
        <p:spPr bwMode="auto">
          <a:xfrm>
            <a:off x="477963" y="1065644"/>
            <a:ext cx="8080190" cy="32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buFontTx/>
              <a:buNone/>
            </a:pPr>
            <a:r>
              <a:rPr lang="zh-CN" altLang="en-US" sz="2400">
                <a:solidFill>
                  <a:srgbClr val="FF0000"/>
                </a:solidFill>
              </a:rPr>
              <a:t>第</a:t>
            </a:r>
            <a:r>
              <a:rPr lang="en-US" altLang="zh-CN" sz="2400">
                <a:solidFill>
                  <a:srgbClr val="FF0000"/>
                </a:solidFill>
              </a:rPr>
              <a:t>2</a:t>
            </a:r>
            <a:r>
              <a:rPr lang="zh-CN" altLang="en-US" sz="2400">
                <a:solidFill>
                  <a:srgbClr val="FF0000"/>
                </a:solidFill>
              </a:rPr>
              <a:t>步：“封装变化点”</a:t>
            </a:r>
          </a:p>
        </p:txBody>
      </p:sp>
      <p:pic>
        <p:nvPicPr>
          <p:cNvPr id="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44" y="2321803"/>
            <a:ext cx="4322996" cy="28764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3492" name="文本框 4"/>
          <p:cNvSpPr txBox="1">
            <a:spLocks noChangeArrowheads="1"/>
          </p:cNvSpPr>
          <p:nvPr/>
        </p:nvSpPr>
        <p:spPr bwMode="auto">
          <a:xfrm>
            <a:off x="179420" y="2000002"/>
            <a:ext cx="281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t>变化点</a:t>
            </a:r>
            <a:r>
              <a:rPr lang="en-US" altLang="zh-CN" sz="2400" dirty="0"/>
              <a:t>1</a:t>
            </a:r>
            <a:r>
              <a:rPr lang="zh-CN" altLang="en-US" sz="2400" dirty="0"/>
              <a:t>：小鸟一家</a:t>
            </a:r>
          </a:p>
        </p:txBody>
      </p:sp>
      <p:pic>
        <p:nvPicPr>
          <p:cNvPr id="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850" y="2369857"/>
            <a:ext cx="4271710" cy="27687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3494" name="文本框 6"/>
          <p:cNvSpPr txBox="1">
            <a:spLocks noChangeArrowheads="1"/>
          </p:cNvSpPr>
          <p:nvPr/>
        </p:nvSpPr>
        <p:spPr bwMode="auto">
          <a:xfrm>
            <a:off x="4737923" y="2000002"/>
            <a:ext cx="37417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t>变化点</a:t>
            </a:r>
            <a:r>
              <a:rPr lang="en-US" altLang="zh-CN" sz="2400" dirty="0"/>
              <a:t>2</a:t>
            </a:r>
            <a:r>
              <a:rPr lang="zh-CN" altLang="en-US" sz="2400" dirty="0"/>
              <a:t>：鸟类的行为</a:t>
            </a:r>
            <a:r>
              <a:rPr lang="en-US" altLang="zh-CN" sz="2400" dirty="0"/>
              <a:t>—</a:t>
            </a:r>
            <a:r>
              <a:rPr lang="zh-CN" altLang="en-US" sz="2400" dirty="0"/>
              <a:t>飞</a:t>
            </a:r>
          </a:p>
        </p:txBody>
      </p:sp>
      <p:sp>
        <p:nvSpPr>
          <p:cNvPr id="63495" name="Rectangle 2"/>
          <p:cNvSpPr txBox="1">
            <a:spLocks noChangeArrowheads="1"/>
          </p:cNvSpPr>
          <p:nvPr/>
        </p:nvSpPr>
        <p:spPr bwMode="auto">
          <a:xfrm>
            <a:off x="1980506" y="6021288"/>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zh-CN" altLang="en-US" sz="2400" dirty="0">
                <a:solidFill>
                  <a:schemeClr val="bg1"/>
                </a:solidFill>
              </a:rPr>
              <a:t>设计原则</a:t>
            </a:r>
            <a:r>
              <a:rPr lang="en-US" altLang="zh-CN" sz="2400" dirty="0">
                <a:solidFill>
                  <a:schemeClr val="bg1"/>
                </a:solidFill>
              </a:rPr>
              <a:t>2</a:t>
            </a:r>
            <a:r>
              <a:rPr lang="zh-CN" altLang="en-US" sz="2400" dirty="0">
                <a:solidFill>
                  <a:schemeClr val="bg1"/>
                </a:solidFill>
              </a:rPr>
              <a:t>：“封装可变性”</a:t>
            </a:r>
          </a:p>
        </p:txBody>
      </p:sp>
      <p:sp>
        <p:nvSpPr>
          <p:cNvPr id="8"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9" name="直接连接符 46"/>
          <p:cNvCxnSpPr>
            <a:cxnSpLocks noChangeShapeType="1"/>
          </p:cNvCxnSpPr>
          <p:nvPr/>
        </p:nvCxnSpPr>
        <p:spPr bwMode="auto">
          <a:xfrm flipH="1">
            <a:off x="711441" y="6414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a:solidFill>
                  <a:schemeClr val="bg1"/>
                </a:solidFill>
              </a:rPr>
              <a:t>Bridge(</a:t>
            </a:r>
            <a:r>
              <a:rPr lang="zh-CN" altLang="en-US" sz="2600" dirty="0">
                <a:solidFill>
                  <a:schemeClr val="bg1"/>
                </a:solidFill>
              </a:rPr>
              <a:t>桥梁</a:t>
            </a:r>
            <a:r>
              <a:rPr lang="en-US" altLang="zh-CN" sz="2600" dirty="0">
                <a:solidFill>
                  <a:schemeClr val="bg1"/>
                </a:solidFill>
              </a:rPr>
              <a:t>)</a:t>
            </a:r>
            <a:r>
              <a:rPr lang="zh-CN" altLang="en-US" sz="2600" dirty="0">
                <a:solidFill>
                  <a:schemeClr val="bg1"/>
                </a:solidFill>
              </a:rPr>
              <a:t>模式</a:t>
            </a:r>
            <a:r>
              <a:rPr lang="en-US" altLang="zh-CN" sz="2600" dirty="0">
                <a:solidFill>
                  <a:schemeClr val="bg1"/>
                </a:solidFill>
              </a:rPr>
              <a:t>-</a:t>
            </a:r>
            <a:r>
              <a:rPr lang="zh-CN" altLang="en-US" sz="2600" dirty="0">
                <a:solidFill>
                  <a:schemeClr val="bg1"/>
                </a:solidFill>
              </a:rPr>
              <a:t>对象结构模式</a:t>
            </a:r>
          </a:p>
        </p:txBody>
      </p:sp>
    </p:spTree>
    <p:extLst>
      <p:ext uri="{BB962C8B-B14F-4D97-AF65-F5344CB8AC3E}">
        <p14:creationId xmlns:p14="http://schemas.microsoft.com/office/powerpoint/2010/main" val="78410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0-#ppt_w/2"/>
                                          </p:val>
                                        </p:tav>
                                        <p:tav tm="100000">
                                          <p:val>
                                            <p:strVal val="#ppt_x"/>
                                          </p:val>
                                        </p:tav>
                                      </p:tavLst>
                                    </p:anim>
                                    <p:anim calcmode="lin" valueType="num">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81650" cy="469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19" name="直接连接符 3"/>
          <p:cNvCxnSpPr>
            <a:cxnSpLocks noChangeShapeType="1"/>
          </p:cNvCxnSpPr>
          <p:nvPr/>
        </p:nvCxnSpPr>
        <p:spPr bwMode="auto">
          <a:xfrm>
            <a:off x="4140200" y="2997200"/>
            <a:ext cx="5005388"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20" name="TextBox 5"/>
          <p:cNvSpPr txBox="1">
            <a:spLocks noChangeArrowheads="1"/>
          </p:cNvSpPr>
          <p:nvPr/>
        </p:nvSpPr>
        <p:spPr bwMode="auto">
          <a:xfrm>
            <a:off x="7672388" y="2349500"/>
            <a:ext cx="1004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a:solidFill>
                  <a:schemeClr val="bg1"/>
                </a:solidFill>
                <a:latin typeface="微软雅黑" panose="020B0503020204020204" pitchFamily="34" charset="-122"/>
              </a:rPr>
              <a:t>目录</a:t>
            </a:r>
          </a:p>
        </p:txBody>
      </p:sp>
      <p:sp>
        <p:nvSpPr>
          <p:cNvPr id="9221" name="TextBox 6"/>
          <p:cNvSpPr txBox="1">
            <a:spLocks noChangeArrowheads="1"/>
          </p:cNvSpPr>
          <p:nvPr/>
        </p:nvSpPr>
        <p:spPr bwMode="auto">
          <a:xfrm>
            <a:off x="6705600" y="256381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chemeClr val="bg1"/>
                </a:solidFill>
              </a:rPr>
              <a:t>Contents</a:t>
            </a:r>
            <a:endParaRPr lang="zh-CN" altLang="en-US" sz="1800">
              <a:solidFill>
                <a:schemeClr val="bg1"/>
              </a:solidFill>
            </a:endParaRPr>
          </a:p>
        </p:txBody>
      </p:sp>
      <p:sp>
        <p:nvSpPr>
          <p:cNvPr id="9222" name="矩形 7"/>
          <p:cNvSpPr>
            <a:spLocks noChangeArrowheads="1"/>
          </p:cNvSpPr>
          <p:nvPr/>
        </p:nvSpPr>
        <p:spPr bwMode="auto">
          <a:xfrm>
            <a:off x="8704263" y="2420938"/>
            <a:ext cx="441325" cy="4413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23" name="AutoShape 3"/>
          <p:cNvSpPr>
            <a:spLocks noChangeAspect="1" noChangeArrowheads="1" noTextEdit="1"/>
          </p:cNvSpPr>
          <p:nvPr/>
        </p:nvSpPr>
        <p:spPr bwMode="auto">
          <a:xfrm>
            <a:off x="4573358" y="3708728"/>
            <a:ext cx="5969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24" name="Oval 5"/>
          <p:cNvSpPr>
            <a:spLocks noChangeArrowheads="1"/>
          </p:cNvSpPr>
          <p:nvPr/>
        </p:nvSpPr>
        <p:spPr bwMode="auto">
          <a:xfrm>
            <a:off x="4573358" y="3708728"/>
            <a:ext cx="603250" cy="6016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25" name="Oval 6"/>
          <p:cNvSpPr>
            <a:spLocks noChangeArrowheads="1"/>
          </p:cNvSpPr>
          <p:nvPr/>
        </p:nvSpPr>
        <p:spPr bwMode="auto">
          <a:xfrm>
            <a:off x="4627333" y="3762703"/>
            <a:ext cx="496888" cy="495300"/>
          </a:xfrm>
          <a:prstGeom prst="ellipse">
            <a:avLst/>
          </a:pr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26" name="TextBox 14"/>
          <p:cNvSpPr txBox="1">
            <a:spLocks noChangeArrowheads="1"/>
          </p:cNvSpPr>
          <p:nvPr/>
        </p:nvSpPr>
        <p:spPr bwMode="auto">
          <a:xfrm>
            <a:off x="4706708" y="3775403"/>
            <a:ext cx="36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rgbClr val="FFFFFF"/>
                </a:solidFill>
                <a:latin typeface="微软雅黑" panose="020B0503020204020204" pitchFamily="34" charset="-122"/>
              </a:rPr>
              <a:t>1</a:t>
            </a:r>
            <a:endParaRPr lang="zh-CN" altLang="en-US" sz="2400">
              <a:solidFill>
                <a:srgbClr val="FFFFFF"/>
              </a:solidFill>
              <a:latin typeface="微软雅黑" panose="020B0503020204020204" pitchFamily="34" charset="-122"/>
            </a:endParaRPr>
          </a:p>
        </p:txBody>
      </p:sp>
      <p:sp>
        <p:nvSpPr>
          <p:cNvPr id="9227" name="TextBox 15"/>
          <p:cNvSpPr txBox="1">
            <a:spLocks noChangeArrowheads="1"/>
          </p:cNvSpPr>
          <p:nvPr/>
        </p:nvSpPr>
        <p:spPr bwMode="auto">
          <a:xfrm>
            <a:off x="5222646" y="3740478"/>
            <a:ext cx="37433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buFontTx/>
              <a:buNone/>
              <a:defRPr sz="2400">
                <a:solidFill>
                  <a:schemeClr val="bg1"/>
                </a:solidFill>
                <a:latin typeface="微软雅黑" panose="020B0503020204020204" pitchFamily="34" charset="-122"/>
                <a:ea typeface="微软雅黑" panose="020B0503020204020204" pitchFamily="34" charset="-122"/>
              </a:defRPr>
            </a:lvl1pPr>
            <a:lvl2pPr marL="742950" indent="-285750">
              <a:spcBef>
                <a:spcPct val="20000"/>
              </a:spcBef>
              <a:buChar char="–"/>
              <a:defRPr sz="2000">
                <a:solidFill>
                  <a:srgbClr val="4D4948"/>
                </a:solidFill>
                <a:ea typeface="仿宋_GB2312" pitchFamily="1" charset="-122"/>
              </a:defRPr>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dirty="0">
                <a:solidFill>
                  <a:srgbClr val="FF0000"/>
                </a:solidFill>
              </a:rPr>
              <a:t>架构相关概念</a:t>
            </a:r>
          </a:p>
        </p:txBody>
      </p:sp>
      <p:sp>
        <p:nvSpPr>
          <p:cNvPr id="9228" name="AutoShape 3"/>
          <p:cNvSpPr>
            <a:spLocks noChangeAspect="1" noChangeArrowheads="1" noTextEdit="1"/>
          </p:cNvSpPr>
          <p:nvPr/>
        </p:nvSpPr>
        <p:spPr bwMode="auto">
          <a:xfrm>
            <a:off x="4573358" y="4445328"/>
            <a:ext cx="5969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29" name="Oval 5"/>
          <p:cNvSpPr>
            <a:spLocks noChangeArrowheads="1"/>
          </p:cNvSpPr>
          <p:nvPr/>
        </p:nvSpPr>
        <p:spPr bwMode="auto">
          <a:xfrm>
            <a:off x="4573358" y="4445328"/>
            <a:ext cx="603250" cy="6016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30" name="Oval 6"/>
          <p:cNvSpPr>
            <a:spLocks noChangeArrowheads="1"/>
          </p:cNvSpPr>
          <p:nvPr/>
        </p:nvSpPr>
        <p:spPr bwMode="auto">
          <a:xfrm>
            <a:off x="4627333" y="4499303"/>
            <a:ext cx="496888" cy="495300"/>
          </a:xfrm>
          <a:prstGeom prst="ellipse">
            <a:avLst/>
          </a:pr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31" name="TextBox 19"/>
          <p:cNvSpPr txBox="1">
            <a:spLocks noChangeArrowheads="1"/>
          </p:cNvSpPr>
          <p:nvPr/>
        </p:nvSpPr>
        <p:spPr bwMode="auto">
          <a:xfrm>
            <a:off x="4706708" y="4512003"/>
            <a:ext cx="36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a:solidFill>
                  <a:srgbClr val="FFFFFF"/>
                </a:solidFill>
                <a:latin typeface="微软雅黑" panose="020B0503020204020204" pitchFamily="34" charset="-122"/>
              </a:rPr>
              <a:t>2</a:t>
            </a:r>
            <a:endParaRPr lang="zh-CN" altLang="en-US" sz="2400" dirty="0">
              <a:solidFill>
                <a:srgbClr val="FFFFFF"/>
              </a:solidFill>
              <a:latin typeface="微软雅黑" panose="020B0503020204020204" pitchFamily="34" charset="-122"/>
            </a:endParaRPr>
          </a:p>
        </p:txBody>
      </p:sp>
      <p:sp>
        <p:nvSpPr>
          <p:cNvPr id="9232" name="TextBox 20"/>
          <p:cNvSpPr txBox="1">
            <a:spLocks noChangeArrowheads="1"/>
          </p:cNvSpPr>
          <p:nvPr/>
        </p:nvSpPr>
        <p:spPr bwMode="auto">
          <a:xfrm>
            <a:off x="5275324" y="5290569"/>
            <a:ext cx="374332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buFontTx/>
              <a:buNone/>
              <a:defRPr sz="2400">
                <a:solidFill>
                  <a:schemeClr val="bg1"/>
                </a:solidFill>
                <a:latin typeface="微软雅黑" panose="020B0503020204020204" pitchFamily="34" charset="-122"/>
                <a:ea typeface="微软雅黑" panose="020B0503020204020204" pitchFamily="34" charset="-122"/>
              </a:defRPr>
            </a:lvl1pPr>
            <a:lvl2pPr marL="742950" indent="-285750">
              <a:spcBef>
                <a:spcPct val="20000"/>
              </a:spcBef>
              <a:buChar char="–"/>
              <a:defRPr sz="2000">
                <a:solidFill>
                  <a:srgbClr val="4D4948"/>
                </a:solidFill>
                <a:ea typeface="仿宋_GB2312" pitchFamily="1" charset="-122"/>
              </a:defRPr>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dirty="0">
                <a:solidFill>
                  <a:srgbClr val="FF0000"/>
                </a:solidFill>
              </a:rPr>
              <a:t>架构的分析与设计方法</a:t>
            </a:r>
          </a:p>
        </p:txBody>
      </p:sp>
      <p:sp>
        <p:nvSpPr>
          <p:cNvPr id="17" name="AutoShape 3">
            <a:extLst>
              <a:ext uri="{FF2B5EF4-FFF2-40B4-BE49-F238E27FC236}">
                <a16:creationId xmlns:a16="http://schemas.microsoft.com/office/drawing/2014/main" id="{569E6D6B-562A-42A2-9E2B-166D759655E5}"/>
              </a:ext>
            </a:extLst>
          </p:cNvPr>
          <p:cNvSpPr>
            <a:spLocks noChangeAspect="1" noChangeArrowheads="1" noTextEdit="1"/>
          </p:cNvSpPr>
          <p:nvPr/>
        </p:nvSpPr>
        <p:spPr bwMode="auto">
          <a:xfrm>
            <a:off x="4587471" y="5229076"/>
            <a:ext cx="5969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 name="Oval 5">
            <a:extLst>
              <a:ext uri="{FF2B5EF4-FFF2-40B4-BE49-F238E27FC236}">
                <a16:creationId xmlns:a16="http://schemas.microsoft.com/office/drawing/2014/main" id="{22B2029F-4003-4BD5-B34F-9A0E3FE510F3}"/>
              </a:ext>
            </a:extLst>
          </p:cNvPr>
          <p:cNvSpPr>
            <a:spLocks noChangeArrowheads="1"/>
          </p:cNvSpPr>
          <p:nvPr/>
        </p:nvSpPr>
        <p:spPr bwMode="auto">
          <a:xfrm>
            <a:off x="4587471" y="5229076"/>
            <a:ext cx="603250" cy="6016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9" name="Oval 6">
            <a:extLst>
              <a:ext uri="{FF2B5EF4-FFF2-40B4-BE49-F238E27FC236}">
                <a16:creationId xmlns:a16="http://schemas.microsoft.com/office/drawing/2014/main" id="{8F7BB6E0-3822-4DA6-8885-312A050D70EC}"/>
              </a:ext>
            </a:extLst>
          </p:cNvPr>
          <p:cNvSpPr>
            <a:spLocks noChangeArrowheads="1"/>
          </p:cNvSpPr>
          <p:nvPr/>
        </p:nvSpPr>
        <p:spPr bwMode="auto">
          <a:xfrm>
            <a:off x="4641446" y="5283051"/>
            <a:ext cx="496888" cy="495300"/>
          </a:xfrm>
          <a:prstGeom prst="ellipse">
            <a:avLst/>
          </a:pr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20" name="TextBox 19">
            <a:extLst>
              <a:ext uri="{FF2B5EF4-FFF2-40B4-BE49-F238E27FC236}">
                <a16:creationId xmlns:a16="http://schemas.microsoft.com/office/drawing/2014/main" id="{C5B0A2F7-633C-477D-95FD-1FDC3E13130D}"/>
              </a:ext>
            </a:extLst>
          </p:cNvPr>
          <p:cNvSpPr txBox="1">
            <a:spLocks noChangeArrowheads="1"/>
          </p:cNvSpPr>
          <p:nvPr/>
        </p:nvSpPr>
        <p:spPr bwMode="auto">
          <a:xfrm>
            <a:off x="4720821" y="5295751"/>
            <a:ext cx="36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a:solidFill>
                  <a:srgbClr val="FFFFFF"/>
                </a:solidFill>
                <a:latin typeface="微软雅黑" panose="020B0503020204020204" pitchFamily="34" charset="-122"/>
              </a:rPr>
              <a:t>3</a:t>
            </a:r>
            <a:endParaRPr lang="zh-CN" altLang="en-US" sz="2400" dirty="0">
              <a:solidFill>
                <a:srgbClr val="FFFFFF"/>
              </a:solidFill>
              <a:latin typeface="微软雅黑" panose="020B0503020204020204" pitchFamily="34" charset="-122"/>
            </a:endParaRPr>
          </a:p>
        </p:txBody>
      </p:sp>
      <p:sp>
        <p:nvSpPr>
          <p:cNvPr id="21" name="TextBox 20">
            <a:extLst>
              <a:ext uri="{FF2B5EF4-FFF2-40B4-BE49-F238E27FC236}">
                <a16:creationId xmlns:a16="http://schemas.microsoft.com/office/drawing/2014/main" id="{E345F223-ED8E-4005-8ACE-B9B5022DBE1C}"/>
              </a:ext>
            </a:extLst>
          </p:cNvPr>
          <p:cNvSpPr txBox="1">
            <a:spLocks noChangeArrowheads="1"/>
          </p:cNvSpPr>
          <p:nvPr/>
        </p:nvSpPr>
        <p:spPr bwMode="auto">
          <a:xfrm>
            <a:off x="5206631" y="4499303"/>
            <a:ext cx="374332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buFontTx/>
              <a:buNone/>
              <a:defRPr sz="2400">
                <a:solidFill>
                  <a:schemeClr val="bg1"/>
                </a:solidFill>
                <a:latin typeface="微软雅黑" panose="020B0503020204020204" pitchFamily="34" charset="-122"/>
                <a:ea typeface="微软雅黑" panose="020B0503020204020204" pitchFamily="34" charset="-122"/>
              </a:defRPr>
            </a:lvl1pPr>
            <a:lvl2pPr marL="742950" indent="-285750">
              <a:spcBef>
                <a:spcPct val="20000"/>
              </a:spcBef>
              <a:buChar char="–"/>
              <a:defRPr sz="2000">
                <a:solidFill>
                  <a:srgbClr val="4D4948"/>
                </a:solidFill>
                <a:ea typeface="仿宋_GB2312" pitchFamily="1" charset="-122"/>
              </a:defRPr>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dirty="0" smtClean="0">
                <a:solidFill>
                  <a:srgbClr val="FF0000"/>
                </a:solidFill>
              </a:rPr>
              <a:t>设计模式</a:t>
            </a:r>
            <a:r>
              <a:rPr lang="en-US" altLang="zh-CN" dirty="0" smtClean="0">
                <a:solidFill>
                  <a:srgbClr val="FF0000"/>
                </a:solidFill>
              </a:rPr>
              <a:t>&amp;</a:t>
            </a:r>
            <a:r>
              <a:rPr lang="zh-CN" altLang="en-US" dirty="0" smtClean="0">
                <a:solidFill>
                  <a:srgbClr val="FF0000"/>
                </a:solidFill>
              </a:rPr>
              <a:t>设计原则</a:t>
            </a:r>
            <a:endParaRPr lang="zh-CN" altLang="en-US" dirty="0">
              <a:solidFill>
                <a:srgbClr val="FF0000"/>
              </a:solidFill>
            </a:endParaRPr>
          </a:p>
        </p:txBody>
      </p:sp>
      <p:sp>
        <p:nvSpPr>
          <p:cNvPr id="22" name="TextBox 20">
            <a:extLst>
              <a:ext uri="{FF2B5EF4-FFF2-40B4-BE49-F238E27FC236}">
                <a16:creationId xmlns:a16="http://schemas.microsoft.com/office/drawing/2014/main" id="{E345F223-ED8E-4005-8ACE-B9B5022DBE1C}"/>
              </a:ext>
            </a:extLst>
          </p:cNvPr>
          <p:cNvSpPr txBox="1">
            <a:spLocks noChangeArrowheads="1"/>
          </p:cNvSpPr>
          <p:nvPr/>
        </p:nvSpPr>
        <p:spPr bwMode="auto">
          <a:xfrm>
            <a:off x="5224233" y="6076520"/>
            <a:ext cx="374332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buFontTx/>
              <a:buNone/>
              <a:defRPr sz="2400">
                <a:solidFill>
                  <a:schemeClr val="bg1"/>
                </a:solidFill>
                <a:latin typeface="微软雅黑" panose="020B0503020204020204" pitchFamily="34" charset="-122"/>
                <a:ea typeface="微软雅黑" panose="020B0503020204020204" pitchFamily="34" charset="-122"/>
              </a:defRPr>
            </a:lvl1pPr>
            <a:lvl2pPr marL="742950" indent="-285750">
              <a:spcBef>
                <a:spcPct val="20000"/>
              </a:spcBef>
              <a:buChar char="–"/>
              <a:defRPr sz="2000">
                <a:solidFill>
                  <a:srgbClr val="4D4948"/>
                </a:solidFill>
                <a:ea typeface="仿宋_GB2312" pitchFamily="1" charset="-122"/>
              </a:defRPr>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dirty="0" smtClean="0">
                <a:solidFill>
                  <a:srgbClr val="FF0000"/>
                </a:solidFill>
              </a:rPr>
              <a:t>面向对象的设计过程</a:t>
            </a:r>
            <a:endParaRPr lang="zh-CN" altLang="en-US" dirty="0">
              <a:solidFill>
                <a:srgbClr val="FF0000"/>
              </a:solidFill>
            </a:endParaRPr>
          </a:p>
        </p:txBody>
      </p:sp>
      <p:sp>
        <p:nvSpPr>
          <p:cNvPr id="23" name="Oval 6">
            <a:extLst>
              <a:ext uri="{FF2B5EF4-FFF2-40B4-BE49-F238E27FC236}">
                <a16:creationId xmlns:a16="http://schemas.microsoft.com/office/drawing/2014/main" id="{8F7BB6E0-3822-4DA6-8885-312A050D70EC}"/>
              </a:ext>
            </a:extLst>
          </p:cNvPr>
          <p:cNvSpPr>
            <a:spLocks noChangeArrowheads="1"/>
          </p:cNvSpPr>
          <p:nvPr/>
        </p:nvSpPr>
        <p:spPr bwMode="auto">
          <a:xfrm>
            <a:off x="4672724" y="6072850"/>
            <a:ext cx="496888" cy="495300"/>
          </a:xfrm>
          <a:prstGeom prst="ellipse">
            <a:avLst/>
          </a:pr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24" name="TextBox 19">
            <a:extLst>
              <a:ext uri="{FF2B5EF4-FFF2-40B4-BE49-F238E27FC236}">
                <a16:creationId xmlns:a16="http://schemas.microsoft.com/office/drawing/2014/main" id="{C5B0A2F7-633C-477D-95FD-1FDC3E13130D}"/>
              </a:ext>
            </a:extLst>
          </p:cNvPr>
          <p:cNvSpPr txBox="1">
            <a:spLocks noChangeArrowheads="1"/>
          </p:cNvSpPr>
          <p:nvPr/>
        </p:nvSpPr>
        <p:spPr bwMode="auto">
          <a:xfrm>
            <a:off x="4752099" y="6085550"/>
            <a:ext cx="36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smtClean="0">
                <a:solidFill>
                  <a:srgbClr val="FFFFFF"/>
                </a:solidFill>
                <a:latin typeface="微软雅黑" panose="020B0503020204020204" pitchFamily="34" charset="-122"/>
              </a:rPr>
              <a:t>4</a:t>
            </a:r>
            <a:endParaRPr lang="zh-CN" altLang="en-US" sz="2400" dirty="0">
              <a:solidFill>
                <a:srgbClr val="FFFFFF"/>
              </a:solidFill>
              <a:latin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0-#ppt_w/2"/>
                                          </p:val>
                                        </p:tav>
                                        <p:tav tm="100000">
                                          <p:val>
                                            <p:strVal val="#ppt_x"/>
                                          </p:val>
                                        </p:tav>
                                      </p:tavLst>
                                    </p:anim>
                                    <p:anim calcmode="lin" valueType="num">
                                      <p:cBhvr additive="base">
                                        <p:cTn id="8" dur="500" fill="hold"/>
                                        <p:tgtEl>
                                          <p:spTgt spid="921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9219"/>
                                        </p:tgtEl>
                                        <p:attrNameLst>
                                          <p:attrName>style.visibility</p:attrName>
                                        </p:attrNameLst>
                                      </p:cBhvr>
                                      <p:to>
                                        <p:strVal val="visible"/>
                                      </p:to>
                                    </p:set>
                                    <p:animEffect transition="in" filter="wipe(left)">
                                      <p:cBhvr>
                                        <p:cTn id="12" dur="500"/>
                                        <p:tgtEl>
                                          <p:spTgt spid="9219"/>
                                        </p:tgtEl>
                                      </p:cBhvr>
                                    </p:animEffect>
                                  </p:childTnLst>
                                </p:cTn>
                              </p:par>
                            </p:childTnLst>
                          </p:cTn>
                        </p:par>
                        <p:par>
                          <p:cTn id="13" fill="hold" nodeType="afterGroup">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9222"/>
                                        </p:tgtEl>
                                        <p:attrNameLst>
                                          <p:attrName>style.visibility</p:attrName>
                                        </p:attrNameLst>
                                      </p:cBhvr>
                                      <p:to>
                                        <p:strVal val="visible"/>
                                      </p:to>
                                    </p:set>
                                    <p:anim calcmode="lin" valueType="num">
                                      <p:cBhvr additive="base">
                                        <p:cTn id="16" dur="500" fill="hold"/>
                                        <p:tgtEl>
                                          <p:spTgt spid="9222"/>
                                        </p:tgtEl>
                                        <p:attrNameLst>
                                          <p:attrName>ppt_x</p:attrName>
                                        </p:attrNameLst>
                                      </p:cBhvr>
                                      <p:tavLst>
                                        <p:tav tm="0">
                                          <p:val>
                                            <p:strVal val="1+#ppt_w/2"/>
                                          </p:val>
                                        </p:tav>
                                        <p:tav tm="100000">
                                          <p:val>
                                            <p:strVal val="#ppt_x"/>
                                          </p:val>
                                        </p:tav>
                                      </p:tavLst>
                                    </p:anim>
                                    <p:anim calcmode="lin" valueType="num">
                                      <p:cBhvr additive="base">
                                        <p:cTn id="17" dur="500" fill="hold"/>
                                        <p:tgtEl>
                                          <p:spTgt spid="9222"/>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9221"/>
                                        </p:tgtEl>
                                        <p:attrNameLst>
                                          <p:attrName>style.visibility</p:attrName>
                                        </p:attrNameLst>
                                      </p:cBhvr>
                                      <p:to>
                                        <p:strVal val="visible"/>
                                      </p:to>
                                    </p:set>
                                    <p:anim calcmode="lin" valueType="num">
                                      <p:cBhvr>
                                        <p:cTn id="21" dur="500" fill="hold"/>
                                        <p:tgtEl>
                                          <p:spTgt spid="9221"/>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221"/>
                                        </p:tgtEl>
                                        <p:attrNameLst>
                                          <p:attrName>ppt_y</p:attrName>
                                        </p:attrNameLst>
                                      </p:cBhvr>
                                      <p:tavLst>
                                        <p:tav tm="0">
                                          <p:val>
                                            <p:strVal val="#ppt_y"/>
                                          </p:val>
                                        </p:tav>
                                        <p:tav tm="100000">
                                          <p:val>
                                            <p:strVal val="#ppt_y"/>
                                          </p:val>
                                        </p:tav>
                                      </p:tavLst>
                                    </p:anim>
                                    <p:anim calcmode="lin" valueType="num">
                                      <p:cBhvr>
                                        <p:cTn id="23" dur="500" fill="hold"/>
                                        <p:tgtEl>
                                          <p:spTgt spid="9221"/>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221"/>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221"/>
                                        </p:tgtEl>
                                      </p:cBhvr>
                                    </p:animEffect>
                                  </p:childTnLst>
                                </p:cTn>
                              </p:par>
                              <p:par>
                                <p:cTn id="26" presetID="41" presetClass="entr" presetSubtype="0" fill="hold" grpId="0" nodeType="withEffect">
                                  <p:stCondLst>
                                    <p:cond delay="0"/>
                                  </p:stCondLst>
                                  <p:iterate type="lt">
                                    <p:tmPct val="10000"/>
                                  </p:iterate>
                                  <p:childTnLst>
                                    <p:set>
                                      <p:cBhvr>
                                        <p:cTn id="27" dur="1" fill="hold">
                                          <p:stCondLst>
                                            <p:cond delay="0"/>
                                          </p:stCondLst>
                                        </p:cTn>
                                        <p:tgtEl>
                                          <p:spTgt spid="9220"/>
                                        </p:tgtEl>
                                        <p:attrNameLst>
                                          <p:attrName>style.visibility</p:attrName>
                                        </p:attrNameLst>
                                      </p:cBhvr>
                                      <p:to>
                                        <p:strVal val="visible"/>
                                      </p:to>
                                    </p:set>
                                    <p:anim calcmode="lin" valueType="num">
                                      <p:cBhvr>
                                        <p:cTn id="28" dur="500" fill="hold"/>
                                        <p:tgtEl>
                                          <p:spTgt spid="9220"/>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9220"/>
                                        </p:tgtEl>
                                        <p:attrNameLst>
                                          <p:attrName>ppt_y</p:attrName>
                                        </p:attrNameLst>
                                      </p:cBhvr>
                                      <p:tavLst>
                                        <p:tav tm="0">
                                          <p:val>
                                            <p:strVal val="#ppt_y"/>
                                          </p:val>
                                        </p:tav>
                                        <p:tav tm="100000">
                                          <p:val>
                                            <p:strVal val="#ppt_y"/>
                                          </p:val>
                                        </p:tav>
                                      </p:tavLst>
                                    </p:anim>
                                    <p:anim calcmode="lin" valueType="num">
                                      <p:cBhvr>
                                        <p:cTn id="30" dur="500" fill="hold"/>
                                        <p:tgtEl>
                                          <p:spTgt spid="9220"/>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9220"/>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9220"/>
                                        </p:tgtEl>
                                      </p:cBhvr>
                                    </p:animEffect>
                                  </p:childTnLst>
                                </p:cTn>
                              </p:par>
                            </p:childTnLst>
                          </p:cTn>
                        </p:par>
                        <p:par>
                          <p:cTn id="33" fill="hold" nodeType="afterGroup">
                            <p:stCondLst>
                              <p:cond delay="2350"/>
                            </p:stCondLst>
                            <p:childTnLst>
                              <p:par>
                                <p:cTn id="34" presetID="52" presetClass="entr" presetSubtype="0" fill="hold" grpId="0" nodeType="afterEffect" nodePh="1">
                                  <p:stCondLst>
                                    <p:cond delay="0"/>
                                  </p:stCondLst>
                                  <p:endCondLst>
                                    <p:cond evt="begin" delay="0">
                                      <p:tn val="34"/>
                                    </p:cond>
                                  </p:endCondLst>
                                  <p:childTnLst>
                                    <p:set>
                                      <p:cBhvr>
                                        <p:cTn id="35" dur="1" fill="hold">
                                          <p:stCondLst>
                                            <p:cond delay="0"/>
                                          </p:stCondLst>
                                        </p:cTn>
                                        <p:tgtEl>
                                          <p:spTgt spid="9223"/>
                                        </p:tgtEl>
                                        <p:attrNameLst>
                                          <p:attrName>style.visibility</p:attrName>
                                        </p:attrNameLst>
                                      </p:cBhvr>
                                      <p:to>
                                        <p:strVal val="visible"/>
                                      </p:to>
                                    </p:set>
                                    <p:animScale>
                                      <p:cBhvr>
                                        <p:cTn id="36" dur="1000" decel="50000" fill="hold">
                                          <p:stCondLst>
                                            <p:cond delay="0"/>
                                          </p:stCondLst>
                                        </p:cTn>
                                        <p:tgtEl>
                                          <p:spTgt spid="92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7" dur="1000" decel="50000" fill="hold">
                                          <p:stCondLst>
                                            <p:cond delay="0"/>
                                          </p:stCondLst>
                                        </p:cTn>
                                        <p:tgtEl>
                                          <p:spTgt spid="9223"/>
                                        </p:tgtEl>
                                        <p:attrNameLst>
                                          <p:attrName>ppt_x,ppt_y</p:attrName>
                                        </p:attrNameLst>
                                      </p:cBhvr>
                                      <p:rCtr x="0" y="0"/>
                                    </p:animMotion>
                                    <p:animEffect transition="in" filter="fade">
                                      <p:cBhvr>
                                        <p:cTn id="38" dur="1000"/>
                                        <p:tgtEl>
                                          <p:spTgt spid="9223"/>
                                        </p:tgtEl>
                                      </p:cBhvr>
                                    </p:animEffect>
                                  </p:childTnLst>
                                </p:cTn>
                              </p:par>
                              <p:par>
                                <p:cTn id="39" presetID="52" presetClass="entr" presetSubtype="0" fill="hold" grpId="0" nodeType="withEffect">
                                  <p:stCondLst>
                                    <p:cond delay="0"/>
                                  </p:stCondLst>
                                  <p:childTnLst>
                                    <p:set>
                                      <p:cBhvr>
                                        <p:cTn id="40" dur="1" fill="hold">
                                          <p:stCondLst>
                                            <p:cond delay="0"/>
                                          </p:stCondLst>
                                        </p:cTn>
                                        <p:tgtEl>
                                          <p:spTgt spid="9224"/>
                                        </p:tgtEl>
                                        <p:attrNameLst>
                                          <p:attrName>style.visibility</p:attrName>
                                        </p:attrNameLst>
                                      </p:cBhvr>
                                      <p:to>
                                        <p:strVal val="visible"/>
                                      </p:to>
                                    </p:set>
                                    <p:animScale>
                                      <p:cBhvr>
                                        <p:cTn id="41" dur="1000" decel="50000" fill="hold">
                                          <p:stCondLst>
                                            <p:cond delay="0"/>
                                          </p:stCondLst>
                                        </p:cTn>
                                        <p:tgtEl>
                                          <p:spTgt spid="92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2" dur="1000" decel="50000" fill="hold">
                                          <p:stCondLst>
                                            <p:cond delay="0"/>
                                          </p:stCondLst>
                                        </p:cTn>
                                        <p:tgtEl>
                                          <p:spTgt spid="9224"/>
                                        </p:tgtEl>
                                        <p:attrNameLst>
                                          <p:attrName>ppt_x,ppt_y</p:attrName>
                                        </p:attrNameLst>
                                      </p:cBhvr>
                                      <p:rCtr x="0" y="0"/>
                                    </p:animMotion>
                                    <p:animEffect transition="in" filter="fade">
                                      <p:cBhvr>
                                        <p:cTn id="43" dur="1000"/>
                                        <p:tgtEl>
                                          <p:spTgt spid="9224"/>
                                        </p:tgtEl>
                                      </p:cBhvr>
                                    </p:animEffect>
                                  </p:childTnLst>
                                </p:cTn>
                              </p:par>
                              <p:par>
                                <p:cTn id="44" presetID="52" presetClass="entr" presetSubtype="0" fill="hold" grpId="0" nodeType="withEffect">
                                  <p:stCondLst>
                                    <p:cond delay="0"/>
                                  </p:stCondLst>
                                  <p:childTnLst>
                                    <p:set>
                                      <p:cBhvr>
                                        <p:cTn id="45" dur="1" fill="hold">
                                          <p:stCondLst>
                                            <p:cond delay="0"/>
                                          </p:stCondLst>
                                        </p:cTn>
                                        <p:tgtEl>
                                          <p:spTgt spid="9225"/>
                                        </p:tgtEl>
                                        <p:attrNameLst>
                                          <p:attrName>style.visibility</p:attrName>
                                        </p:attrNameLst>
                                      </p:cBhvr>
                                      <p:to>
                                        <p:strVal val="visible"/>
                                      </p:to>
                                    </p:set>
                                    <p:animScale>
                                      <p:cBhvr>
                                        <p:cTn id="46" dur="1000" decel="50000" fill="hold">
                                          <p:stCondLst>
                                            <p:cond delay="0"/>
                                          </p:stCondLst>
                                        </p:cTn>
                                        <p:tgtEl>
                                          <p:spTgt spid="92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7" dur="1000" decel="50000" fill="hold">
                                          <p:stCondLst>
                                            <p:cond delay="0"/>
                                          </p:stCondLst>
                                        </p:cTn>
                                        <p:tgtEl>
                                          <p:spTgt spid="9225"/>
                                        </p:tgtEl>
                                        <p:attrNameLst>
                                          <p:attrName>ppt_x,ppt_y</p:attrName>
                                        </p:attrNameLst>
                                      </p:cBhvr>
                                      <p:rCtr x="0" y="0"/>
                                    </p:animMotion>
                                    <p:animEffect transition="in" filter="fade">
                                      <p:cBhvr>
                                        <p:cTn id="48" dur="1000"/>
                                        <p:tgtEl>
                                          <p:spTgt spid="9225"/>
                                        </p:tgtEl>
                                      </p:cBhvr>
                                    </p:animEffect>
                                  </p:childTnLst>
                                </p:cTn>
                              </p:par>
                              <p:par>
                                <p:cTn id="49" presetID="52" presetClass="entr" presetSubtype="0" fill="hold" grpId="0" nodeType="withEffect">
                                  <p:stCondLst>
                                    <p:cond delay="0"/>
                                  </p:stCondLst>
                                  <p:childTnLst>
                                    <p:set>
                                      <p:cBhvr>
                                        <p:cTn id="50" dur="1" fill="hold">
                                          <p:stCondLst>
                                            <p:cond delay="0"/>
                                          </p:stCondLst>
                                        </p:cTn>
                                        <p:tgtEl>
                                          <p:spTgt spid="9226"/>
                                        </p:tgtEl>
                                        <p:attrNameLst>
                                          <p:attrName>style.visibility</p:attrName>
                                        </p:attrNameLst>
                                      </p:cBhvr>
                                      <p:to>
                                        <p:strVal val="visible"/>
                                      </p:to>
                                    </p:set>
                                    <p:animScale>
                                      <p:cBhvr>
                                        <p:cTn id="51" dur="1000" decel="50000" fill="hold">
                                          <p:stCondLst>
                                            <p:cond delay="0"/>
                                          </p:stCondLst>
                                        </p:cTn>
                                        <p:tgtEl>
                                          <p:spTgt spid="92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2" dur="1000" decel="50000" fill="hold">
                                          <p:stCondLst>
                                            <p:cond delay="0"/>
                                          </p:stCondLst>
                                        </p:cTn>
                                        <p:tgtEl>
                                          <p:spTgt spid="9226"/>
                                        </p:tgtEl>
                                        <p:attrNameLst>
                                          <p:attrName>ppt_x,ppt_y</p:attrName>
                                        </p:attrNameLst>
                                      </p:cBhvr>
                                      <p:rCtr x="0" y="0"/>
                                    </p:animMotion>
                                    <p:animEffect transition="in" filter="fade">
                                      <p:cBhvr>
                                        <p:cTn id="53" dur="1000"/>
                                        <p:tgtEl>
                                          <p:spTgt spid="9226"/>
                                        </p:tgtEl>
                                      </p:cBhvr>
                                    </p:animEffect>
                                  </p:childTnLst>
                                </p:cTn>
                              </p:par>
                            </p:childTnLst>
                          </p:cTn>
                        </p:par>
                        <p:par>
                          <p:cTn id="54" fill="hold" nodeType="afterGroup">
                            <p:stCondLst>
                              <p:cond delay="3350"/>
                            </p:stCondLst>
                            <p:childTnLst>
                              <p:par>
                                <p:cTn id="55" presetID="22" presetClass="entr" presetSubtype="8" fill="hold" grpId="0" nodeType="afterEffect">
                                  <p:stCondLst>
                                    <p:cond delay="0"/>
                                  </p:stCondLst>
                                  <p:childTnLst>
                                    <p:set>
                                      <p:cBhvr>
                                        <p:cTn id="56" dur="1" fill="hold">
                                          <p:stCondLst>
                                            <p:cond delay="0"/>
                                          </p:stCondLst>
                                        </p:cTn>
                                        <p:tgtEl>
                                          <p:spTgt spid="9227"/>
                                        </p:tgtEl>
                                        <p:attrNameLst>
                                          <p:attrName>style.visibility</p:attrName>
                                        </p:attrNameLst>
                                      </p:cBhvr>
                                      <p:to>
                                        <p:strVal val="visible"/>
                                      </p:to>
                                    </p:set>
                                    <p:animEffect transition="in" filter="wipe(left)">
                                      <p:cBhvr>
                                        <p:cTn id="57" dur="500"/>
                                        <p:tgtEl>
                                          <p:spTgt spid="9227"/>
                                        </p:tgtEl>
                                      </p:cBhvr>
                                    </p:animEffect>
                                  </p:childTnLst>
                                </p:cTn>
                              </p:par>
                            </p:childTnLst>
                          </p:cTn>
                        </p:par>
                        <p:par>
                          <p:cTn id="58" fill="hold" nodeType="afterGroup">
                            <p:stCondLst>
                              <p:cond delay="3850"/>
                            </p:stCondLst>
                            <p:childTnLst>
                              <p:par>
                                <p:cTn id="59" presetID="52" presetClass="entr" presetSubtype="0" fill="hold" grpId="0" nodeType="afterEffect" nodePh="1">
                                  <p:stCondLst>
                                    <p:cond delay="0"/>
                                  </p:stCondLst>
                                  <p:endCondLst>
                                    <p:cond evt="begin" delay="0">
                                      <p:tn val="59"/>
                                    </p:cond>
                                  </p:endCondLst>
                                  <p:childTnLst>
                                    <p:set>
                                      <p:cBhvr>
                                        <p:cTn id="60" dur="1" fill="hold">
                                          <p:stCondLst>
                                            <p:cond delay="0"/>
                                          </p:stCondLst>
                                        </p:cTn>
                                        <p:tgtEl>
                                          <p:spTgt spid="9228"/>
                                        </p:tgtEl>
                                        <p:attrNameLst>
                                          <p:attrName>style.visibility</p:attrName>
                                        </p:attrNameLst>
                                      </p:cBhvr>
                                      <p:to>
                                        <p:strVal val="visible"/>
                                      </p:to>
                                    </p:set>
                                    <p:animScale>
                                      <p:cBhvr>
                                        <p:cTn id="61" dur="1000" decel="50000" fill="hold">
                                          <p:stCondLst>
                                            <p:cond delay="0"/>
                                          </p:stCondLst>
                                        </p:cTn>
                                        <p:tgtEl>
                                          <p:spTgt spid="92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2" dur="1000" decel="50000" fill="hold">
                                          <p:stCondLst>
                                            <p:cond delay="0"/>
                                          </p:stCondLst>
                                        </p:cTn>
                                        <p:tgtEl>
                                          <p:spTgt spid="9228"/>
                                        </p:tgtEl>
                                        <p:attrNameLst>
                                          <p:attrName>ppt_x,ppt_y</p:attrName>
                                        </p:attrNameLst>
                                      </p:cBhvr>
                                      <p:rCtr x="0" y="0"/>
                                    </p:animMotion>
                                    <p:animEffect transition="in" filter="fade">
                                      <p:cBhvr>
                                        <p:cTn id="63" dur="1000"/>
                                        <p:tgtEl>
                                          <p:spTgt spid="9228"/>
                                        </p:tgtEl>
                                      </p:cBhvr>
                                    </p:animEffect>
                                  </p:childTnLst>
                                </p:cTn>
                              </p:par>
                              <p:par>
                                <p:cTn id="64" presetID="52" presetClass="entr" presetSubtype="0" fill="hold" grpId="0" nodeType="withEffect">
                                  <p:stCondLst>
                                    <p:cond delay="0"/>
                                  </p:stCondLst>
                                  <p:childTnLst>
                                    <p:set>
                                      <p:cBhvr>
                                        <p:cTn id="65" dur="1" fill="hold">
                                          <p:stCondLst>
                                            <p:cond delay="0"/>
                                          </p:stCondLst>
                                        </p:cTn>
                                        <p:tgtEl>
                                          <p:spTgt spid="9229"/>
                                        </p:tgtEl>
                                        <p:attrNameLst>
                                          <p:attrName>style.visibility</p:attrName>
                                        </p:attrNameLst>
                                      </p:cBhvr>
                                      <p:to>
                                        <p:strVal val="visible"/>
                                      </p:to>
                                    </p:set>
                                    <p:animScale>
                                      <p:cBhvr>
                                        <p:cTn id="66" dur="1000" decel="50000" fill="hold">
                                          <p:stCondLst>
                                            <p:cond delay="0"/>
                                          </p:stCondLst>
                                        </p:cTn>
                                        <p:tgtEl>
                                          <p:spTgt spid="92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7" dur="1000" decel="50000" fill="hold">
                                          <p:stCondLst>
                                            <p:cond delay="0"/>
                                          </p:stCondLst>
                                        </p:cTn>
                                        <p:tgtEl>
                                          <p:spTgt spid="9229"/>
                                        </p:tgtEl>
                                        <p:attrNameLst>
                                          <p:attrName>ppt_x,ppt_y</p:attrName>
                                        </p:attrNameLst>
                                      </p:cBhvr>
                                      <p:rCtr x="0" y="0"/>
                                    </p:animMotion>
                                    <p:animEffect transition="in" filter="fade">
                                      <p:cBhvr>
                                        <p:cTn id="68" dur="1000"/>
                                        <p:tgtEl>
                                          <p:spTgt spid="9229"/>
                                        </p:tgtEl>
                                      </p:cBhvr>
                                    </p:animEffect>
                                  </p:childTnLst>
                                </p:cTn>
                              </p:par>
                              <p:par>
                                <p:cTn id="69" presetID="52" presetClass="entr" presetSubtype="0" fill="hold" grpId="0" nodeType="withEffect">
                                  <p:stCondLst>
                                    <p:cond delay="0"/>
                                  </p:stCondLst>
                                  <p:childTnLst>
                                    <p:set>
                                      <p:cBhvr>
                                        <p:cTn id="70" dur="1" fill="hold">
                                          <p:stCondLst>
                                            <p:cond delay="0"/>
                                          </p:stCondLst>
                                        </p:cTn>
                                        <p:tgtEl>
                                          <p:spTgt spid="9230"/>
                                        </p:tgtEl>
                                        <p:attrNameLst>
                                          <p:attrName>style.visibility</p:attrName>
                                        </p:attrNameLst>
                                      </p:cBhvr>
                                      <p:to>
                                        <p:strVal val="visible"/>
                                      </p:to>
                                    </p:set>
                                    <p:animScale>
                                      <p:cBhvr>
                                        <p:cTn id="71" dur="1000" decel="50000" fill="hold">
                                          <p:stCondLst>
                                            <p:cond delay="0"/>
                                          </p:stCondLst>
                                        </p:cTn>
                                        <p:tgtEl>
                                          <p:spTgt spid="92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72" dur="1000" decel="50000" fill="hold">
                                          <p:stCondLst>
                                            <p:cond delay="0"/>
                                          </p:stCondLst>
                                        </p:cTn>
                                        <p:tgtEl>
                                          <p:spTgt spid="9230"/>
                                        </p:tgtEl>
                                        <p:attrNameLst>
                                          <p:attrName>ppt_x,ppt_y</p:attrName>
                                        </p:attrNameLst>
                                      </p:cBhvr>
                                      <p:rCtr x="0" y="0"/>
                                    </p:animMotion>
                                    <p:animEffect transition="in" filter="fade">
                                      <p:cBhvr>
                                        <p:cTn id="73" dur="1000"/>
                                        <p:tgtEl>
                                          <p:spTgt spid="9230"/>
                                        </p:tgtEl>
                                      </p:cBhvr>
                                    </p:animEffect>
                                  </p:childTnLst>
                                </p:cTn>
                              </p:par>
                              <p:par>
                                <p:cTn id="74" presetID="52" presetClass="entr" presetSubtype="0" fill="hold" grpId="0" nodeType="withEffect">
                                  <p:stCondLst>
                                    <p:cond delay="0"/>
                                  </p:stCondLst>
                                  <p:childTnLst>
                                    <p:set>
                                      <p:cBhvr>
                                        <p:cTn id="75" dur="1" fill="hold">
                                          <p:stCondLst>
                                            <p:cond delay="0"/>
                                          </p:stCondLst>
                                        </p:cTn>
                                        <p:tgtEl>
                                          <p:spTgt spid="9231"/>
                                        </p:tgtEl>
                                        <p:attrNameLst>
                                          <p:attrName>style.visibility</p:attrName>
                                        </p:attrNameLst>
                                      </p:cBhvr>
                                      <p:to>
                                        <p:strVal val="visible"/>
                                      </p:to>
                                    </p:set>
                                    <p:animScale>
                                      <p:cBhvr>
                                        <p:cTn id="76" dur="1000" decel="50000" fill="hold">
                                          <p:stCondLst>
                                            <p:cond delay="0"/>
                                          </p:stCondLst>
                                        </p:cTn>
                                        <p:tgtEl>
                                          <p:spTgt spid="92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77" dur="1000" decel="50000" fill="hold">
                                          <p:stCondLst>
                                            <p:cond delay="0"/>
                                          </p:stCondLst>
                                        </p:cTn>
                                        <p:tgtEl>
                                          <p:spTgt spid="9231"/>
                                        </p:tgtEl>
                                        <p:attrNameLst>
                                          <p:attrName>ppt_x,ppt_y</p:attrName>
                                        </p:attrNameLst>
                                      </p:cBhvr>
                                      <p:rCtr x="0" y="0"/>
                                    </p:animMotion>
                                    <p:animEffect transition="in" filter="fade">
                                      <p:cBhvr>
                                        <p:cTn id="78" dur="1000"/>
                                        <p:tgtEl>
                                          <p:spTgt spid="9231"/>
                                        </p:tgtEl>
                                      </p:cBhvr>
                                    </p:animEffect>
                                  </p:childTnLst>
                                </p:cTn>
                              </p:par>
                            </p:childTnLst>
                          </p:cTn>
                        </p:par>
                        <p:par>
                          <p:cTn id="79" fill="hold" nodeType="afterGroup">
                            <p:stCondLst>
                              <p:cond delay="4850"/>
                            </p:stCondLst>
                            <p:childTnLst>
                              <p:par>
                                <p:cTn id="80" presetID="22" presetClass="entr" presetSubtype="8" fill="hold" grpId="0" nodeType="afterEffect">
                                  <p:stCondLst>
                                    <p:cond delay="0"/>
                                  </p:stCondLst>
                                  <p:childTnLst>
                                    <p:set>
                                      <p:cBhvr>
                                        <p:cTn id="81" dur="1" fill="hold">
                                          <p:stCondLst>
                                            <p:cond delay="0"/>
                                          </p:stCondLst>
                                        </p:cTn>
                                        <p:tgtEl>
                                          <p:spTgt spid="9232"/>
                                        </p:tgtEl>
                                        <p:attrNameLst>
                                          <p:attrName>style.visibility</p:attrName>
                                        </p:attrNameLst>
                                      </p:cBhvr>
                                      <p:to>
                                        <p:strVal val="visible"/>
                                      </p:to>
                                    </p:set>
                                    <p:animEffect transition="in" filter="wipe(left)">
                                      <p:cBhvr>
                                        <p:cTn id="82" dur="500"/>
                                        <p:tgtEl>
                                          <p:spTgt spid="9232"/>
                                        </p:tgtEl>
                                      </p:cBhvr>
                                    </p:animEffect>
                                  </p:childTnLst>
                                </p:cTn>
                              </p:par>
                            </p:childTnLst>
                          </p:cTn>
                        </p:par>
                        <p:par>
                          <p:cTn id="83" fill="hold">
                            <p:stCondLst>
                              <p:cond delay="5350"/>
                            </p:stCondLst>
                            <p:childTnLst>
                              <p:par>
                                <p:cTn id="84" presetID="52" presetClass="entr" presetSubtype="0" fill="hold" grpId="0" nodeType="afterEffect" nodePh="1">
                                  <p:stCondLst>
                                    <p:cond delay="0"/>
                                  </p:stCondLst>
                                  <p:endCondLst>
                                    <p:cond evt="begin" delay="0">
                                      <p:tn val="84"/>
                                    </p:cond>
                                  </p:endCondLst>
                                  <p:childTnLst>
                                    <p:set>
                                      <p:cBhvr>
                                        <p:cTn id="85" dur="1" fill="hold">
                                          <p:stCondLst>
                                            <p:cond delay="0"/>
                                          </p:stCondLst>
                                        </p:cTn>
                                        <p:tgtEl>
                                          <p:spTgt spid="17"/>
                                        </p:tgtEl>
                                        <p:attrNameLst>
                                          <p:attrName>style.visibility</p:attrName>
                                        </p:attrNameLst>
                                      </p:cBhvr>
                                      <p:to>
                                        <p:strVal val="visible"/>
                                      </p:to>
                                    </p:set>
                                    <p:animScale>
                                      <p:cBhvr>
                                        <p:cTn id="86"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7" dur="1000" decel="50000" fill="hold">
                                          <p:stCondLst>
                                            <p:cond delay="0"/>
                                          </p:stCondLst>
                                        </p:cTn>
                                        <p:tgtEl>
                                          <p:spTgt spid="17"/>
                                        </p:tgtEl>
                                        <p:attrNameLst>
                                          <p:attrName>ppt_x,ppt_y</p:attrName>
                                        </p:attrNameLst>
                                      </p:cBhvr>
                                      <p:rCtr x="0" y="0"/>
                                    </p:animMotion>
                                    <p:animEffect transition="in" filter="fade">
                                      <p:cBhvr>
                                        <p:cTn id="88" dur="1000"/>
                                        <p:tgtEl>
                                          <p:spTgt spid="17"/>
                                        </p:tgtEl>
                                      </p:cBhvr>
                                    </p:animEffect>
                                  </p:childTnLst>
                                </p:cTn>
                              </p:par>
                              <p:par>
                                <p:cTn id="89" presetID="52" presetClass="entr" presetSubtype="0" fill="hold" grpId="0" nodeType="withEffect">
                                  <p:stCondLst>
                                    <p:cond delay="0"/>
                                  </p:stCondLst>
                                  <p:childTnLst>
                                    <p:set>
                                      <p:cBhvr>
                                        <p:cTn id="90" dur="1" fill="hold">
                                          <p:stCondLst>
                                            <p:cond delay="0"/>
                                          </p:stCondLst>
                                        </p:cTn>
                                        <p:tgtEl>
                                          <p:spTgt spid="18"/>
                                        </p:tgtEl>
                                        <p:attrNameLst>
                                          <p:attrName>style.visibility</p:attrName>
                                        </p:attrNameLst>
                                      </p:cBhvr>
                                      <p:to>
                                        <p:strVal val="visible"/>
                                      </p:to>
                                    </p:set>
                                    <p:animScale>
                                      <p:cBhvr>
                                        <p:cTn id="91"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92" dur="1000" decel="50000" fill="hold">
                                          <p:stCondLst>
                                            <p:cond delay="0"/>
                                          </p:stCondLst>
                                        </p:cTn>
                                        <p:tgtEl>
                                          <p:spTgt spid="18"/>
                                        </p:tgtEl>
                                        <p:attrNameLst>
                                          <p:attrName>ppt_x,ppt_y</p:attrName>
                                        </p:attrNameLst>
                                      </p:cBhvr>
                                      <p:rCtr x="0" y="0"/>
                                    </p:animMotion>
                                    <p:animEffect transition="in" filter="fade">
                                      <p:cBhvr>
                                        <p:cTn id="93" dur="1000"/>
                                        <p:tgtEl>
                                          <p:spTgt spid="18"/>
                                        </p:tgtEl>
                                      </p:cBhvr>
                                    </p:animEffect>
                                  </p:childTnLst>
                                </p:cTn>
                              </p:par>
                              <p:par>
                                <p:cTn id="94" presetID="52" presetClass="entr" presetSubtype="0" fill="hold" grpId="0" nodeType="withEffect">
                                  <p:stCondLst>
                                    <p:cond delay="0"/>
                                  </p:stCondLst>
                                  <p:childTnLst>
                                    <p:set>
                                      <p:cBhvr>
                                        <p:cTn id="95" dur="1" fill="hold">
                                          <p:stCondLst>
                                            <p:cond delay="0"/>
                                          </p:stCondLst>
                                        </p:cTn>
                                        <p:tgtEl>
                                          <p:spTgt spid="19"/>
                                        </p:tgtEl>
                                        <p:attrNameLst>
                                          <p:attrName>style.visibility</p:attrName>
                                        </p:attrNameLst>
                                      </p:cBhvr>
                                      <p:to>
                                        <p:strVal val="visible"/>
                                      </p:to>
                                    </p:set>
                                    <p:animScale>
                                      <p:cBhvr>
                                        <p:cTn id="96"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97" dur="1000" decel="50000" fill="hold">
                                          <p:stCondLst>
                                            <p:cond delay="0"/>
                                          </p:stCondLst>
                                        </p:cTn>
                                        <p:tgtEl>
                                          <p:spTgt spid="19"/>
                                        </p:tgtEl>
                                        <p:attrNameLst>
                                          <p:attrName>ppt_x,ppt_y</p:attrName>
                                        </p:attrNameLst>
                                      </p:cBhvr>
                                      <p:rCtr x="0" y="0"/>
                                    </p:animMotion>
                                    <p:animEffect transition="in" filter="fade">
                                      <p:cBhvr>
                                        <p:cTn id="98" dur="1000"/>
                                        <p:tgtEl>
                                          <p:spTgt spid="19"/>
                                        </p:tgtEl>
                                      </p:cBhvr>
                                    </p:animEffect>
                                  </p:childTnLst>
                                </p:cTn>
                              </p:par>
                              <p:par>
                                <p:cTn id="99" presetID="52"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animScale>
                                      <p:cBhvr>
                                        <p:cTn id="101"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02" dur="1000" decel="50000" fill="hold">
                                          <p:stCondLst>
                                            <p:cond delay="0"/>
                                          </p:stCondLst>
                                        </p:cTn>
                                        <p:tgtEl>
                                          <p:spTgt spid="20"/>
                                        </p:tgtEl>
                                        <p:attrNameLst>
                                          <p:attrName>ppt_x,ppt_y</p:attrName>
                                        </p:attrNameLst>
                                      </p:cBhvr>
                                      <p:rCtr x="0" y="0"/>
                                    </p:animMotion>
                                    <p:animEffect transition="in" filter="fade">
                                      <p:cBhvr>
                                        <p:cTn id="103" dur="1000"/>
                                        <p:tgtEl>
                                          <p:spTgt spid="20"/>
                                        </p:tgtEl>
                                      </p:cBhvr>
                                    </p:animEffect>
                                  </p:childTnLst>
                                </p:cTn>
                              </p:par>
                            </p:childTnLst>
                          </p:cTn>
                        </p:par>
                        <p:par>
                          <p:cTn id="104" fill="hold">
                            <p:stCondLst>
                              <p:cond delay="6350"/>
                            </p:stCondLst>
                            <p:childTnLst>
                              <p:par>
                                <p:cTn id="105" presetID="22" presetClass="entr" presetSubtype="8" fill="hold" grpId="0" nodeType="after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wipe(left)">
                                      <p:cBhvr>
                                        <p:cTn id="107" dur="500"/>
                                        <p:tgtEl>
                                          <p:spTgt spid="21"/>
                                        </p:tgtEl>
                                      </p:cBhvr>
                                    </p:animEffect>
                                  </p:childTnLst>
                                </p:cTn>
                              </p:par>
                            </p:childTnLst>
                          </p:cTn>
                        </p:par>
                        <p:par>
                          <p:cTn id="108" fill="hold">
                            <p:stCondLst>
                              <p:cond delay="6850"/>
                            </p:stCondLst>
                            <p:childTnLst>
                              <p:par>
                                <p:cTn id="109" presetID="22" presetClass="entr" presetSubtype="8" fill="hold" grpId="0" nodeType="after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wipe(left)">
                                      <p:cBhvr>
                                        <p:cTn id="111" dur="500"/>
                                        <p:tgtEl>
                                          <p:spTgt spid="22"/>
                                        </p:tgtEl>
                                      </p:cBhvr>
                                    </p:animEffect>
                                  </p:childTnLst>
                                </p:cTn>
                              </p:par>
                              <p:par>
                                <p:cTn id="112" presetID="52" presetClass="entr" presetSubtype="0" fill="hold" grpId="0" nodeType="withEffect">
                                  <p:stCondLst>
                                    <p:cond delay="0"/>
                                  </p:stCondLst>
                                  <p:childTnLst>
                                    <p:set>
                                      <p:cBhvr>
                                        <p:cTn id="113" dur="1" fill="hold">
                                          <p:stCondLst>
                                            <p:cond delay="0"/>
                                          </p:stCondLst>
                                        </p:cTn>
                                        <p:tgtEl>
                                          <p:spTgt spid="23"/>
                                        </p:tgtEl>
                                        <p:attrNameLst>
                                          <p:attrName>style.visibility</p:attrName>
                                        </p:attrNameLst>
                                      </p:cBhvr>
                                      <p:to>
                                        <p:strVal val="visible"/>
                                      </p:to>
                                    </p:set>
                                    <p:animScale>
                                      <p:cBhvr>
                                        <p:cTn id="114"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15" dur="1000" decel="50000" fill="hold">
                                          <p:stCondLst>
                                            <p:cond delay="0"/>
                                          </p:stCondLst>
                                        </p:cTn>
                                        <p:tgtEl>
                                          <p:spTgt spid="23"/>
                                        </p:tgtEl>
                                        <p:attrNameLst>
                                          <p:attrName>ppt_x,ppt_y</p:attrName>
                                        </p:attrNameLst>
                                      </p:cBhvr>
                                      <p:rCtr x="0" y="0"/>
                                    </p:animMotion>
                                    <p:animEffect transition="in" filter="fade">
                                      <p:cBhvr>
                                        <p:cTn id="116" dur="1000"/>
                                        <p:tgtEl>
                                          <p:spTgt spid="23"/>
                                        </p:tgtEl>
                                      </p:cBhvr>
                                    </p:animEffect>
                                  </p:childTnLst>
                                </p:cTn>
                              </p:par>
                              <p:par>
                                <p:cTn id="117" presetID="52" presetClass="entr" presetSubtype="0" fill="hold" grpId="0" nodeType="withEffect">
                                  <p:stCondLst>
                                    <p:cond delay="0"/>
                                  </p:stCondLst>
                                  <p:childTnLst>
                                    <p:set>
                                      <p:cBhvr>
                                        <p:cTn id="118" dur="1" fill="hold">
                                          <p:stCondLst>
                                            <p:cond delay="0"/>
                                          </p:stCondLst>
                                        </p:cTn>
                                        <p:tgtEl>
                                          <p:spTgt spid="24"/>
                                        </p:tgtEl>
                                        <p:attrNameLst>
                                          <p:attrName>style.visibility</p:attrName>
                                        </p:attrNameLst>
                                      </p:cBhvr>
                                      <p:to>
                                        <p:strVal val="visible"/>
                                      </p:to>
                                    </p:set>
                                    <p:animScale>
                                      <p:cBhvr>
                                        <p:cTn id="119"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20" dur="1000" decel="50000" fill="hold">
                                          <p:stCondLst>
                                            <p:cond delay="0"/>
                                          </p:stCondLst>
                                        </p:cTn>
                                        <p:tgtEl>
                                          <p:spTgt spid="24"/>
                                        </p:tgtEl>
                                        <p:attrNameLst>
                                          <p:attrName>ppt_x,ppt_y</p:attrName>
                                        </p:attrNameLst>
                                      </p:cBhvr>
                                      <p:rCtr x="0" y="0"/>
                                    </p:animMotion>
                                    <p:animEffect transition="in" filter="fade">
                                      <p:cBhvr>
                                        <p:cTn id="121"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autoUpdateAnimBg="0"/>
      <p:bldP spid="9221" grpId="0" autoUpdateAnimBg="0"/>
      <p:bldP spid="9222" grpId="0" animBg="1" autoUpdateAnimBg="0"/>
      <p:bldP spid="9223" grpId="0" animBg="1"/>
      <p:bldP spid="9224" grpId="0" animBg="1" autoUpdateAnimBg="0"/>
      <p:bldP spid="9225" grpId="0" animBg="1" autoUpdateAnimBg="0"/>
      <p:bldP spid="9226" grpId="0" autoUpdateAnimBg="0"/>
      <p:bldP spid="9227" grpId="0" autoUpdateAnimBg="0"/>
      <p:bldP spid="9228" grpId="0" animBg="1"/>
      <p:bldP spid="9229" grpId="0" animBg="1" autoUpdateAnimBg="0"/>
      <p:bldP spid="9230" grpId="0" animBg="1" autoUpdateAnimBg="0"/>
      <p:bldP spid="9231" grpId="0" autoUpdateAnimBg="0"/>
      <p:bldP spid="9232" grpId="0" autoUpdateAnimBg="0"/>
      <p:bldP spid="17" grpId="0" animBg="1"/>
      <p:bldP spid="18" grpId="0" animBg="1" autoUpdateAnimBg="0"/>
      <p:bldP spid="19" grpId="0" animBg="1" autoUpdateAnimBg="0"/>
      <p:bldP spid="20" grpId="0" autoUpdateAnimBg="0"/>
      <p:bldP spid="21" grpId="0" autoUpdateAnimBg="0"/>
      <p:bldP spid="22" grpId="0" autoUpdateAnimBg="0"/>
      <p:bldP spid="23" grpId="0" animBg="1" autoUpdateAnimBg="0"/>
      <p:bldP spid="24"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txBox="1">
            <a:spLocks noChangeArrowheads="1"/>
          </p:cNvSpPr>
          <p:nvPr/>
        </p:nvSpPr>
        <p:spPr bwMode="auto">
          <a:xfrm>
            <a:off x="711441" y="1064515"/>
            <a:ext cx="8195981" cy="72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buFontTx/>
              <a:buNone/>
            </a:pPr>
            <a:r>
              <a:rPr lang="zh-CN" altLang="en-US" sz="2400" dirty="0">
                <a:solidFill>
                  <a:srgbClr val="FF0000"/>
                </a:solidFill>
              </a:rPr>
              <a:t>第</a:t>
            </a:r>
            <a:r>
              <a:rPr lang="en-US" altLang="zh-CN" sz="2400" dirty="0">
                <a:solidFill>
                  <a:srgbClr val="FF0000"/>
                </a:solidFill>
              </a:rPr>
              <a:t>3</a:t>
            </a:r>
            <a:r>
              <a:rPr lang="zh-CN" altLang="en-US" sz="2400" dirty="0">
                <a:solidFill>
                  <a:srgbClr val="FF0000"/>
                </a:solidFill>
              </a:rPr>
              <a:t>步：使“变化点”和“不变化点”独立开来</a:t>
            </a:r>
          </a:p>
        </p:txBody>
      </p:sp>
      <p:sp>
        <p:nvSpPr>
          <p:cNvPr id="64515" name="Rectangle 3"/>
          <p:cNvSpPr txBox="1">
            <a:spLocks noChangeArrowheads="1"/>
          </p:cNvSpPr>
          <p:nvPr/>
        </p:nvSpPr>
        <p:spPr bwMode="auto">
          <a:xfrm>
            <a:off x="862163" y="1788829"/>
            <a:ext cx="8080190" cy="60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buFontTx/>
              <a:buNone/>
            </a:pPr>
            <a:r>
              <a:rPr lang="zh-CN" altLang="en-US" sz="2400" dirty="0">
                <a:solidFill>
                  <a:srgbClr val="FF0000"/>
                </a:solidFill>
              </a:rPr>
              <a:t>第</a:t>
            </a:r>
            <a:r>
              <a:rPr lang="en-US" altLang="zh-CN" sz="2400" dirty="0">
                <a:solidFill>
                  <a:srgbClr val="FF0000"/>
                </a:solidFill>
              </a:rPr>
              <a:t>4</a:t>
            </a:r>
            <a:r>
              <a:rPr lang="zh-CN" altLang="en-US" sz="2400" dirty="0">
                <a:solidFill>
                  <a:srgbClr val="FF0000"/>
                </a:solidFill>
              </a:rPr>
              <a:t>步：确定相互之间的关系</a:t>
            </a:r>
          </a:p>
        </p:txBody>
      </p:sp>
      <p:sp>
        <p:nvSpPr>
          <p:cNvPr id="64516" name="矩形 4"/>
          <p:cNvSpPr>
            <a:spLocks noChangeArrowheads="1"/>
          </p:cNvSpPr>
          <p:nvPr/>
        </p:nvSpPr>
        <p:spPr bwMode="auto">
          <a:xfrm>
            <a:off x="266747" y="2781188"/>
            <a:ext cx="336926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“鸟类”和“行为”什么关系？</a:t>
            </a:r>
          </a:p>
          <a:p>
            <a:pPr lvl="1" eaLnBrk="1" hangingPunct="1"/>
            <a:r>
              <a:rPr lang="zh-CN" altLang="en-US" sz="2400" dirty="0"/>
              <a:t>鸟类</a:t>
            </a:r>
            <a:r>
              <a:rPr lang="zh-CN" altLang="en-US" sz="2400" dirty="0">
                <a:solidFill>
                  <a:srgbClr val="00CC00"/>
                </a:solidFill>
              </a:rPr>
              <a:t>拥有</a:t>
            </a:r>
            <a:r>
              <a:rPr lang="zh-CN" altLang="en-US" sz="2400" dirty="0"/>
              <a:t>行为</a:t>
            </a:r>
          </a:p>
          <a:p>
            <a:pPr lvl="1" eaLnBrk="1" hangingPunct="1"/>
            <a:r>
              <a:rPr lang="zh-CN" altLang="en-US" sz="2400" dirty="0"/>
              <a:t>鸟类行为的具体实现，委托“行为”类来完成</a:t>
            </a:r>
          </a:p>
        </p:txBody>
      </p:sp>
      <p:pic>
        <p:nvPicPr>
          <p:cNvPr id="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l="3734" t="2484" r="4305" b="3439"/>
          <a:stretch>
            <a:fillRect/>
          </a:stretch>
        </p:blipFill>
        <p:spPr bwMode="auto">
          <a:xfrm>
            <a:off x="3852609" y="2321100"/>
            <a:ext cx="5161720" cy="33451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4518" name="Rectangle 2"/>
          <p:cNvSpPr txBox="1">
            <a:spLocks noChangeArrowheads="1"/>
          </p:cNvSpPr>
          <p:nvPr/>
        </p:nvSpPr>
        <p:spPr bwMode="auto">
          <a:xfrm>
            <a:off x="1592524" y="6089313"/>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zh-CN" altLang="en-US" sz="1800" dirty="0">
                <a:solidFill>
                  <a:schemeClr val="bg1"/>
                </a:solidFill>
              </a:rPr>
              <a:t>设计原则</a:t>
            </a:r>
            <a:r>
              <a:rPr lang="en-US" altLang="zh-CN" sz="1800" dirty="0">
                <a:solidFill>
                  <a:schemeClr val="bg1"/>
                </a:solidFill>
              </a:rPr>
              <a:t>2</a:t>
            </a:r>
            <a:r>
              <a:rPr lang="zh-CN" altLang="en-US" sz="1800" dirty="0">
                <a:solidFill>
                  <a:schemeClr val="bg1"/>
                </a:solidFill>
              </a:rPr>
              <a:t>：“封装可变性”</a:t>
            </a:r>
          </a:p>
        </p:txBody>
      </p:sp>
      <p:sp>
        <p:nvSpPr>
          <p:cNvPr id="7"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8" name="直接连接符 46"/>
          <p:cNvCxnSpPr>
            <a:cxnSpLocks noChangeShapeType="1"/>
          </p:cNvCxnSpPr>
          <p:nvPr/>
        </p:nvCxnSpPr>
        <p:spPr bwMode="auto">
          <a:xfrm flipH="1">
            <a:off x="711441" y="6414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a:solidFill>
                  <a:schemeClr val="bg1"/>
                </a:solidFill>
              </a:rPr>
              <a:t>Bridge(</a:t>
            </a:r>
            <a:r>
              <a:rPr lang="zh-CN" altLang="en-US" sz="2600" dirty="0">
                <a:solidFill>
                  <a:schemeClr val="bg1"/>
                </a:solidFill>
              </a:rPr>
              <a:t>桥梁</a:t>
            </a:r>
            <a:r>
              <a:rPr lang="en-US" altLang="zh-CN" sz="2600" dirty="0">
                <a:solidFill>
                  <a:schemeClr val="bg1"/>
                </a:solidFill>
              </a:rPr>
              <a:t>)</a:t>
            </a:r>
            <a:r>
              <a:rPr lang="zh-CN" altLang="en-US" sz="2600" dirty="0">
                <a:solidFill>
                  <a:schemeClr val="bg1"/>
                </a:solidFill>
              </a:rPr>
              <a:t>模式</a:t>
            </a:r>
            <a:r>
              <a:rPr lang="en-US" altLang="zh-CN" sz="2600" dirty="0">
                <a:solidFill>
                  <a:schemeClr val="bg1"/>
                </a:solidFill>
              </a:rPr>
              <a:t>-</a:t>
            </a:r>
            <a:r>
              <a:rPr lang="zh-CN" altLang="en-US" sz="2600" dirty="0">
                <a:solidFill>
                  <a:schemeClr val="bg1"/>
                </a:solidFill>
              </a:rPr>
              <a:t>对象结构模式</a:t>
            </a:r>
          </a:p>
        </p:txBody>
      </p:sp>
    </p:spTree>
    <p:extLst>
      <p:ext uri="{BB962C8B-B14F-4D97-AF65-F5344CB8AC3E}">
        <p14:creationId xmlns:p14="http://schemas.microsoft.com/office/powerpoint/2010/main" val="381407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07969" y="1483976"/>
            <a:ext cx="4104400" cy="367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r>
              <a:rPr lang="zh-CN" altLang="en-US" sz="2400" dirty="0"/>
              <a:t>使用桥梁模式的效果</a:t>
            </a:r>
          </a:p>
          <a:p>
            <a:pPr lvl="1" eaLnBrk="1" hangingPunct="1"/>
            <a:r>
              <a:rPr lang="zh-CN" altLang="en-US" sz="2400" dirty="0"/>
              <a:t>比如增加一种鸟类“鹅”，相应的要</a:t>
            </a:r>
            <a:r>
              <a:rPr lang="zh-CN" altLang="en-US" sz="2400" dirty="0">
                <a:solidFill>
                  <a:srgbClr val="00CC00"/>
                </a:solidFill>
              </a:rPr>
              <a:t>增加</a:t>
            </a:r>
            <a:r>
              <a:rPr lang="zh-CN" altLang="en-US" sz="2400" dirty="0"/>
              <a:t>一种游泳的行为“红掌拨清波”</a:t>
            </a:r>
          </a:p>
          <a:p>
            <a:pPr lvl="1" eaLnBrk="1" hangingPunct="1"/>
            <a:r>
              <a:rPr lang="zh-CN" altLang="en-US" sz="2400" dirty="0"/>
              <a:t>只需要</a:t>
            </a:r>
            <a:r>
              <a:rPr lang="zh-CN" altLang="en-US" sz="2400" dirty="0">
                <a:solidFill>
                  <a:srgbClr val="00CC00"/>
                </a:solidFill>
              </a:rPr>
              <a:t>增加</a:t>
            </a:r>
            <a:r>
              <a:rPr lang="zh-CN" altLang="en-US" sz="2400" dirty="0"/>
              <a:t>一个鸟类的子类“鹅”</a:t>
            </a:r>
          </a:p>
          <a:p>
            <a:pPr lvl="1" eaLnBrk="1" hangingPunct="1"/>
            <a:r>
              <a:rPr lang="zh-CN" altLang="en-US" sz="2400" dirty="0">
                <a:solidFill>
                  <a:srgbClr val="00CC00"/>
                </a:solidFill>
              </a:rPr>
              <a:t>增加</a:t>
            </a:r>
            <a:r>
              <a:rPr lang="zh-CN" altLang="en-US" sz="2400" dirty="0"/>
              <a:t>一个游泳的行为“红掌拨清波”</a:t>
            </a:r>
          </a:p>
          <a:p>
            <a:pPr lvl="1" eaLnBrk="1" hangingPunct="1"/>
            <a:r>
              <a:rPr lang="zh-CN" altLang="en-US" sz="2400" dirty="0"/>
              <a:t>设置“鹅”的飞翔行为为“飞不起来”</a:t>
            </a:r>
          </a:p>
          <a:p>
            <a:pPr lvl="1" eaLnBrk="1" hangingPunct="1"/>
            <a:r>
              <a:rPr lang="zh-CN" altLang="en-US" sz="2400" dirty="0"/>
              <a:t>设置“鹅”的游泳行为为“红掌拨清波”</a:t>
            </a:r>
          </a:p>
          <a:p>
            <a:pPr lvl="1" eaLnBrk="1" hangingPunct="1"/>
            <a:r>
              <a:rPr lang="zh-CN" altLang="en-US" sz="2400" dirty="0">
                <a:solidFill>
                  <a:srgbClr val="00CC00"/>
                </a:solidFill>
              </a:rPr>
              <a:t>原有代码不需要改动！</a:t>
            </a:r>
          </a:p>
        </p:txBody>
      </p:sp>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3392" t="2821" r="4224" b="4370"/>
          <a:stretch>
            <a:fillRect/>
          </a:stretch>
        </p:blipFill>
        <p:spPr bwMode="auto">
          <a:xfrm>
            <a:off x="4143208" y="2060650"/>
            <a:ext cx="4944884" cy="26646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6" name="直接连接符 46"/>
          <p:cNvCxnSpPr>
            <a:cxnSpLocks noChangeShapeType="1"/>
          </p:cNvCxnSpPr>
          <p:nvPr/>
        </p:nvCxnSpPr>
        <p:spPr bwMode="auto">
          <a:xfrm flipH="1">
            <a:off x="711441" y="6414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a:solidFill>
                  <a:schemeClr val="bg1"/>
                </a:solidFill>
              </a:rPr>
              <a:t>Bridge(</a:t>
            </a:r>
            <a:r>
              <a:rPr lang="zh-CN" altLang="en-US" sz="2600" dirty="0">
                <a:solidFill>
                  <a:schemeClr val="bg1"/>
                </a:solidFill>
              </a:rPr>
              <a:t>桥梁</a:t>
            </a:r>
            <a:r>
              <a:rPr lang="en-US" altLang="zh-CN" sz="2600" dirty="0">
                <a:solidFill>
                  <a:schemeClr val="bg1"/>
                </a:solidFill>
              </a:rPr>
              <a:t>)</a:t>
            </a:r>
            <a:r>
              <a:rPr lang="zh-CN" altLang="en-US" sz="2600" dirty="0">
                <a:solidFill>
                  <a:schemeClr val="bg1"/>
                </a:solidFill>
              </a:rPr>
              <a:t>模式</a:t>
            </a:r>
            <a:r>
              <a:rPr lang="en-US" altLang="zh-CN" sz="2600" dirty="0">
                <a:solidFill>
                  <a:schemeClr val="bg1"/>
                </a:solidFill>
              </a:rPr>
              <a:t>-</a:t>
            </a:r>
            <a:r>
              <a:rPr lang="zh-CN" altLang="en-US" sz="2600" dirty="0">
                <a:solidFill>
                  <a:schemeClr val="bg1"/>
                </a:solidFill>
              </a:rPr>
              <a:t>对象结构模式</a:t>
            </a:r>
          </a:p>
        </p:txBody>
      </p:sp>
    </p:spTree>
    <p:extLst>
      <p:ext uri="{BB962C8B-B14F-4D97-AF65-F5344CB8AC3E}">
        <p14:creationId xmlns:p14="http://schemas.microsoft.com/office/powerpoint/2010/main" val="157657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300" fill="hold"/>
                                        <p:tgtEl>
                                          <p:spTgt spid="5"/>
                                        </p:tgtEl>
                                        <p:attrNameLst>
                                          <p:attrName>ppt_x</p:attrName>
                                        </p:attrNameLst>
                                      </p:cBhvr>
                                      <p:tavLst>
                                        <p:tav tm="0">
                                          <p:val>
                                            <p:strVal val="0-#ppt_w/2"/>
                                          </p:val>
                                        </p:tav>
                                        <p:tav tm="100000">
                                          <p:val>
                                            <p:strVal val="#ppt_x"/>
                                          </p:val>
                                        </p:tav>
                                      </p:tavLst>
                                    </p:anim>
                                    <p:anim calcmode="lin" valueType="num">
                                      <p:cBhvr additive="base">
                                        <p:cTn id="13" dur="3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8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3" name="Picture 4" descr="Bridg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57" y="1483975"/>
            <a:ext cx="8570813" cy="402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文本框 3"/>
          <p:cNvSpPr txBox="1">
            <a:spLocks noChangeArrowheads="1"/>
          </p:cNvSpPr>
          <p:nvPr/>
        </p:nvSpPr>
        <p:spPr bwMode="auto">
          <a:xfrm>
            <a:off x="1476632" y="177295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t>桥梁模式的框架结构图</a:t>
            </a:r>
          </a:p>
        </p:txBody>
      </p:sp>
      <p:sp>
        <p:nvSpPr>
          <p:cNvPr id="5"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6" name="直接连接符 46"/>
          <p:cNvCxnSpPr>
            <a:cxnSpLocks noChangeShapeType="1"/>
          </p:cNvCxnSpPr>
          <p:nvPr/>
        </p:nvCxnSpPr>
        <p:spPr bwMode="auto">
          <a:xfrm flipH="1">
            <a:off x="711441" y="6414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a:solidFill>
                  <a:schemeClr val="bg1"/>
                </a:solidFill>
              </a:rPr>
              <a:t>Bridge(</a:t>
            </a:r>
            <a:r>
              <a:rPr lang="zh-CN" altLang="en-US" sz="2600" dirty="0">
                <a:solidFill>
                  <a:schemeClr val="bg1"/>
                </a:solidFill>
              </a:rPr>
              <a:t>桥梁</a:t>
            </a:r>
            <a:r>
              <a:rPr lang="en-US" altLang="zh-CN" sz="2600" dirty="0">
                <a:solidFill>
                  <a:schemeClr val="bg1"/>
                </a:solidFill>
              </a:rPr>
              <a:t>)</a:t>
            </a:r>
            <a:r>
              <a:rPr lang="zh-CN" altLang="en-US" sz="2600" dirty="0">
                <a:solidFill>
                  <a:schemeClr val="bg1"/>
                </a:solidFill>
              </a:rPr>
              <a:t>模式</a:t>
            </a:r>
            <a:r>
              <a:rPr lang="en-US" altLang="zh-CN" sz="2600" dirty="0">
                <a:solidFill>
                  <a:schemeClr val="bg1"/>
                </a:solidFill>
              </a:rPr>
              <a:t>-</a:t>
            </a:r>
            <a:r>
              <a:rPr lang="zh-CN" altLang="en-US" sz="2600" dirty="0">
                <a:solidFill>
                  <a:schemeClr val="bg1"/>
                </a:solidFill>
              </a:rPr>
              <a:t>对象结构模式</a:t>
            </a:r>
          </a:p>
        </p:txBody>
      </p:sp>
    </p:spTree>
    <p:extLst>
      <p:ext uri="{BB962C8B-B14F-4D97-AF65-F5344CB8AC3E}">
        <p14:creationId xmlns:p14="http://schemas.microsoft.com/office/powerpoint/2010/main" val="144471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565248" y="762978"/>
            <a:ext cx="8231029" cy="382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757238" indent="-457200">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r>
              <a:rPr lang="zh-CN" altLang="en-US" sz="2400" dirty="0">
                <a:latin typeface="华文楷体" panose="02010600040101010101" pitchFamily="2" charset="-122"/>
                <a:ea typeface="华文楷体" panose="02010600040101010101" pitchFamily="2" charset="-122"/>
              </a:rPr>
              <a:t>意图：</a:t>
            </a:r>
            <a:endParaRPr lang="en-US" altLang="zh-CN" sz="2400" dirty="0">
              <a:latin typeface="华文楷体" panose="02010600040101010101" pitchFamily="2" charset="-122"/>
              <a:ea typeface="华文楷体" panose="02010600040101010101" pitchFamily="2" charset="-122"/>
            </a:endParaRPr>
          </a:p>
          <a:p>
            <a:pPr lvl="1" eaLnBrk="1" hangingPunct="1"/>
            <a:r>
              <a:rPr lang="zh-CN" altLang="en-US" sz="2400" dirty="0">
                <a:latin typeface="华文楷体" panose="02010600040101010101" pitchFamily="2" charset="-122"/>
                <a:ea typeface="华文楷体" panose="02010600040101010101" pitchFamily="2" charset="-122"/>
              </a:rPr>
              <a:t>将抽象部分与它的实现部分分离，使它们都可以独立地变化</a:t>
            </a:r>
            <a:endParaRPr lang="en-US" altLang="zh-CN" sz="2400" dirty="0">
              <a:latin typeface="华文楷体" panose="02010600040101010101" pitchFamily="2" charset="-122"/>
              <a:ea typeface="华文楷体" panose="02010600040101010101" pitchFamily="2" charset="-122"/>
            </a:endParaRPr>
          </a:p>
          <a:p>
            <a:pPr eaLnBrk="1" hangingPunct="1"/>
            <a:r>
              <a:rPr lang="zh-CN" altLang="en-US" sz="2400" dirty="0">
                <a:latin typeface="华文楷体" panose="02010600040101010101" pitchFamily="2" charset="-122"/>
                <a:ea typeface="华文楷体" panose="02010600040101010101" pitchFamily="2" charset="-122"/>
              </a:rPr>
              <a:t>适用性</a:t>
            </a:r>
            <a:r>
              <a:rPr lang="en-US" altLang="zh-CN" sz="2400" dirty="0">
                <a:latin typeface="华文楷体" panose="02010600040101010101" pitchFamily="2" charset="-122"/>
                <a:ea typeface="华文楷体" panose="02010600040101010101" pitchFamily="2" charset="-122"/>
              </a:rPr>
              <a:t>:</a:t>
            </a:r>
          </a:p>
          <a:p>
            <a:pPr lvl="1" eaLnBrk="1" hangingPunct="1"/>
            <a:r>
              <a:rPr lang="zh-CN" altLang="en-US" sz="2400" dirty="0">
                <a:latin typeface="华文楷体" panose="02010600040101010101" pitchFamily="2" charset="-122"/>
                <a:ea typeface="华文楷体" panose="02010600040101010101" pitchFamily="2" charset="-122"/>
              </a:rPr>
              <a:t>抽象和它的实现部分可以独立变化</a:t>
            </a:r>
            <a:endParaRPr lang="en-US" altLang="zh-CN" sz="2400" dirty="0">
              <a:latin typeface="华文楷体" panose="02010600040101010101" pitchFamily="2" charset="-122"/>
              <a:ea typeface="华文楷体" panose="02010600040101010101" pitchFamily="2" charset="-122"/>
            </a:endParaRPr>
          </a:p>
          <a:p>
            <a:pPr lvl="1" eaLnBrk="1" hangingPunct="1"/>
            <a:r>
              <a:rPr lang="zh-CN" altLang="en-US" sz="2400" dirty="0">
                <a:latin typeface="华文楷体" panose="02010600040101010101" pitchFamily="2" charset="-122"/>
                <a:ea typeface="华文楷体" panose="02010600040101010101" pitchFamily="2" charset="-122"/>
              </a:rPr>
              <a:t>类的抽象以及它的实现都可以通过生成子类的方法加以扩充</a:t>
            </a:r>
            <a:endParaRPr lang="en-US" altLang="zh-CN" sz="2400" dirty="0">
              <a:latin typeface="华文楷体" panose="02010600040101010101" pitchFamily="2" charset="-122"/>
              <a:ea typeface="华文楷体" panose="02010600040101010101" pitchFamily="2" charset="-122"/>
            </a:endParaRPr>
          </a:p>
          <a:p>
            <a:pPr lvl="1" eaLnBrk="1" hangingPunct="1"/>
            <a:r>
              <a:rPr lang="zh-CN" altLang="en-US" sz="2400" dirty="0">
                <a:latin typeface="华文楷体" panose="02010600040101010101" pitchFamily="2" charset="-122"/>
                <a:ea typeface="华文楷体" panose="02010600040101010101" pitchFamily="2" charset="-122"/>
              </a:rPr>
              <a:t>实现部分的修改不会对客户产生影响</a:t>
            </a:r>
            <a:endParaRPr lang="en-US" altLang="zh-CN" sz="2400" dirty="0">
              <a:latin typeface="华文楷体" panose="02010600040101010101" pitchFamily="2" charset="-122"/>
              <a:ea typeface="华文楷体" panose="02010600040101010101" pitchFamily="2" charset="-122"/>
            </a:endParaRPr>
          </a:p>
          <a:p>
            <a:pPr lvl="1" eaLnBrk="1" hangingPunct="1"/>
            <a:r>
              <a:rPr lang="en-US" altLang="zh-CN" sz="2400" dirty="0">
                <a:latin typeface="华文楷体" panose="02010600040101010101" pitchFamily="2" charset="-122"/>
                <a:ea typeface="华文楷体" panose="02010600040101010101" pitchFamily="2" charset="-122"/>
              </a:rPr>
              <a:t>……</a:t>
            </a:r>
            <a:endParaRPr lang="zh-CN" altLang="en-US" sz="2400" dirty="0">
              <a:latin typeface="华文楷体" panose="02010600040101010101" pitchFamily="2" charset="-122"/>
              <a:ea typeface="华文楷体" panose="02010600040101010101" pitchFamily="2" charset="-122"/>
            </a:endParaRPr>
          </a:p>
        </p:txBody>
      </p:sp>
      <p:sp>
        <p:nvSpPr>
          <p:cNvPr id="4"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5" name="直接连接符 46"/>
          <p:cNvCxnSpPr>
            <a:cxnSpLocks noChangeShapeType="1"/>
          </p:cNvCxnSpPr>
          <p:nvPr/>
        </p:nvCxnSpPr>
        <p:spPr bwMode="auto">
          <a:xfrm flipH="1">
            <a:off x="711441" y="6414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a:solidFill>
                  <a:schemeClr val="bg1"/>
                </a:solidFill>
              </a:rPr>
              <a:t>Bridge(</a:t>
            </a:r>
            <a:r>
              <a:rPr lang="zh-CN" altLang="en-US" sz="2600" dirty="0">
                <a:solidFill>
                  <a:schemeClr val="bg1"/>
                </a:solidFill>
              </a:rPr>
              <a:t>桥梁</a:t>
            </a:r>
            <a:r>
              <a:rPr lang="en-US" altLang="zh-CN" sz="2600" dirty="0">
                <a:solidFill>
                  <a:schemeClr val="bg1"/>
                </a:solidFill>
              </a:rPr>
              <a:t>)</a:t>
            </a:r>
            <a:r>
              <a:rPr lang="zh-CN" altLang="en-US" sz="2600" dirty="0">
                <a:solidFill>
                  <a:schemeClr val="bg1"/>
                </a:solidFill>
              </a:rPr>
              <a:t>模式</a:t>
            </a:r>
            <a:r>
              <a:rPr lang="en-US" altLang="zh-CN" sz="2600" dirty="0">
                <a:solidFill>
                  <a:schemeClr val="bg1"/>
                </a:solidFill>
              </a:rPr>
              <a:t>-</a:t>
            </a:r>
            <a:r>
              <a:rPr lang="zh-CN" altLang="en-US" sz="2600" dirty="0">
                <a:solidFill>
                  <a:schemeClr val="bg1"/>
                </a:solidFill>
              </a:rPr>
              <a:t>对象结构模式</a:t>
            </a:r>
          </a:p>
        </p:txBody>
      </p:sp>
      <p:sp>
        <p:nvSpPr>
          <p:cNvPr id="7" name="Rectangle 3"/>
          <p:cNvSpPr txBox="1">
            <a:spLocks noChangeArrowheads="1"/>
          </p:cNvSpPr>
          <p:nvPr/>
        </p:nvSpPr>
        <p:spPr bwMode="auto">
          <a:xfrm>
            <a:off x="360425" y="4554606"/>
            <a:ext cx="8785163" cy="15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457200" indent="-457200" eaLnBrk="1" hangingPunct="1">
              <a:spcBef>
                <a:spcPct val="20000"/>
              </a:spcBef>
              <a:buChar char="•"/>
              <a:defRPr sz="2400">
                <a:solidFill>
                  <a:srgbClr val="4D4948"/>
                </a:solidFill>
                <a:latin typeface="华文楷体" panose="02010600040101010101" pitchFamily="2" charset="-122"/>
                <a:ea typeface="华文楷体" panose="02010600040101010101" pitchFamily="2" charset="-122"/>
                <a:cs typeface="微软雅黑" panose="020B0503020204020204" pitchFamily="34" charset="-122"/>
              </a:defRPr>
            </a:lvl1pPr>
            <a:lvl2pPr marL="757238" lvl="1" indent="-457200" eaLnBrk="1" hangingPunct="1">
              <a:spcBef>
                <a:spcPct val="20000"/>
              </a:spcBef>
              <a:buChar char="–"/>
              <a:defRPr sz="2400">
                <a:solidFill>
                  <a:srgbClr val="4D4948"/>
                </a:solidFill>
                <a:latin typeface="华文楷体" panose="02010600040101010101" pitchFamily="2" charset="-122"/>
                <a:ea typeface="华文楷体" panose="02010600040101010101" pitchFamily="2" charset="-122"/>
                <a:cs typeface="仿宋_GB2312"/>
              </a:defRPr>
            </a:lvl2pPr>
            <a:lvl3pPr marL="857250" indent="-171450">
              <a:spcBef>
                <a:spcPct val="20000"/>
              </a:spcBef>
              <a:buChar char="•"/>
              <a:defRPr>
                <a:cs typeface="仿宋_GB2312"/>
              </a:defRPr>
            </a:lvl3pPr>
            <a:lvl4pPr marL="1200150" indent="-171450">
              <a:spcBef>
                <a:spcPct val="20000"/>
              </a:spcBef>
              <a:buChar char="–"/>
              <a:defRPr sz="1500">
                <a:cs typeface="仿宋_GB2312"/>
              </a:defRPr>
            </a:lvl4pPr>
            <a:lvl5pPr marL="1543050" indent="-171450">
              <a:spcBef>
                <a:spcPct val="20000"/>
              </a:spcBef>
              <a:buChar char="»"/>
              <a:defRPr sz="1500">
                <a:cs typeface="仿宋_GB2312"/>
              </a:defRPr>
            </a:lvl5pPr>
            <a:lvl6pPr marL="2000250" indent="-171450" eaLnBrk="0" fontAlgn="base" hangingPunct="0">
              <a:spcBef>
                <a:spcPct val="20000"/>
              </a:spcBef>
              <a:spcAft>
                <a:spcPct val="0"/>
              </a:spcAft>
              <a:buChar char="»"/>
              <a:defRPr sz="1500">
                <a:cs typeface="仿宋_GB2312"/>
              </a:defRPr>
            </a:lvl6pPr>
            <a:lvl7pPr marL="2457450" indent="-171450" eaLnBrk="0" fontAlgn="base" hangingPunct="0">
              <a:spcBef>
                <a:spcPct val="20000"/>
              </a:spcBef>
              <a:spcAft>
                <a:spcPct val="0"/>
              </a:spcAft>
              <a:buChar char="»"/>
              <a:defRPr sz="1500">
                <a:cs typeface="仿宋_GB2312"/>
              </a:defRPr>
            </a:lvl7pPr>
            <a:lvl8pPr marL="2914650" indent="-171450" eaLnBrk="0" fontAlgn="base" hangingPunct="0">
              <a:spcBef>
                <a:spcPct val="20000"/>
              </a:spcBef>
              <a:spcAft>
                <a:spcPct val="0"/>
              </a:spcAft>
              <a:buChar char="»"/>
              <a:defRPr sz="1500">
                <a:cs typeface="仿宋_GB2312"/>
              </a:defRPr>
            </a:lvl8pPr>
            <a:lvl9pPr marL="3371850" indent="-171450" eaLnBrk="0" fontAlgn="base" hangingPunct="0">
              <a:spcBef>
                <a:spcPct val="20000"/>
              </a:spcBef>
              <a:spcAft>
                <a:spcPct val="0"/>
              </a:spcAft>
              <a:buChar char="»"/>
              <a:defRPr sz="1500">
                <a:cs typeface="仿宋_GB2312"/>
              </a:defRPr>
            </a:lvl9pPr>
          </a:lstStyle>
          <a:p>
            <a:r>
              <a:rPr lang="zh-CN" altLang="en-US" dirty="0"/>
              <a:t>使用桥梁模式的效果</a:t>
            </a:r>
            <a:endParaRPr lang="en-US" altLang="zh-CN" dirty="0"/>
          </a:p>
          <a:p>
            <a:pPr lvl="1"/>
            <a:r>
              <a:rPr lang="zh-CN" altLang="en-US" dirty="0"/>
              <a:t>当需求改变的时候（增加动物或行为），只需要简单添加几个类</a:t>
            </a:r>
          </a:p>
          <a:p>
            <a:pPr lvl="1"/>
            <a:r>
              <a:rPr lang="zh-CN" altLang="en-US" dirty="0"/>
              <a:t>对原有代码不需要改动</a:t>
            </a:r>
          </a:p>
          <a:p>
            <a:pPr lvl="1"/>
            <a:r>
              <a:rPr lang="zh-CN" altLang="en-US" dirty="0"/>
              <a:t>保证了代码的稳定，提高了可维护性</a:t>
            </a:r>
          </a:p>
          <a:p>
            <a:endParaRPr lang="zh-CN" altLang="en-US" dirty="0"/>
          </a:p>
        </p:txBody>
      </p:sp>
    </p:spTree>
    <p:extLst>
      <p:ext uri="{BB962C8B-B14F-4D97-AF65-F5344CB8AC3E}">
        <p14:creationId xmlns:p14="http://schemas.microsoft.com/office/powerpoint/2010/main" val="37628388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2" presetClass="entr" presetSubtype="8"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300" fill="hold"/>
                                        <p:tgtEl>
                                          <p:spTgt spid="4"/>
                                        </p:tgtEl>
                                        <p:attrNameLst>
                                          <p:attrName>ppt_x</p:attrName>
                                        </p:attrNameLst>
                                      </p:cBhvr>
                                      <p:tavLst>
                                        <p:tav tm="0">
                                          <p:val>
                                            <p:strVal val="0-#ppt_w/2"/>
                                          </p:val>
                                        </p:tav>
                                        <p:tav tm="100000">
                                          <p:val>
                                            <p:strVal val="#ppt_x"/>
                                          </p:val>
                                        </p:tav>
                                      </p:tavLst>
                                    </p:anim>
                                    <p:anim calcmode="lin" valueType="num">
                                      <p:cBhvr additive="base">
                                        <p:cTn id="39" dur="300" fill="hold"/>
                                        <p:tgtEl>
                                          <p:spTgt spid="4"/>
                                        </p:tgtEl>
                                        <p:attrNameLst>
                                          <p:attrName>ppt_y</p:attrName>
                                        </p:attrNameLst>
                                      </p:cBhvr>
                                      <p:tavLst>
                                        <p:tav tm="0">
                                          <p:val>
                                            <p:strVal val="#ppt_y"/>
                                          </p:val>
                                        </p:tav>
                                        <p:tav tm="100000">
                                          <p:val>
                                            <p:strVal val="#ppt_y"/>
                                          </p:val>
                                        </p:tav>
                                      </p:tavLst>
                                    </p:anim>
                                  </p:childTnLst>
                                </p:cTn>
                              </p:par>
                            </p:childTnLst>
                          </p:cTn>
                        </p:par>
                        <p:par>
                          <p:cTn id="40" fill="hold">
                            <p:stCondLst>
                              <p:cond delay="800"/>
                            </p:stCondLst>
                            <p:childTnLst>
                              <p:par>
                                <p:cTn id="41" presetID="22" presetClass="entr" presetSubtype="8"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0"/>
          <p:cNvSpPr txBox="1">
            <a:spLocks noChangeArrowheads="1"/>
          </p:cNvSpPr>
          <p:nvPr/>
        </p:nvSpPr>
        <p:spPr bwMode="auto">
          <a:xfrm>
            <a:off x="1651538" y="1124744"/>
            <a:ext cx="5117198" cy="1980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36006" bIns="72013">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3201" dirty="0">
                <a:solidFill>
                  <a:srgbClr val="FF9933"/>
                </a:solidFill>
              </a:rPr>
              <a:t>设计原则</a:t>
            </a:r>
            <a:r>
              <a:rPr lang="en-US" altLang="zh-CN" sz="3201" dirty="0">
                <a:solidFill>
                  <a:srgbClr val="FF9933"/>
                </a:solidFill>
              </a:rPr>
              <a:t>3</a:t>
            </a:r>
            <a:r>
              <a:rPr lang="zh-CN" altLang="en-US" sz="3201" dirty="0">
                <a:solidFill>
                  <a:srgbClr val="FF9933"/>
                </a:solidFill>
              </a:rPr>
              <a:t>：开</a:t>
            </a:r>
            <a:r>
              <a:rPr lang="en-US" altLang="zh-CN" sz="3201" dirty="0">
                <a:solidFill>
                  <a:srgbClr val="FF9933"/>
                </a:solidFill>
              </a:rPr>
              <a:t>-</a:t>
            </a:r>
            <a:r>
              <a:rPr lang="zh-CN" altLang="en-US" sz="3201" dirty="0">
                <a:solidFill>
                  <a:srgbClr val="FF9933"/>
                </a:solidFill>
              </a:rPr>
              <a:t>闭原则</a:t>
            </a:r>
            <a:endParaRPr lang="en-US" altLang="zh-CN" sz="3201" dirty="0">
              <a:solidFill>
                <a:srgbClr val="FF9933"/>
              </a:solidFill>
            </a:endParaRPr>
          </a:p>
          <a:p>
            <a:pPr>
              <a:spcBef>
                <a:spcPct val="20000"/>
              </a:spcBef>
            </a:pPr>
            <a:r>
              <a:rPr lang="zh-CN" altLang="en-US" sz="2801" dirty="0"/>
              <a:t>在设计一个软件的时候，应当使这个软件可以在不被修改的前提下扩展</a:t>
            </a:r>
          </a:p>
        </p:txBody>
      </p:sp>
      <p:grpSp>
        <p:nvGrpSpPr>
          <p:cNvPr id="6" name="组合 5"/>
          <p:cNvGrpSpPr>
            <a:grpSpLocks/>
          </p:cNvGrpSpPr>
          <p:nvPr/>
        </p:nvGrpSpPr>
        <p:grpSpPr bwMode="auto">
          <a:xfrm>
            <a:off x="571852" y="1572497"/>
            <a:ext cx="785949" cy="785949"/>
            <a:chOff x="2746381" y="4352255"/>
            <a:chExt cx="785802" cy="785802"/>
          </a:xfrm>
        </p:grpSpPr>
        <p:sp>
          <p:nvSpPr>
            <p:cNvPr id="68614" name="Oval 24"/>
            <p:cNvSpPr>
              <a:spLocks noChangeArrowheads="1"/>
            </p:cNvSpPr>
            <p:nvPr/>
          </p:nvSpPr>
          <p:spPr bwMode="auto">
            <a:xfrm>
              <a:off x="2746381" y="4352255"/>
              <a:ext cx="785802" cy="785802"/>
            </a:xfrm>
            <a:prstGeom prst="ellipse">
              <a:avLst/>
            </a:prstGeom>
            <a:solidFill>
              <a:srgbClr val="7363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8615" name="Oval 24"/>
            <p:cNvSpPr>
              <a:spLocks noChangeArrowheads="1"/>
            </p:cNvSpPr>
            <p:nvPr/>
          </p:nvSpPr>
          <p:spPr bwMode="auto">
            <a:xfrm>
              <a:off x="2746381" y="4352255"/>
              <a:ext cx="785802" cy="785802"/>
            </a:xfrm>
            <a:prstGeom prst="ellipse">
              <a:avLst/>
            </a:prstGeom>
            <a:solidFill>
              <a:srgbClr val="7363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8616" name="Freeform 51"/>
            <p:cNvSpPr>
              <a:spLocks noEditPoints="1"/>
            </p:cNvSpPr>
            <p:nvPr/>
          </p:nvSpPr>
          <p:spPr bwMode="auto">
            <a:xfrm>
              <a:off x="2955033" y="4535283"/>
              <a:ext cx="369717" cy="406323"/>
            </a:xfrm>
            <a:custGeom>
              <a:avLst/>
              <a:gdLst>
                <a:gd name="T0" fmla="*/ 967780462 w 128"/>
                <a:gd name="T1" fmla="*/ 1170910499 h 141"/>
                <a:gd name="T2" fmla="*/ 100115320 w 128"/>
                <a:gd name="T3" fmla="*/ 1170910499 h 141"/>
                <a:gd name="T4" fmla="*/ 0 w 128"/>
                <a:gd name="T5" fmla="*/ 1071257622 h 141"/>
                <a:gd name="T6" fmla="*/ 0 w 128"/>
                <a:gd name="T7" fmla="*/ 506563749 h 141"/>
                <a:gd name="T8" fmla="*/ 58400844 w 128"/>
                <a:gd name="T9" fmla="*/ 365391001 h 141"/>
                <a:gd name="T10" fmla="*/ 450517495 w 128"/>
                <a:gd name="T11" fmla="*/ 33217626 h 141"/>
                <a:gd name="T12" fmla="*/ 592347291 w 128"/>
                <a:gd name="T13" fmla="*/ 33217626 h 141"/>
                <a:gd name="T14" fmla="*/ 1001153198 w 128"/>
                <a:gd name="T15" fmla="*/ 365391001 h 141"/>
                <a:gd name="T16" fmla="*/ 1067895782 w 128"/>
                <a:gd name="T17" fmla="*/ 506563749 h 141"/>
                <a:gd name="T18" fmla="*/ 1067895782 w 128"/>
                <a:gd name="T19" fmla="*/ 1071257622 h 141"/>
                <a:gd name="T20" fmla="*/ 967780462 w 128"/>
                <a:gd name="T21" fmla="*/ 1170910499 h 141"/>
                <a:gd name="T22" fmla="*/ 525604707 w 128"/>
                <a:gd name="T23" fmla="*/ 74740378 h 141"/>
                <a:gd name="T24" fmla="*/ 492231971 w 128"/>
                <a:gd name="T25" fmla="*/ 83042623 h 141"/>
                <a:gd name="T26" fmla="*/ 100115320 w 128"/>
                <a:gd name="T27" fmla="*/ 415215998 h 141"/>
                <a:gd name="T28" fmla="*/ 66742584 w 128"/>
                <a:gd name="T29" fmla="*/ 506563749 h 141"/>
                <a:gd name="T30" fmla="*/ 66742584 w 128"/>
                <a:gd name="T31" fmla="*/ 1071257622 h 141"/>
                <a:gd name="T32" fmla="*/ 100115320 w 128"/>
                <a:gd name="T33" fmla="*/ 1104475247 h 141"/>
                <a:gd name="T34" fmla="*/ 967780462 w 128"/>
                <a:gd name="T35" fmla="*/ 1104475247 h 141"/>
                <a:gd name="T36" fmla="*/ 1001153198 w 128"/>
                <a:gd name="T37" fmla="*/ 1071257622 h 141"/>
                <a:gd name="T38" fmla="*/ 1001153198 w 128"/>
                <a:gd name="T39" fmla="*/ 506563749 h 141"/>
                <a:gd name="T40" fmla="*/ 959438722 w 128"/>
                <a:gd name="T41" fmla="*/ 423521125 h 141"/>
                <a:gd name="T42" fmla="*/ 550632815 w 128"/>
                <a:gd name="T43" fmla="*/ 83042623 h 141"/>
                <a:gd name="T44" fmla="*/ 525604707 w 128"/>
                <a:gd name="T45" fmla="*/ 74740378 h 14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8" h="141">
                  <a:moveTo>
                    <a:pt x="116" y="141"/>
                  </a:moveTo>
                  <a:cubicBezTo>
                    <a:pt x="12" y="141"/>
                    <a:pt x="12" y="141"/>
                    <a:pt x="12" y="141"/>
                  </a:cubicBezTo>
                  <a:cubicBezTo>
                    <a:pt x="5" y="141"/>
                    <a:pt x="0" y="135"/>
                    <a:pt x="0" y="129"/>
                  </a:cubicBezTo>
                  <a:cubicBezTo>
                    <a:pt x="0" y="61"/>
                    <a:pt x="0" y="61"/>
                    <a:pt x="0" y="61"/>
                  </a:cubicBezTo>
                  <a:cubicBezTo>
                    <a:pt x="0" y="55"/>
                    <a:pt x="3" y="48"/>
                    <a:pt x="7" y="44"/>
                  </a:cubicBezTo>
                  <a:cubicBezTo>
                    <a:pt x="54" y="4"/>
                    <a:pt x="54" y="4"/>
                    <a:pt x="54" y="4"/>
                  </a:cubicBezTo>
                  <a:cubicBezTo>
                    <a:pt x="58" y="0"/>
                    <a:pt x="66" y="0"/>
                    <a:pt x="71" y="4"/>
                  </a:cubicBezTo>
                  <a:cubicBezTo>
                    <a:pt x="120" y="44"/>
                    <a:pt x="120" y="44"/>
                    <a:pt x="120" y="44"/>
                  </a:cubicBezTo>
                  <a:cubicBezTo>
                    <a:pt x="124" y="48"/>
                    <a:pt x="128" y="55"/>
                    <a:pt x="128" y="61"/>
                  </a:cubicBezTo>
                  <a:cubicBezTo>
                    <a:pt x="128" y="129"/>
                    <a:pt x="128" y="129"/>
                    <a:pt x="128" y="129"/>
                  </a:cubicBezTo>
                  <a:cubicBezTo>
                    <a:pt x="128" y="135"/>
                    <a:pt x="122" y="141"/>
                    <a:pt x="116" y="141"/>
                  </a:cubicBezTo>
                  <a:close/>
                  <a:moveTo>
                    <a:pt x="63" y="9"/>
                  </a:moveTo>
                  <a:cubicBezTo>
                    <a:pt x="61" y="9"/>
                    <a:pt x="60" y="9"/>
                    <a:pt x="59" y="10"/>
                  </a:cubicBezTo>
                  <a:cubicBezTo>
                    <a:pt x="12" y="50"/>
                    <a:pt x="12" y="50"/>
                    <a:pt x="12" y="50"/>
                  </a:cubicBezTo>
                  <a:cubicBezTo>
                    <a:pt x="10" y="53"/>
                    <a:pt x="8" y="57"/>
                    <a:pt x="8" y="61"/>
                  </a:cubicBezTo>
                  <a:cubicBezTo>
                    <a:pt x="8" y="129"/>
                    <a:pt x="8" y="129"/>
                    <a:pt x="8" y="129"/>
                  </a:cubicBezTo>
                  <a:cubicBezTo>
                    <a:pt x="8" y="131"/>
                    <a:pt x="9" y="133"/>
                    <a:pt x="12" y="133"/>
                  </a:cubicBezTo>
                  <a:cubicBezTo>
                    <a:pt x="116" y="133"/>
                    <a:pt x="116" y="133"/>
                    <a:pt x="116" y="133"/>
                  </a:cubicBezTo>
                  <a:cubicBezTo>
                    <a:pt x="118" y="133"/>
                    <a:pt x="120" y="131"/>
                    <a:pt x="120" y="129"/>
                  </a:cubicBezTo>
                  <a:cubicBezTo>
                    <a:pt x="120" y="61"/>
                    <a:pt x="120" y="61"/>
                    <a:pt x="120" y="61"/>
                  </a:cubicBezTo>
                  <a:cubicBezTo>
                    <a:pt x="120" y="57"/>
                    <a:pt x="117" y="53"/>
                    <a:pt x="115" y="51"/>
                  </a:cubicBezTo>
                  <a:cubicBezTo>
                    <a:pt x="66" y="10"/>
                    <a:pt x="66" y="10"/>
                    <a:pt x="66" y="10"/>
                  </a:cubicBezTo>
                  <a:cubicBezTo>
                    <a:pt x="65" y="9"/>
                    <a:pt x="64" y="9"/>
                    <a:pt x="63"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617" name="Freeform 52"/>
            <p:cNvSpPr>
              <a:spLocks/>
            </p:cNvSpPr>
            <p:nvPr/>
          </p:nvSpPr>
          <p:spPr bwMode="auto">
            <a:xfrm>
              <a:off x="2955033" y="4679266"/>
              <a:ext cx="366057" cy="164726"/>
            </a:xfrm>
            <a:custGeom>
              <a:avLst/>
              <a:gdLst>
                <a:gd name="T0" fmla="*/ 531704998 w 127"/>
                <a:gd name="T1" fmla="*/ 476046580 h 57"/>
                <a:gd name="T2" fmla="*/ 456934253 w 127"/>
                <a:gd name="T3" fmla="*/ 450990889 h 57"/>
                <a:gd name="T4" fmla="*/ 16616682 w 127"/>
                <a:gd name="T5" fmla="*/ 58463280 h 57"/>
                <a:gd name="T6" fmla="*/ 16616682 w 127"/>
                <a:gd name="T7" fmla="*/ 16703794 h 57"/>
                <a:gd name="T8" fmla="*/ 58154063 w 127"/>
                <a:gd name="T9" fmla="*/ 8351897 h 57"/>
                <a:gd name="T10" fmla="*/ 498471634 w 127"/>
                <a:gd name="T11" fmla="*/ 400882395 h 57"/>
                <a:gd name="T12" fmla="*/ 556628580 w 127"/>
                <a:gd name="T13" fmla="*/ 400882395 h 57"/>
                <a:gd name="T14" fmla="*/ 996946151 w 127"/>
                <a:gd name="T15" fmla="*/ 8351897 h 57"/>
                <a:gd name="T16" fmla="*/ 1038483533 w 127"/>
                <a:gd name="T17" fmla="*/ 16703794 h 57"/>
                <a:gd name="T18" fmla="*/ 1038483533 w 127"/>
                <a:gd name="T19" fmla="*/ 58463280 h 57"/>
                <a:gd name="T20" fmla="*/ 598165961 w 127"/>
                <a:gd name="T21" fmla="*/ 450990889 h 57"/>
                <a:gd name="T22" fmla="*/ 531704998 w 127"/>
                <a:gd name="T23" fmla="*/ 476046580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7" h="57">
                  <a:moveTo>
                    <a:pt x="64" y="57"/>
                  </a:moveTo>
                  <a:cubicBezTo>
                    <a:pt x="60" y="57"/>
                    <a:pt x="57" y="56"/>
                    <a:pt x="55" y="54"/>
                  </a:cubicBezTo>
                  <a:cubicBezTo>
                    <a:pt x="2" y="7"/>
                    <a:pt x="2" y="7"/>
                    <a:pt x="2" y="7"/>
                  </a:cubicBezTo>
                  <a:cubicBezTo>
                    <a:pt x="1" y="6"/>
                    <a:pt x="0" y="3"/>
                    <a:pt x="2" y="2"/>
                  </a:cubicBezTo>
                  <a:cubicBezTo>
                    <a:pt x="3" y="0"/>
                    <a:pt x="6" y="0"/>
                    <a:pt x="7" y="1"/>
                  </a:cubicBezTo>
                  <a:cubicBezTo>
                    <a:pt x="60" y="48"/>
                    <a:pt x="60" y="48"/>
                    <a:pt x="60" y="48"/>
                  </a:cubicBezTo>
                  <a:cubicBezTo>
                    <a:pt x="62" y="49"/>
                    <a:pt x="65" y="49"/>
                    <a:pt x="67" y="48"/>
                  </a:cubicBezTo>
                  <a:cubicBezTo>
                    <a:pt x="120" y="1"/>
                    <a:pt x="120" y="1"/>
                    <a:pt x="120" y="1"/>
                  </a:cubicBezTo>
                  <a:cubicBezTo>
                    <a:pt x="121" y="0"/>
                    <a:pt x="124" y="0"/>
                    <a:pt x="125" y="2"/>
                  </a:cubicBezTo>
                  <a:cubicBezTo>
                    <a:pt x="127" y="3"/>
                    <a:pt x="127" y="6"/>
                    <a:pt x="125" y="7"/>
                  </a:cubicBezTo>
                  <a:cubicBezTo>
                    <a:pt x="72" y="54"/>
                    <a:pt x="72" y="54"/>
                    <a:pt x="72" y="54"/>
                  </a:cubicBezTo>
                  <a:cubicBezTo>
                    <a:pt x="70" y="56"/>
                    <a:pt x="67" y="57"/>
                    <a:pt x="6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618" name="Freeform 53"/>
            <p:cNvSpPr>
              <a:spLocks/>
            </p:cNvSpPr>
            <p:nvPr/>
          </p:nvSpPr>
          <p:spPr bwMode="auto">
            <a:xfrm>
              <a:off x="3171006" y="4797624"/>
              <a:ext cx="90294" cy="86633"/>
            </a:xfrm>
            <a:custGeom>
              <a:avLst/>
              <a:gdLst>
                <a:gd name="T0" fmla="*/ 229064227 w 31"/>
                <a:gd name="T1" fmla="*/ 250175890 h 30"/>
                <a:gd name="T2" fmla="*/ 203612970 w 31"/>
                <a:gd name="T3" fmla="*/ 241836020 h 30"/>
                <a:gd name="T4" fmla="*/ 8484723 w 31"/>
                <a:gd name="T5" fmla="*/ 58373315 h 30"/>
                <a:gd name="T6" fmla="*/ 8484723 w 31"/>
                <a:gd name="T7" fmla="*/ 8339870 h 30"/>
                <a:gd name="T8" fmla="*/ 59387238 w 31"/>
                <a:gd name="T9" fmla="*/ 8339870 h 30"/>
                <a:gd name="T10" fmla="*/ 254515484 w 31"/>
                <a:gd name="T11" fmla="*/ 191802574 h 30"/>
                <a:gd name="T12" fmla="*/ 254515484 w 31"/>
                <a:gd name="T13" fmla="*/ 233496149 h 30"/>
                <a:gd name="T14" fmla="*/ 229064227 w 31"/>
                <a:gd name="T15" fmla="*/ 25017589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30">
                  <a:moveTo>
                    <a:pt x="27" y="30"/>
                  </a:moveTo>
                  <a:cubicBezTo>
                    <a:pt x="26" y="30"/>
                    <a:pt x="25" y="29"/>
                    <a:pt x="24" y="29"/>
                  </a:cubicBezTo>
                  <a:cubicBezTo>
                    <a:pt x="1" y="7"/>
                    <a:pt x="1" y="7"/>
                    <a:pt x="1" y="7"/>
                  </a:cubicBezTo>
                  <a:cubicBezTo>
                    <a:pt x="0" y="6"/>
                    <a:pt x="0" y="3"/>
                    <a:pt x="1" y="1"/>
                  </a:cubicBezTo>
                  <a:cubicBezTo>
                    <a:pt x="3" y="0"/>
                    <a:pt x="5" y="0"/>
                    <a:pt x="7" y="1"/>
                  </a:cubicBezTo>
                  <a:cubicBezTo>
                    <a:pt x="30" y="23"/>
                    <a:pt x="30" y="23"/>
                    <a:pt x="30" y="23"/>
                  </a:cubicBezTo>
                  <a:cubicBezTo>
                    <a:pt x="31" y="24"/>
                    <a:pt x="31" y="27"/>
                    <a:pt x="30" y="28"/>
                  </a:cubicBezTo>
                  <a:cubicBezTo>
                    <a:pt x="29" y="29"/>
                    <a:pt x="28" y="30"/>
                    <a:pt x="2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619" name="Freeform 54"/>
            <p:cNvSpPr>
              <a:spLocks/>
            </p:cNvSpPr>
            <p:nvPr/>
          </p:nvSpPr>
          <p:spPr bwMode="auto">
            <a:xfrm>
              <a:off x="3016042" y="4797624"/>
              <a:ext cx="91514" cy="86633"/>
            </a:xfrm>
            <a:custGeom>
              <a:avLst/>
              <a:gdLst>
                <a:gd name="T0" fmla="*/ 32713395 w 32"/>
                <a:gd name="T1" fmla="*/ 250175890 h 30"/>
                <a:gd name="T2" fmla="*/ 8179064 w 32"/>
                <a:gd name="T3" fmla="*/ 233496149 h 30"/>
                <a:gd name="T4" fmla="*/ 8179064 w 32"/>
                <a:gd name="T5" fmla="*/ 191802574 h 30"/>
                <a:gd name="T6" fmla="*/ 196286091 w 32"/>
                <a:gd name="T7" fmla="*/ 8339870 h 30"/>
                <a:gd name="T8" fmla="*/ 245354754 w 32"/>
                <a:gd name="T9" fmla="*/ 8339870 h 30"/>
                <a:gd name="T10" fmla="*/ 245354754 w 32"/>
                <a:gd name="T11" fmla="*/ 58373315 h 30"/>
                <a:gd name="T12" fmla="*/ 57250586 w 32"/>
                <a:gd name="T13" fmla="*/ 241836020 h 30"/>
                <a:gd name="T14" fmla="*/ 32713395 w 32"/>
                <a:gd name="T15" fmla="*/ 25017589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30">
                  <a:moveTo>
                    <a:pt x="4" y="30"/>
                  </a:moveTo>
                  <a:cubicBezTo>
                    <a:pt x="3" y="30"/>
                    <a:pt x="2" y="29"/>
                    <a:pt x="1" y="28"/>
                  </a:cubicBezTo>
                  <a:cubicBezTo>
                    <a:pt x="0" y="27"/>
                    <a:pt x="0" y="24"/>
                    <a:pt x="1" y="23"/>
                  </a:cubicBezTo>
                  <a:cubicBezTo>
                    <a:pt x="24" y="1"/>
                    <a:pt x="24" y="1"/>
                    <a:pt x="24" y="1"/>
                  </a:cubicBezTo>
                  <a:cubicBezTo>
                    <a:pt x="26" y="0"/>
                    <a:pt x="29" y="0"/>
                    <a:pt x="30" y="1"/>
                  </a:cubicBezTo>
                  <a:cubicBezTo>
                    <a:pt x="32" y="3"/>
                    <a:pt x="32" y="6"/>
                    <a:pt x="30" y="7"/>
                  </a:cubicBezTo>
                  <a:cubicBezTo>
                    <a:pt x="7" y="29"/>
                    <a:pt x="7" y="29"/>
                    <a:pt x="7" y="29"/>
                  </a:cubicBezTo>
                  <a:cubicBezTo>
                    <a:pt x="6" y="29"/>
                    <a:pt x="5" y="30"/>
                    <a:pt x="4"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2"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13" name="直接连接符 46"/>
          <p:cNvCxnSpPr>
            <a:cxnSpLocks noChangeShapeType="1"/>
          </p:cNvCxnSpPr>
          <p:nvPr/>
        </p:nvCxnSpPr>
        <p:spPr bwMode="auto">
          <a:xfrm flipH="1">
            <a:off x="711441" y="641425"/>
            <a:ext cx="5995441"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a:solidFill>
                  <a:schemeClr val="bg1"/>
                </a:solidFill>
              </a:rPr>
              <a:t>Bridge(</a:t>
            </a:r>
            <a:r>
              <a:rPr lang="zh-CN" altLang="en-US" sz="2600" dirty="0">
                <a:solidFill>
                  <a:schemeClr val="bg1"/>
                </a:solidFill>
              </a:rPr>
              <a:t>桥梁</a:t>
            </a:r>
            <a:r>
              <a:rPr lang="en-US" altLang="zh-CN" sz="2600" dirty="0">
                <a:solidFill>
                  <a:schemeClr val="bg1"/>
                </a:solidFill>
              </a:rPr>
              <a:t>)</a:t>
            </a:r>
            <a:r>
              <a:rPr lang="zh-CN" altLang="en-US" sz="2600" dirty="0">
                <a:solidFill>
                  <a:schemeClr val="bg1"/>
                </a:solidFill>
              </a:rPr>
              <a:t>模式</a:t>
            </a:r>
            <a:r>
              <a:rPr lang="en-US" altLang="zh-CN" sz="2600" dirty="0">
                <a:solidFill>
                  <a:schemeClr val="bg1"/>
                </a:solidFill>
              </a:rPr>
              <a:t>-</a:t>
            </a:r>
            <a:r>
              <a:rPr lang="zh-CN" altLang="en-US" sz="2600" dirty="0">
                <a:solidFill>
                  <a:schemeClr val="bg1"/>
                </a:solidFill>
              </a:rPr>
              <a:t>对象结构模式</a:t>
            </a:r>
          </a:p>
        </p:txBody>
      </p:sp>
      <p:sp>
        <p:nvSpPr>
          <p:cNvPr id="15" name="Rectangle 3"/>
          <p:cNvSpPr txBox="1">
            <a:spLocks noChangeArrowheads="1"/>
          </p:cNvSpPr>
          <p:nvPr/>
        </p:nvSpPr>
        <p:spPr bwMode="auto">
          <a:xfrm>
            <a:off x="504236" y="3254785"/>
            <a:ext cx="6409850" cy="254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r>
              <a:rPr lang="en-US" altLang="zh-CN" sz="2000" dirty="0"/>
              <a:t>Bertrand Meyer</a:t>
            </a:r>
          </a:p>
          <a:p>
            <a:pPr lvl="1" eaLnBrk="1" hangingPunct="1"/>
            <a:r>
              <a:rPr lang="zh-CN" altLang="en-US" sz="2000" dirty="0"/>
              <a:t>对象技术大师</a:t>
            </a:r>
          </a:p>
          <a:p>
            <a:pPr lvl="1" eaLnBrk="1" hangingPunct="1"/>
            <a:r>
              <a:rPr lang="zh-CN" altLang="en-US" sz="2000" dirty="0"/>
              <a:t>法国工程院院士</a:t>
            </a:r>
          </a:p>
          <a:p>
            <a:pPr lvl="1" eaLnBrk="1" hangingPunct="1"/>
            <a:r>
              <a:rPr lang="zh-CN" altLang="en-US" sz="2000" dirty="0"/>
              <a:t>苏黎世工学院计算机系教授</a:t>
            </a:r>
          </a:p>
          <a:p>
            <a:pPr lvl="1" eaLnBrk="1" hangingPunct="1"/>
            <a:r>
              <a:rPr lang="zh-CN" altLang="en-US" sz="2000" dirty="0"/>
              <a:t>发明了</a:t>
            </a:r>
            <a:r>
              <a:rPr lang="en-US" altLang="zh-CN" sz="2000" dirty="0">
                <a:latin typeface="Tahoma" panose="020B0604030504040204" pitchFamily="34" charset="0"/>
              </a:rPr>
              <a:t>Eiffel</a:t>
            </a:r>
            <a:r>
              <a:rPr lang="zh-CN" altLang="en-US" sz="2000" dirty="0"/>
              <a:t>语言和按契约设计</a:t>
            </a:r>
            <a:r>
              <a:rPr lang="en-US" altLang="zh-CN" sz="2000" dirty="0"/>
              <a:t>(</a:t>
            </a:r>
            <a:r>
              <a:rPr lang="en-US" altLang="zh-CN" sz="2000" dirty="0">
                <a:latin typeface="Tahoma" panose="020B0604030504040204" pitchFamily="34" charset="0"/>
              </a:rPr>
              <a:t>Design by Contract)</a:t>
            </a:r>
            <a:r>
              <a:rPr lang="zh-CN" altLang="en-US" sz="2000" dirty="0"/>
              <a:t>的思想</a:t>
            </a:r>
          </a:p>
          <a:p>
            <a:pPr lvl="1" eaLnBrk="1" hangingPunct="1"/>
            <a:r>
              <a:rPr lang="zh-CN" altLang="en-US" sz="2000" dirty="0"/>
              <a:t>早年参与了</a:t>
            </a:r>
            <a:r>
              <a:rPr lang="en-US" altLang="zh-CN" sz="2000" dirty="0"/>
              <a:t>Z</a:t>
            </a:r>
            <a:r>
              <a:rPr lang="zh-CN" altLang="en-US" sz="2000" dirty="0"/>
              <a:t>形式语言的设计</a:t>
            </a:r>
          </a:p>
          <a:p>
            <a:pPr lvl="1" eaLnBrk="1" hangingPunct="1"/>
            <a:r>
              <a:rPr lang="zh-CN" altLang="en-US" sz="2000" dirty="0"/>
              <a:t>名著</a:t>
            </a:r>
            <a:r>
              <a:rPr lang="en-US" altLang="zh-CN" sz="2000" dirty="0"/>
              <a:t>《</a:t>
            </a:r>
            <a:r>
              <a:rPr lang="zh-CN" altLang="en-US" sz="2000" dirty="0"/>
              <a:t>面向对象软件构造</a:t>
            </a:r>
            <a:r>
              <a:rPr lang="en-US" altLang="zh-CN" sz="2000" dirty="0"/>
              <a:t>》</a:t>
            </a:r>
          </a:p>
        </p:txBody>
      </p:sp>
      <p:pic>
        <p:nvPicPr>
          <p:cNvPr id="16" name="Picture 4" descr="Bertrand Me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9869" y="967358"/>
            <a:ext cx="1695744" cy="202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OOS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9869" y="3717032"/>
            <a:ext cx="1700507" cy="24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1254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300" fill="hold"/>
                                        <p:tgtEl>
                                          <p:spTgt spid="12"/>
                                        </p:tgtEl>
                                        <p:attrNameLst>
                                          <p:attrName>ppt_x</p:attrName>
                                        </p:attrNameLst>
                                      </p:cBhvr>
                                      <p:tavLst>
                                        <p:tav tm="0">
                                          <p:val>
                                            <p:strVal val="0-#ppt_w/2"/>
                                          </p:val>
                                        </p:tav>
                                        <p:tav tm="100000">
                                          <p:val>
                                            <p:strVal val="#ppt_x"/>
                                          </p:val>
                                        </p:tav>
                                      </p:tavLst>
                                    </p:anim>
                                    <p:anim calcmode="lin" valueType="num">
                                      <p:cBhvr additive="base">
                                        <p:cTn id="17" dur="300" fill="hold"/>
                                        <p:tgtEl>
                                          <p:spTgt spid="12"/>
                                        </p:tgtEl>
                                        <p:attrNameLst>
                                          <p:attrName>ppt_y</p:attrName>
                                        </p:attrNameLst>
                                      </p:cBhvr>
                                      <p:tavLst>
                                        <p:tav tm="0">
                                          <p:val>
                                            <p:strVal val="#ppt_y"/>
                                          </p:val>
                                        </p:tav>
                                        <p:tav tm="100000">
                                          <p:val>
                                            <p:strVal val="#ppt_y"/>
                                          </p:val>
                                        </p:tav>
                                      </p:tavLst>
                                    </p:anim>
                                  </p:childTnLst>
                                </p:cTn>
                              </p:par>
                            </p:childTnLst>
                          </p:cTn>
                        </p:par>
                        <p:par>
                          <p:cTn id="18" fill="hold">
                            <p:stCondLst>
                              <p:cond delay="800"/>
                            </p:stCondLst>
                            <p:childTnLst>
                              <p:par>
                                <p:cTn id="19" presetID="22" presetClass="entr" presetSubtype="8"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txBox="1">
            <a:spLocks noChangeArrowheads="1"/>
          </p:cNvSpPr>
          <p:nvPr/>
        </p:nvSpPr>
        <p:spPr bwMode="auto">
          <a:xfrm>
            <a:off x="427078" y="1230040"/>
            <a:ext cx="8095951" cy="42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r>
              <a:rPr lang="zh-CN" altLang="en-US" sz="2400" dirty="0"/>
              <a:t>玉帝遵照</a:t>
            </a:r>
            <a:r>
              <a:rPr lang="zh-CN" altLang="en-US" sz="2400" dirty="0">
                <a:solidFill>
                  <a:srgbClr val="FF0000"/>
                </a:solidFill>
              </a:rPr>
              <a:t>“开</a:t>
            </a:r>
            <a:r>
              <a:rPr lang="en-US" altLang="zh-CN" sz="2400" dirty="0">
                <a:solidFill>
                  <a:srgbClr val="FF0000"/>
                </a:solidFill>
              </a:rPr>
              <a:t>-</a:t>
            </a:r>
            <a:r>
              <a:rPr lang="zh-CN" altLang="en-US" sz="2400" dirty="0">
                <a:solidFill>
                  <a:srgbClr val="FF0000"/>
                </a:solidFill>
              </a:rPr>
              <a:t>闭”原则</a:t>
            </a:r>
            <a:r>
              <a:rPr lang="zh-CN" altLang="en-US" sz="2400" dirty="0"/>
              <a:t>维护天庭秩序</a:t>
            </a:r>
          </a:p>
          <a:p>
            <a:pPr lvl="1" eaLnBrk="1" hangingPunct="1"/>
            <a:r>
              <a:rPr lang="zh-CN" altLang="en-US" sz="2400" dirty="0"/>
              <a:t>当年孙悟空大闹天空，向天庭发出挑战：“皇帝轮流做，明年到我家</a:t>
            </a:r>
            <a:r>
              <a:rPr lang="en-US" altLang="zh-CN" sz="2400" dirty="0"/>
              <a:t>......</a:t>
            </a:r>
            <a:r>
              <a:rPr lang="zh-CN" altLang="en-US" sz="2400" dirty="0"/>
              <a:t>只教他搬出去，将天宫让与我！”</a:t>
            </a:r>
          </a:p>
          <a:p>
            <a:pPr lvl="1" eaLnBrk="1" hangingPunct="1"/>
            <a:r>
              <a:rPr lang="zh-CN" altLang="en-US" sz="2400" dirty="0"/>
              <a:t>太白金星给玉皇大帝</a:t>
            </a:r>
          </a:p>
          <a:p>
            <a:pPr lvl="1" eaLnBrk="1" hangingPunct="1">
              <a:buFont typeface="Wingdings 2" panose="05020102010507070707" pitchFamily="18" charset="2"/>
              <a:buNone/>
            </a:pPr>
            <a:r>
              <a:rPr lang="zh-CN" altLang="en-US" sz="2400" dirty="0"/>
              <a:t>	建议道：“降一道招安</a:t>
            </a:r>
          </a:p>
          <a:p>
            <a:pPr lvl="1" eaLnBrk="1" hangingPunct="1">
              <a:buFont typeface="Wingdings 2" panose="05020102010507070707" pitchFamily="18" charset="2"/>
              <a:buNone/>
            </a:pPr>
            <a:r>
              <a:rPr lang="zh-CN" altLang="en-US" sz="2400" dirty="0"/>
              <a:t>	圣旨，把他宣来上界</a:t>
            </a:r>
            <a:r>
              <a:rPr lang="en-US" altLang="zh-CN" sz="2400" dirty="0"/>
              <a:t>...</a:t>
            </a:r>
          </a:p>
          <a:p>
            <a:pPr lvl="1" eaLnBrk="1" hangingPunct="1">
              <a:buFont typeface="Wingdings 2" panose="05020102010507070707" pitchFamily="18" charset="2"/>
              <a:buNone/>
            </a:pPr>
            <a:r>
              <a:rPr lang="zh-CN" altLang="en-US" sz="2400" dirty="0"/>
              <a:t>	与他籍名在箓</a:t>
            </a:r>
            <a:r>
              <a:rPr lang="en-US" altLang="zh-CN" sz="2400" dirty="0"/>
              <a:t>...</a:t>
            </a:r>
          </a:p>
          <a:p>
            <a:pPr lvl="1" eaLnBrk="1" hangingPunct="1">
              <a:buFont typeface="Wingdings 2" panose="05020102010507070707" pitchFamily="18" charset="2"/>
              <a:buNone/>
            </a:pPr>
            <a:r>
              <a:rPr lang="zh-CN" altLang="en-US" sz="2400" dirty="0"/>
              <a:t>	一则不动众劳师，</a:t>
            </a:r>
          </a:p>
          <a:p>
            <a:pPr lvl="1" eaLnBrk="1" hangingPunct="1">
              <a:buFont typeface="Wingdings 2" panose="05020102010507070707" pitchFamily="18" charset="2"/>
              <a:buNone/>
            </a:pPr>
            <a:r>
              <a:rPr lang="zh-CN" altLang="en-US" sz="2400" dirty="0"/>
              <a:t>	二则收仙有道也。”</a:t>
            </a:r>
          </a:p>
        </p:txBody>
      </p:sp>
      <p:pic>
        <p:nvPicPr>
          <p:cNvPr id="7066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50446" y="3170676"/>
            <a:ext cx="2078532" cy="3182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06676" y="3155903"/>
            <a:ext cx="2670639" cy="223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7"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a:solidFill>
                  <a:schemeClr val="bg1"/>
                </a:solidFill>
              </a:rPr>
              <a:t>Bridge(</a:t>
            </a:r>
            <a:r>
              <a:rPr lang="zh-CN" altLang="en-US" sz="2600" dirty="0">
                <a:solidFill>
                  <a:schemeClr val="bg1"/>
                </a:solidFill>
              </a:rPr>
              <a:t>桥梁</a:t>
            </a:r>
            <a:r>
              <a:rPr lang="en-US" altLang="zh-CN" sz="2600" dirty="0">
                <a:solidFill>
                  <a:schemeClr val="bg1"/>
                </a:solidFill>
              </a:rPr>
              <a:t>)</a:t>
            </a:r>
            <a:r>
              <a:rPr lang="zh-CN" altLang="en-US" sz="2600" dirty="0">
                <a:solidFill>
                  <a:schemeClr val="bg1"/>
                </a:solidFill>
              </a:rPr>
              <a:t>模式</a:t>
            </a:r>
            <a:r>
              <a:rPr lang="en-US" altLang="zh-CN" sz="2600" dirty="0" smtClean="0">
                <a:solidFill>
                  <a:schemeClr val="bg1"/>
                </a:solidFill>
              </a:rPr>
              <a:t>-”</a:t>
            </a:r>
            <a:r>
              <a:rPr lang="zh-CN" altLang="en-US" sz="2600" dirty="0" smtClean="0">
                <a:solidFill>
                  <a:schemeClr val="bg1"/>
                </a:solidFill>
              </a:rPr>
              <a:t>开</a:t>
            </a:r>
            <a:r>
              <a:rPr lang="en-US" altLang="zh-CN" sz="2600" dirty="0" smtClean="0">
                <a:solidFill>
                  <a:schemeClr val="bg1"/>
                </a:solidFill>
              </a:rPr>
              <a:t>-</a:t>
            </a:r>
            <a:r>
              <a:rPr lang="zh-CN" altLang="en-US" sz="2600" dirty="0" smtClean="0">
                <a:solidFill>
                  <a:schemeClr val="bg1"/>
                </a:solidFill>
              </a:rPr>
              <a:t>闭原则</a:t>
            </a:r>
            <a:r>
              <a:rPr lang="en-US" altLang="zh-CN" sz="2600" dirty="0" smtClean="0">
                <a:solidFill>
                  <a:schemeClr val="bg1"/>
                </a:solidFill>
              </a:rPr>
              <a:t>”</a:t>
            </a:r>
            <a:endParaRPr lang="zh-CN" altLang="en-US" sz="2600" dirty="0">
              <a:solidFill>
                <a:schemeClr val="bg1"/>
              </a:solidFill>
            </a:endParaRPr>
          </a:p>
        </p:txBody>
      </p:sp>
    </p:spTree>
    <p:extLst>
      <p:ext uri="{BB962C8B-B14F-4D97-AF65-F5344CB8AC3E}">
        <p14:creationId xmlns:p14="http://schemas.microsoft.com/office/powerpoint/2010/main" val="3906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11562" y="666781"/>
            <a:ext cx="2880225" cy="136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10000"/>
              </a:spcBef>
            </a:pPr>
            <a:r>
              <a:rPr lang="zh-CN" altLang="en-US" sz="2400" dirty="0"/>
              <a:t>思考</a:t>
            </a:r>
            <a:endParaRPr lang="en-US" altLang="zh-CN" sz="2400" dirty="0"/>
          </a:p>
          <a:p>
            <a:pPr lvl="1" eaLnBrk="1" hangingPunct="1">
              <a:spcBef>
                <a:spcPct val="10000"/>
              </a:spcBef>
            </a:pPr>
            <a:r>
              <a:rPr lang="zh-CN" altLang="en-US" sz="2400" dirty="0"/>
              <a:t>有一个</a:t>
            </a:r>
            <a:r>
              <a:rPr lang="en-US" altLang="zh-CN" sz="2400" dirty="0"/>
              <a:t>CAD</a:t>
            </a:r>
            <a:r>
              <a:rPr lang="zh-CN" altLang="en-US" sz="2400" dirty="0"/>
              <a:t>软件，可以画多种图形</a:t>
            </a:r>
          </a:p>
          <a:p>
            <a:pPr lvl="1" eaLnBrk="1" hangingPunct="1">
              <a:spcBef>
                <a:spcPct val="10000"/>
              </a:spcBef>
            </a:pPr>
            <a:r>
              <a:rPr lang="zh-CN" altLang="en-US" sz="2400" dirty="0"/>
              <a:t>同时支持多套绘图算法</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l="3490" t="2190" r="3470" b="2856"/>
          <a:stretch>
            <a:fillRect/>
          </a:stretch>
        </p:blipFill>
        <p:spPr bwMode="auto">
          <a:xfrm>
            <a:off x="3957498" y="1583868"/>
            <a:ext cx="4638398" cy="19068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l="3352" t="2068" r="3766" b="2068"/>
          <a:stretch>
            <a:fillRect/>
          </a:stretch>
        </p:blipFill>
        <p:spPr bwMode="auto">
          <a:xfrm>
            <a:off x="3924628" y="3806564"/>
            <a:ext cx="5057493" cy="17468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3734" name="文本框 5"/>
          <p:cNvSpPr txBox="1">
            <a:spLocks noChangeArrowheads="1"/>
          </p:cNvSpPr>
          <p:nvPr/>
        </p:nvSpPr>
        <p:spPr bwMode="auto">
          <a:xfrm>
            <a:off x="3924982" y="1915851"/>
            <a:ext cx="1338495" cy="36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传统方式：</a:t>
            </a:r>
          </a:p>
        </p:txBody>
      </p:sp>
      <p:sp>
        <p:nvSpPr>
          <p:cNvPr id="73735" name="文本框 6"/>
          <p:cNvSpPr txBox="1">
            <a:spLocks noChangeArrowheads="1"/>
          </p:cNvSpPr>
          <p:nvPr/>
        </p:nvSpPr>
        <p:spPr bwMode="auto">
          <a:xfrm>
            <a:off x="3910692" y="3710037"/>
            <a:ext cx="1338494" cy="36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桥梁方式：</a:t>
            </a:r>
          </a:p>
        </p:txBody>
      </p:sp>
      <p:sp>
        <p:nvSpPr>
          <p:cNvPr id="8" name="Rectangle 3"/>
          <p:cNvSpPr txBox="1">
            <a:spLocks noChangeArrowheads="1"/>
          </p:cNvSpPr>
          <p:nvPr/>
        </p:nvSpPr>
        <p:spPr bwMode="auto">
          <a:xfrm>
            <a:off x="170711" y="3020941"/>
            <a:ext cx="3599487" cy="2118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r>
              <a:rPr lang="zh-CN" altLang="en-US" sz="2000" dirty="0"/>
              <a:t>分析</a:t>
            </a:r>
          </a:p>
          <a:p>
            <a:pPr lvl="1" eaLnBrk="1" hangingPunct="1"/>
            <a:r>
              <a:rPr lang="zh-CN" altLang="en-US" sz="2000" dirty="0"/>
              <a:t>图形</a:t>
            </a:r>
            <a:r>
              <a:rPr lang="en-US" altLang="zh-CN" sz="2000" dirty="0"/>
              <a:t>Shape</a:t>
            </a:r>
            <a:r>
              <a:rPr lang="zh-CN" altLang="en-US" sz="2000" dirty="0"/>
              <a:t>是一个抽象概念，它可以有许多具体化</a:t>
            </a:r>
            <a:r>
              <a:rPr lang="en-US" altLang="zh-CN" sz="2000" dirty="0"/>
              <a:t>(</a:t>
            </a:r>
            <a:r>
              <a:rPr lang="zh-CN" altLang="en-US" sz="2000" dirty="0"/>
              <a:t>变化点</a:t>
            </a:r>
            <a:r>
              <a:rPr lang="en-US" altLang="zh-CN" sz="2000" dirty="0"/>
              <a:t>1)</a:t>
            </a:r>
          </a:p>
          <a:p>
            <a:pPr lvl="1" eaLnBrk="1" hangingPunct="1"/>
            <a:r>
              <a:rPr lang="zh-CN" altLang="en-US" sz="2000" dirty="0"/>
              <a:t>图形的显示</a:t>
            </a:r>
            <a:r>
              <a:rPr lang="en-US" altLang="zh-CN" sz="2000" dirty="0"/>
              <a:t>Drawing</a:t>
            </a:r>
            <a:r>
              <a:rPr lang="zh-CN" altLang="en-US" sz="2000" dirty="0"/>
              <a:t>是图形的实现，它也可以有许多套算法</a:t>
            </a:r>
            <a:r>
              <a:rPr lang="en-US" altLang="zh-CN" sz="2000" dirty="0"/>
              <a:t>(</a:t>
            </a:r>
            <a:r>
              <a:rPr lang="zh-CN" altLang="en-US" sz="2000" dirty="0"/>
              <a:t>变化点</a:t>
            </a:r>
            <a:r>
              <a:rPr lang="en-US" altLang="zh-CN" sz="2000" dirty="0"/>
              <a:t>2)</a:t>
            </a:r>
          </a:p>
          <a:p>
            <a:pPr lvl="1" eaLnBrk="1" hangingPunct="1"/>
            <a:r>
              <a:rPr lang="en-US" altLang="zh-CN" sz="2000" dirty="0"/>
              <a:t>Bridge</a:t>
            </a:r>
            <a:r>
              <a:rPr lang="zh-CN" altLang="en-US" sz="2000" dirty="0"/>
              <a:t>模式使用组合代替继承，避免了复杂的继承体系，使得两个变化点独立变化，互不影响</a:t>
            </a:r>
          </a:p>
        </p:txBody>
      </p:sp>
      <p:sp>
        <p:nvSpPr>
          <p:cNvPr id="9"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10"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a:solidFill>
                  <a:schemeClr val="bg1"/>
                </a:solidFill>
              </a:rPr>
              <a:t>Bridge(</a:t>
            </a:r>
            <a:r>
              <a:rPr lang="zh-CN" altLang="en-US" sz="2600" dirty="0">
                <a:solidFill>
                  <a:schemeClr val="bg1"/>
                </a:solidFill>
              </a:rPr>
              <a:t>桥梁</a:t>
            </a:r>
            <a:r>
              <a:rPr lang="en-US" altLang="zh-CN" sz="2600" dirty="0">
                <a:solidFill>
                  <a:schemeClr val="bg1"/>
                </a:solidFill>
              </a:rPr>
              <a:t>)</a:t>
            </a:r>
            <a:r>
              <a:rPr lang="zh-CN" altLang="en-US" sz="2600" dirty="0">
                <a:solidFill>
                  <a:schemeClr val="bg1"/>
                </a:solidFill>
              </a:rPr>
              <a:t>模式</a:t>
            </a:r>
            <a:r>
              <a:rPr lang="en-US" altLang="zh-CN" sz="2600" dirty="0" smtClean="0">
                <a:solidFill>
                  <a:schemeClr val="bg1"/>
                </a:solidFill>
              </a:rPr>
              <a:t>-”</a:t>
            </a:r>
            <a:r>
              <a:rPr lang="zh-CN" altLang="en-US" sz="2600" dirty="0" smtClean="0">
                <a:solidFill>
                  <a:schemeClr val="bg1"/>
                </a:solidFill>
              </a:rPr>
              <a:t>开</a:t>
            </a:r>
            <a:r>
              <a:rPr lang="en-US" altLang="zh-CN" sz="2600" dirty="0" smtClean="0">
                <a:solidFill>
                  <a:schemeClr val="bg1"/>
                </a:solidFill>
              </a:rPr>
              <a:t>-</a:t>
            </a:r>
            <a:r>
              <a:rPr lang="zh-CN" altLang="en-US" sz="2600" dirty="0" smtClean="0">
                <a:solidFill>
                  <a:schemeClr val="bg1"/>
                </a:solidFill>
              </a:rPr>
              <a:t>闭原则</a:t>
            </a:r>
            <a:r>
              <a:rPr lang="en-US" altLang="zh-CN" sz="2600" dirty="0" smtClean="0">
                <a:solidFill>
                  <a:schemeClr val="bg1"/>
                </a:solidFill>
              </a:rPr>
              <a:t>”</a:t>
            </a:r>
            <a:endParaRPr lang="zh-CN" altLang="en-US" sz="2600" dirty="0">
              <a:solidFill>
                <a:schemeClr val="bg1"/>
              </a:solidFill>
            </a:endParaRPr>
          </a:p>
        </p:txBody>
      </p:sp>
    </p:spTree>
    <p:extLst>
      <p:ext uri="{BB962C8B-B14F-4D97-AF65-F5344CB8AC3E}">
        <p14:creationId xmlns:p14="http://schemas.microsoft.com/office/powerpoint/2010/main" val="1075270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8"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300" fill="hold"/>
                                        <p:tgtEl>
                                          <p:spTgt spid="9"/>
                                        </p:tgtEl>
                                        <p:attrNameLst>
                                          <p:attrName>ppt_x</p:attrName>
                                        </p:attrNameLst>
                                      </p:cBhvr>
                                      <p:tavLst>
                                        <p:tav tm="0">
                                          <p:val>
                                            <p:strVal val="0-#ppt_w/2"/>
                                          </p:val>
                                        </p:tav>
                                        <p:tav tm="100000">
                                          <p:val>
                                            <p:strVal val="#ppt_x"/>
                                          </p:val>
                                        </p:tav>
                                      </p:tavLst>
                                    </p:anim>
                                    <p:anim calcmode="lin" valueType="num">
                                      <p:cBhvr additive="base">
                                        <p:cTn id="31" dur="300" fill="hold"/>
                                        <p:tgtEl>
                                          <p:spTgt spid="9"/>
                                        </p:tgtEl>
                                        <p:attrNameLst>
                                          <p:attrName>ppt_y</p:attrName>
                                        </p:attrNameLst>
                                      </p:cBhvr>
                                      <p:tavLst>
                                        <p:tav tm="0">
                                          <p:val>
                                            <p:strVal val="#ppt_y"/>
                                          </p:val>
                                        </p:tav>
                                        <p:tav tm="100000">
                                          <p:val>
                                            <p:strVal val="#ppt_y"/>
                                          </p:val>
                                        </p:tav>
                                      </p:tavLst>
                                    </p:anim>
                                  </p:childTnLst>
                                </p:cTn>
                              </p:par>
                            </p:childTnLst>
                          </p:cTn>
                        </p:par>
                        <p:par>
                          <p:cTn id="32" fill="hold">
                            <p:stCondLst>
                              <p:cond delay="800"/>
                            </p:stCondLst>
                            <p:childTnLst>
                              <p:par>
                                <p:cTn id="33" presetID="22" presetClass="entr" presetSubtype="8"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5047540" y="803157"/>
            <a:ext cx="3888462" cy="1764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r>
              <a:rPr lang="zh-CN" altLang="en-US" sz="2400" dirty="0"/>
              <a:t>应用案例问题：</a:t>
            </a:r>
          </a:p>
          <a:p>
            <a:pPr lvl="1" eaLnBrk="1" hangingPunct="1"/>
            <a:r>
              <a:rPr lang="en-US" altLang="zh-CN" sz="2400" dirty="0" err="1"/>
              <a:t>HuntBird</a:t>
            </a:r>
            <a:r>
              <a:rPr lang="zh-CN" altLang="en-US" sz="2400" dirty="0"/>
              <a:t>游戏中，希望增加一种鸟类“鸭子”</a:t>
            </a:r>
          </a:p>
          <a:p>
            <a:pPr lvl="1" eaLnBrk="1" hangingPunct="1"/>
            <a:r>
              <a:rPr lang="zh-CN" altLang="en-US" sz="2400" dirty="0"/>
              <a:t>但是发现以前有一个系统中已经有了“鸭子”类，希望重用老代码</a:t>
            </a:r>
          </a:p>
          <a:p>
            <a:pPr lvl="1" eaLnBrk="1" hangingPunct="1"/>
            <a:endParaRPr lang="zh-CN" altLang="en-US" sz="2400" dirty="0"/>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85" y="1397822"/>
            <a:ext cx="5545668" cy="34553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9" name="Rectangle 5"/>
          <p:cNvSpPr>
            <a:spLocks noChangeArrowheads="1"/>
          </p:cNvSpPr>
          <p:nvPr/>
        </p:nvSpPr>
        <p:spPr bwMode="auto">
          <a:xfrm>
            <a:off x="868514" y="2193722"/>
            <a:ext cx="1727500" cy="344523"/>
          </a:xfrm>
          <a:prstGeom prst="rect">
            <a:avLst/>
          </a:prstGeom>
          <a:noFill/>
          <a:ln w="38100" algn="ctr">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nchor="ctr">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10" name="Rectangle 6"/>
          <p:cNvSpPr>
            <a:spLocks noChangeArrowheads="1"/>
          </p:cNvSpPr>
          <p:nvPr/>
        </p:nvSpPr>
        <p:spPr bwMode="auto">
          <a:xfrm>
            <a:off x="3352143" y="2193023"/>
            <a:ext cx="1970430" cy="344523"/>
          </a:xfrm>
          <a:prstGeom prst="rect">
            <a:avLst/>
          </a:prstGeom>
          <a:noFill/>
          <a:ln w="38100" algn="ctr">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36006" bIns="72013" anchor="ctr">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11" name="椭圆形标注 10"/>
          <p:cNvSpPr/>
          <p:nvPr/>
        </p:nvSpPr>
        <p:spPr bwMode="auto">
          <a:xfrm>
            <a:off x="5941457" y="3284984"/>
            <a:ext cx="2994545" cy="842488"/>
          </a:xfrm>
          <a:prstGeom prst="wedgeEllipseCallout">
            <a:avLst>
              <a:gd name="adj1" fmla="val -98885"/>
              <a:gd name="adj2" fmla="val -125919"/>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a:lstStyle/>
          <a:p>
            <a:pPr eaLnBrk="1" hangingPunct="1">
              <a:buFont typeface="Arial" panose="020B0604020202020204" pitchFamily="34" charset="0"/>
              <a:buNone/>
              <a:defRPr/>
            </a:pPr>
            <a:r>
              <a:rPr lang="zh-CN" altLang="en-US" sz="2400" dirty="0">
                <a:solidFill>
                  <a:schemeClr val="tx1"/>
                </a:solidFill>
                <a:ea typeface="宋体" panose="02010600030101010101" pitchFamily="2" charset="-122"/>
              </a:rPr>
              <a:t>新老代码接口不一致</a:t>
            </a:r>
          </a:p>
        </p:txBody>
      </p:sp>
      <p:pic>
        <p:nvPicPr>
          <p:cNvPr id="1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79129" y="4507099"/>
            <a:ext cx="2952243" cy="20772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3" name="文本框 12"/>
          <p:cNvSpPr txBox="1">
            <a:spLocks noChangeArrowheads="1"/>
          </p:cNvSpPr>
          <p:nvPr/>
        </p:nvSpPr>
        <p:spPr bwMode="auto">
          <a:xfrm>
            <a:off x="5498583" y="4324848"/>
            <a:ext cx="1568722" cy="36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修改老代码：</a:t>
            </a: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78238" y="4867829"/>
            <a:ext cx="1967254" cy="133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16"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smtClean="0">
                <a:solidFill>
                  <a:schemeClr val="bg1"/>
                </a:solidFill>
              </a:rPr>
              <a:t>Adapter(</a:t>
            </a:r>
            <a:r>
              <a:rPr lang="zh-CN" altLang="en-US" sz="2600" dirty="0" smtClean="0">
                <a:solidFill>
                  <a:schemeClr val="bg1"/>
                </a:solidFill>
              </a:rPr>
              <a:t>适配器</a:t>
            </a:r>
            <a:r>
              <a:rPr lang="en-US" altLang="zh-CN" sz="2600" dirty="0" smtClean="0">
                <a:solidFill>
                  <a:schemeClr val="bg1"/>
                </a:solidFill>
              </a:rPr>
              <a:t>)</a:t>
            </a:r>
            <a:r>
              <a:rPr lang="zh-CN" altLang="en-US" sz="2600" dirty="0" smtClean="0">
                <a:solidFill>
                  <a:schemeClr val="bg1"/>
                </a:solidFill>
              </a:rPr>
              <a:t>模式</a:t>
            </a:r>
            <a:endParaRPr lang="zh-CN" altLang="en-US" sz="2600" dirty="0">
              <a:solidFill>
                <a:schemeClr val="bg1"/>
              </a:solidFill>
            </a:endParaRPr>
          </a:p>
        </p:txBody>
      </p:sp>
    </p:spTree>
    <p:extLst>
      <p:ext uri="{BB962C8B-B14F-4D97-AF65-F5344CB8AC3E}">
        <p14:creationId xmlns:p14="http://schemas.microsoft.com/office/powerpoint/2010/main" val="7140902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2" presetClass="entr" presetSubtype="8"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300" fill="hold"/>
                                        <p:tgtEl>
                                          <p:spTgt spid="15"/>
                                        </p:tgtEl>
                                        <p:attrNameLst>
                                          <p:attrName>ppt_x</p:attrName>
                                        </p:attrNameLst>
                                      </p:cBhvr>
                                      <p:tavLst>
                                        <p:tav tm="0">
                                          <p:val>
                                            <p:strVal val="0-#ppt_w/2"/>
                                          </p:val>
                                        </p:tav>
                                        <p:tav tm="100000">
                                          <p:val>
                                            <p:strVal val="#ppt_x"/>
                                          </p:val>
                                        </p:tav>
                                      </p:tavLst>
                                    </p:anim>
                                    <p:anim calcmode="lin" valueType="num">
                                      <p:cBhvr additive="base">
                                        <p:cTn id="49" dur="300" fill="hold"/>
                                        <p:tgtEl>
                                          <p:spTgt spid="15"/>
                                        </p:tgtEl>
                                        <p:attrNameLst>
                                          <p:attrName>ppt_y</p:attrName>
                                        </p:attrNameLst>
                                      </p:cBhvr>
                                      <p:tavLst>
                                        <p:tav tm="0">
                                          <p:val>
                                            <p:strVal val="#ppt_y"/>
                                          </p:val>
                                        </p:tav>
                                        <p:tav tm="100000">
                                          <p:val>
                                            <p:strVal val="#ppt_y"/>
                                          </p:val>
                                        </p:tav>
                                      </p:tavLst>
                                    </p:anim>
                                  </p:childTnLst>
                                </p:cTn>
                              </p:par>
                            </p:childTnLst>
                          </p:cTn>
                        </p:par>
                        <p:par>
                          <p:cTn id="50" fill="hold">
                            <p:stCondLst>
                              <p:cond delay="800"/>
                            </p:stCondLst>
                            <p:childTnLst>
                              <p:par>
                                <p:cTn id="51" presetID="22" presetClass="entr" presetSubtype="8" fill="hold"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P spid="1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l="2885" r="3476"/>
          <a:stretch>
            <a:fillRect/>
          </a:stretch>
        </p:blipFill>
        <p:spPr bwMode="auto">
          <a:xfrm>
            <a:off x="1043888" y="841639"/>
            <a:ext cx="7777378" cy="38836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9876" name="矩形 3"/>
          <p:cNvSpPr>
            <a:spLocks noChangeArrowheads="1"/>
          </p:cNvSpPr>
          <p:nvPr/>
        </p:nvSpPr>
        <p:spPr bwMode="auto">
          <a:xfrm>
            <a:off x="1908507" y="5013600"/>
            <a:ext cx="50064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t>应用</a:t>
            </a:r>
            <a:r>
              <a:rPr lang="en-US" altLang="zh-CN" sz="2400"/>
              <a:t>(</a:t>
            </a:r>
            <a:r>
              <a:rPr lang="zh-CN" altLang="en-US" sz="2400"/>
              <a:t>对象</a:t>
            </a:r>
            <a:r>
              <a:rPr lang="en-US" altLang="zh-CN" sz="2400"/>
              <a:t>)</a:t>
            </a:r>
            <a:r>
              <a:rPr lang="zh-CN" altLang="en-US" sz="2400"/>
              <a:t>适配器模式实现接口转换</a:t>
            </a:r>
          </a:p>
        </p:txBody>
      </p:sp>
      <p:sp>
        <p:nvSpPr>
          <p:cNvPr id="5"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6"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smtClean="0">
                <a:solidFill>
                  <a:schemeClr val="bg1"/>
                </a:solidFill>
              </a:rPr>
              <a:t>Adapter(</a:t>
            </a:r>
            <a:r>
              <a:rPr lang="zh-CN" altLang="en-US" sz="2600" dirty="0" smtClean="0">
                <a:solidFill>
                  <a:schemeClr val="bg1"/>
                </a:solidFill>
              </a:rPr>
              <a:t>适配器</a:t>
            </a:r>
            <a:r>
              <a:rPr lang="en-US" altLang="zh-CN" sz="2600" dirty="0" smtClean="0">
                <a:solidFill>
                  <a:schemeClr val="bg1"/>
                </a:solidFill>
              </a:rPr>
              <a:t>)</a:t>
            </a:r>
            <a:r>
              <a:rPr lang="zh-CN" altLang="en-US" sz="2600" dirty="0" smtClean="0">
                <a:solidFill>
                  <a:schemeClr val="bg1"/>
                </a:solidFill>
              </a:rPr>
              <a:t>模式</a:t>
            </a:r>
            <a:endParaRPr lang="zh-CN" altLang="en-US" sz="2600" dirty="0">
              <a:solidFill>
                <a:schemeClr val="bg1"/>
              </a:solidFill>
            </a:endParaRPr>
          </a:p>
        </p:txBody>
      </p:sp>
    </p:spTree>
    <p:extLst>
      <p:ext uri="{BB962C8B-B14F-4D97-AF65-F5344CB8AC3E}">
        <p14:creationId xmlns:p14="http://schemas.microsoft.com/office/powerpoint/2010/main" val="375730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9" name="组合 20"/>
          <p:cNvGrpSpPr>
            <a:grpSpLocks/>
          </p:cNvGrpSpPr>
          <p:nvPr/>
        </p:nvGrpSpPr>
        <p:grpSpPr bwMode="auto">
          <a:xfrm>
            <a:off x="1116207" y="1609410"/>
            <a:ext cx="4393375" cy="1427411"/>
            <a:chOff x="1115755" y="752550"/>
            <a:chExt cx="7345362" cy="2016125"/>
          </a:xfrm>
        </p:grpSpPr>
        <p:pic>
          <p:nvPicPr>
            <p:cNvPr id="80917" name="Picture 4" descr="HH01076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755" y="752550"/>
              <a:ext cx="1657350" cy="19891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091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1242" y="752550"/>
              <a:ext cx="2809875" cy="194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19" name="Picture 6" descr="j037085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80" y="771600"/>
              <a:ext cx="2160587"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900" name="组合 21"/>
          <p:cNvGrpSpPr>
            <a:grpSpLocks/>
          </p:cNvGrpSpPr>
          <p:nvPr/>
        </p:nvGrpSpPr>
        <p:grpSpPr bwMode="auto">
          <a:xfrm>
            <a:off x="3924982" y="3013003"/>
            <a:ext cx="4825251" cy="2843752"/>
            <a:chOff x="1116013" y="2146300"/>
            <a:chExt cx="7758112" cy="4792048"/>
          </a:xfrm>
        </p:grpSpPr>
        <p:grpSp>
          <p:nvGrpSpPr>
            <p:cNvPr id="80902" name="Group 15"/>
            <p:cNvGrpSpPr>
              <a:grpSpLocks/>
            </p:cNvGrpSpPr>
            <p:nvPr/>
          </p:nvGrpSpPr>
          <p:grpSpPr bwMode="auto">
            <a:xfrm>
              <a:off x="1116013" y="2179638"/>
              <a:ext cx="1727200" cy="2601495"/>
              <a:chOff x="476" y="1162"/>
              <a:chExt cx="1133" cy="1705"/>
            </a:xfrm>
          </p:grpSpPr>
          <p:pic>
            <p:nvPicPr>
              <p:cNvPr id="8091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76" y="1162"/>
                <a:ext cx="1133" cy="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7"/>
              <p:cNvSpPr txBox="1">
                <a:spLocks noChangeArrowheads="1"/>
              </p:cNvSpPr>
              <p:nvPr/>
            </p:nvSpPr>
            <p:spPr bwMode="auto">
              <a:xfrm>
                <a:off x="566" y="2226"/>
                <a:ext cx="980"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r>
                  <a:rPr lang="zh-CN" altLang="en-US">
                    <a:effectLst>
                      <a:outerShdw blurRad="38100" dist="38100" dir="2700000" algn="tl">
                        <a:srgbClr val="000000"/>
                      </a:outerShdw>
                    </a:effectLst>
                  </a:rPr>
                  <a:t>客户</a:t>
                </a:r>
                <a:r>
                  <a:rPr lang="en-US" altLang="zh-CN">
                    <a:effectLst>
                      <a:outerShdw blurRad="38100" dist="38100" dir="2700000" algn="tl">
                        <a:srgbClr val="000000"/>
                      </a:outerShdw>
                    </a:effectLst>
                  </a:rPr>
                  <a:t>(</a:t>
                </a:r>
                <a:r>
                  <a:rPr lang="zh-CN" altLang="en-US">
                    <a:effectLst>
                      <a:outerShdw blurRad="38100" dist="38100" dir="2700000" algn="tl">
                        <a:srgbClr val="000000"/>
                      </a:outerShdw>
                    </a:effectLst>
                  </a:rPr>
                  <a:t>鸟</a:t>
                </a:r>
                <a:r>
                  <a:rPr lang="en-US" altLang="zh-CN">
                    <a:effectLst>
                      <a:outerShdw blurRad="38100" dist="38100" dir="2700000" algn="tl">
                        <a:srgbClr val="000000"/>
                      </a:outerShdw>
                    </a:effectLst>
                  </a:rPr>
                  <a:t>)</a:t>
                </a:r>
              </a:p>
            </p:txBody>
          </p:sp>
        </p:grpSp>
        <p:grpSp>
          <p:nvGrpSpPr>
            <p:cNvPr id="80903" name="Group 16"/>
            <p:cNvGrpSpPr>
              <a:grpSpLocks/>
            </p:cNvGrpSpPr>
            <p:nvPr/>
          </p:nvGrpSpPr>
          <p:grpSpPr bwMode="auto">
            <a:xfrm>
              <a:off x="6443663" y="2146300"/>
              <a:ext cx="2430462" cy="2847976"/>
              <a:chOff x="4116" y="1117"/>
              <a:chExt cx="1531" cy="1794"/>
            </a:xfrm>
          </p:grpSpPr>
          <p:pic>
            <p:nvPicPr>
              <p:cNvPr id="80913" name="Picture 4" descr="HH01076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7" y="1117"/>
                <a:ext cx="893" cy="107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 name="Text Box 8"/>
              <p:cNvSpPr txBox="1">
                <a:spLocks noChangeArrowheads="1"/>
              </p:cNvSpPr>
              <p:nvPr/>
            </p:nvSpPr>
            <p:spPr bwMode="auto">
              <a:xfrm>
                <a:off x="4116" y="2295"/>
                <a:ext cx="1531" cy="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r>
                  <a:rPr lang="zh-CN" altLang="en-US" dirty="0">
                    <a:effectLst>
                      <a:outerShdw blurRad="38100" dist="38100" dir="2700000" algn="tl">
                        <a:srgbClr val="000000"/>
                      </a:outerShdw>
                    </a:effectLst>
                  </a:rPr>
                  <a:t>被适配者</a:t>
                </a:r>
                <a:r>
                  <a:rPr lang="en-US" altLang="zh-CN" dirty="0">
                    <a:effectLst>
                      <a:outerShdw blurRad="38100" dist="38100" dir="2700000" algn="tl">
                        <a:srgbClr val="000000"/>
                      </a:outerShdw>
                    </a:effectLst>
                  </a:rPr>
                  <a:t>(</a:t>
                </a:r>
                <a:r>
                  <a:rPr lang="zh-CN" altLang="en-US" dirty="0">
                    <a:effectLst>
                      <a:outerShdw blurRad="38100" dist="38100" dir="2700000" algn="tl">
                        <a:srgbClr val="000000"/>
                      </a:outerShdw>
                    </a:effectLst>
                  </a:rPr>
                  <a:t>鸭子</a:t>
                </a:r>
                <a:r>
                  <a:rPr lang="en-US" altLang="zh-CN" dirty="0">
                    <a:effectLst>
                      <a:outerShdw blurRad="38100" dist="38100" dir="2700000" algn="tl">
                        <a:srgbClr val="000000"/>
                      </a:outerShdw>
                    </a:effectLst>
                  </a:rPr>
                  <a:t>)</a:t>
                </a:r>
              </a:p>
            </p:txBody>
          </p:sp>
        </p:grpSp>
        <p:grpSp>
          <p:nvGrpSpPr>
            <p:cNvPr id="80904" name="Group 14"/>
            <p:cNvGrpSpPr>
              <a:grpSpLocks/>
            </p:cNvGrpSpPr>
            <p:nvPr/>
          </p:nvGrpSpPr>
          <p:grpSpPr bwMode="auto">
            <a:xfrm>
              <a:off x="3779838" y="4525963"/>
              <a:ext cx="1728787" cy="2412385"/>
              <a:chOff x="2381" y="2614"/>
              <a:chExt cx="1089" cy="1751"/>
            </a:xfrm>
          </p:grpSpPr>
          <p:pic>
            <p:nvPicPr>
              <p:cNvPr id="80911" name="Picture 6" descr="j037085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 y="2614"/>
                <a:ext cx="1089" cy="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9"/>
              <p:cNvSpPr txBox="1">
                <a:spLocks noChangeArrowheads="1"/>
              </p:cNvSpPr>
              <p:nvPr/>
            </p:nvSpPr>
            <p:spPr bwMode="auto">
              <a:xfrm>
                <a:off x="2607" y="3656"/>
                <a:ext cx="756" cy="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r>
                  <a:rPr lang="zh-CN" altLang="en-US">
                    <a:effectLst>
                      <a:outerShdw blurRad="38100" dist="38100" dir="2700000" algn="tl">
                        <a:srgbClr val="000000"/>
                      </a:outerShdw>
                    </a:effectLst>
                  </a:rPr>
                  <a:t>适配器</a:t>
                </a:r>
              </a:p>
            </p:txBody>
          </p:sp>
        </p:grpSp>
        <p:grpSp>
          <p:nvGrpSpPr>
            <p:cNvPr id="80905" name="Group 17"/>
            <p:cNvGrpSpPr>
              <a:grpSpLocks/>
            </p:cNvGrpSpPr>
            <p:nvPr/>
          </p:nvGrpSpPr>
          <p:grpSpPr bwMode="auto">
            <a:xfrm>
              <a:off x="2916238" y="2852738"/>
              <a:ext cx="1728788" cy="1800225"/>
              <a:chOff x="1656" y="1752"/>
              <a:chExt cx="1089" cy="1134"/>
            </a:xfrm>
          </p:grpSpPr>
          <p:sp>
            <p:nvSpPr>
              <p:cNvPr id="16" name="Line 10"/>
              <p:cNvSpPr>
                <a:spLocks noChangeShapeType="1"/>
              </p:cNvSpPr>
              <p:nvPr/>
            </p:nvSpPr>
            <p:spPr bwMode="auto">
              <a:xfrm>
                <a:off x="1656" y="1752"/>
                <a:ext cx="1089" cy="113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17" name="Text Box 11"/>
              <p:cNvSpPr txBox="1">
                <a:spLocks noChangeArrowheads="1"/>
              </p:cNvSpPr>
              <p:nvPr/>
            </p:nvSpPr>
            <p:spPr bwMode="auto">
              <a:xfrm>
                <a:off x="1882" y="1760"/>
                <a:ext cx="544" cy="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r>
                  <a:rPr lang="zh-CN" altLang="en-US">
                    <a:effectLst>
                      <a:outerShdw blurRad="38100" dist="38100" dir="2700000" algn="tl">
                        <a:srgbClr val="000000"/>
                      </a:outerShdw>
                    </a:effectLst>
                  </a:rPr>
                  <a:t>请求</a:t>
                </a:r>
              </a:p>
            </p:txBody>
          </p:sp>
        </p:grpSp>
        <p:grpSp>
          <p:nvGrpSpPr>
            <p:cNvPr id="80906" name="Group 18"/>
            <p:cNvGrpSpPr>
              <a:grpSpLocks/>
            </p:cNvGrpSpPr>
            <p:nvPr/>
          </p:nvGrpSpPr>
          <p:grpSpPr bwMode="auto">
            <a:xfrm>
              <a:off x="4572000" y="2865438"/>
              <a:ext cx="2232025" cy="1643062"/>
              <a:chOff x="2926" y="1669"/>
              <a:chExt cx="1406" cy="1035"/>
            </a:xfrm>
          </p:grpSpPr>
          <p:sp>
            <p:nvSpPr>
              <p:cNvPr id="19" name="Line 12"/>
              <p:cNvSpPr>
                <a:spLocks noChangeShapeType="1"/>
              </p:cNvSpPr>
              <p:nvPr/>
            </p:nvSpPr>
            <p:spPr bwMode="auto">
              <a:xfrm flipV="1">
                <a:off x="3425" y="1888"/>
                <a:ext cx="907" cy="81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20" name="Text Box 13"/>
              <p:cNvSpPr txBox="1">
                <a:spLocks noChangeArrowheads="1"/>
              </p:cNvSpPr>
              <p:nvPr/>
            </p:nvSpPr>
            <p:spPr bwMode="auto">
              <a:xfrm>
                <a:off x="2926" y="1669"/>
                <a:ext cx="1405" cy="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r>
                  <a:rPr lang="zh-CN" altLang="en-US" dirty="0">
                    <a:effectLst>
                      <a:outerShdw blurRad="38100" dist="38100" dir="2700000" algn="tl">
                        <a:srgbClr val="000000"/>
                      </a:outerShdw>
                    </a:effectLst>
                  </a:rPr>
                  <a:t>转换后的请求</a:t>
                </a:r>
              </a:p>
            </p:txBody>
          </p:sp>
        </p:grpSp>
      </p:grpSp>
      <p:sp>
        <p:nvSpPr>
          <p:cNvPr id="80901" name="文本框 22"/>
          <p:cNvSpPr txBox="1">
            <a:spLocks noChangeArrowheads="1"/>
          </p:cNvSpPr>
          <p:nvPr/>
        </p:nvSpPr>
        <p:spPr bwMode="auto">
          <a:xfrm>
            <a:off x="1116207" y="3687809"/>
            <a:ext cx="1929147" cy="36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理解</a:t>
            </a:r>
            <a:r>
              <a:rPr lang="en-US" altLang="zh-CN"/>
              <a:t>1</a:t>
            </a:r>
            <a:r>
              <a:rPr lang="zh-CN" altLang="en-US"/>
              <a:t>：接口转换</a:t>
            </a:r>
          </a:p>
        </p:txBody>
      </p:sp>
      <p:sp>
        <p:nvSpPr>
          <p:cNvPr id="24"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25"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smtClean="0">
                <a:solidFill>
                  <a:schemeClr val="bg1"/>
                </a:solidFill>
              </a:rPr>
              <a:t>Adapter(</a:t>
            </a:r>
            <a:r>
              <a:rPr lang="zh-CN" altLang="en-US" sz="2600" dirty="0" smtClean="0">
                <a:solidFill>
                  <a:schemeClr val="bg1"/>
                </a:solidFill>
              </a:rPr>
              <a:t>适配器</a:t>
            </a:r>
            <a:r>
              <a:rPr lang="en-US" altLang="zh-CN" sz="2600" dirty="0" smtClean="0">
                <a:solidFill>
                  <a:schemeClr val="bg1"/>
                </a:solidFill>
              </a:rPr>
              <a:t>)</a:t>
            </a:r>
            <a:r>
              <a:rPr lang="zh-CN" altLang="en-US" sz="2600" dirty="0" smtClean="0">
                <a:solidFill>
                  <a:schemeClr val="bg1"/>
                </a:solidFill>
              </a:rPr>
              <a:t>模式</a:t>
            </a:r>
            <a:endParaRPr lang="zh-CN" altLang="en-US" sz="2600" dirty="0">
              <a:solidFill>
                <a:schemeClr val="bg1"/>
              </a:solidFill>
            </a:endParaRPr>
          </a:p>
        </p:txBody>
      </p:sp>
    </p:spTree>
    <p:extLst>
      <p:ext uri="{BB962C8B-B14F-4D97-AF65-F5344CB8AC3E}">
        <p14:creationId xmlns:p14="http://schemas.microsoft.com/office/powerpoint/2010/main" val="417952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300" fill="hold"/>
                                        <p:tgtEl>
                                          <p:spTgt spid="24"/>
                                        </p:tgtEl>
                                        <p:attrNameLst>
                                          <p:attrName>ppt_x</p:attrName>
                                        </p:attrNameLst>
                                      </p:cBhvr>
                                      <p:tavLst>
                                        <p:tav tm="0">
                                          <p:val>
                                            <p:strVal val="0-#ppt_w/2"/>
                                          </p:val>
                                        </p:tav>
                                        <p:tav tm="100000">
                                          <p:val>
                                            <p:strVal val="#ppt_x"/>
                                          </p:val>
                                        </p:tav>
                                      </p:tavLst>
                                    </p:anim>
                                    <p:anim calcmode="lin" valueType="num">
                                      <p:cBhvr additive="base">
                                        <p:cTn id="8" dur="3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Oval 5"/>
          <p:cNvSpPr>
            <a:spLocks noChangeArrowheads="1"/>
          </p:cNvSpPr>
          <p:nvPr/>
        </p:nvSpPr>
        <p:spPr bwMode="auto">
          <a:xfrm>
            <a:off x="3446463" y="1339850"/>
            <a:ext cx="2255837" cy="2265363"/>
          </a:xfrm>
          <a:prstGeom prst="ellipse">
            <a:avLst/>
          </a:prstGeom>
          <a:solidFill>
            <a:srgbClr val="4E4B4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1267" name="Freeform 8"/>
          <p:cNvSpPr>
            <a:spLocks/>
          </p:cNvSpPr>
          <p:nvPr/>
        </p:nvSpPr>
        <p:spPr bwMode="auto">
          <a:xfrm>
            <a:off x="3335338" y="2462213"/>
            <a:ext cx="2478087" cy="1254125"/>
          </a:xfrm>
          <a:custGeom>
            <a:avLst/>
            <a:gdLst>
              <a:gd name="T0" fmla="*/ 1549562246 w 3963"/>
              <a:gd name="T1" fmla="*/ 0 h 1997"/>
              <a:gd name="T2" fmla="*/ 1549562246 w 3963"/>
              <a:gd name="T3" fmla="*/ 6310189 h 1997"/>
              <a:gd name="T4" fmla="*/ 774976531 w 3963"/>
              <a:gd name="T5" fmla="*/ 787596152 h 1997"/>
              <a:gd name="T6" fmla="*/ 0 w 3963"/>
              <a:gd name="T7" fmla="*/ 6310189 h 19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68" name="Oval 9"/>
          <p:cNvSpPr>
            <a:spLocks noChangeArrowheads="1"/>
          </p:cNvSpPr>
          <p:nvPr/>
        </p:nvSpPr>
        <p:spPr bwMode="auto">
          <a:xfrm>
            <a:off x="5743575" y="2379663"/>
            <a:ext cx="139700"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1269" name="Oval 10"/>
          <p:cNvSpPr>
            <a:spLocks noChangeArrowheads="1"/>
          </p:cNvSpPr>
          <p:nvPr/>
        </p:nvSpPr>
        <p:spPr bwMode="auto">
          <a:xfrm>
            <a:off x="3263900" y="2379663"/>
            <a:ext cx="138113"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1270" name="TextBox 13"/>
          <p:cNvSpPr txBox="1">
            <a:spLocks noChangeArrowheads="1"/>
          </p:cNvSpPr>
          <p:nvPr/>
        </p:nvSpPr>
        <p:spPr bwMode="auto">
          <a:xfrm>
            <a:off x="3767138" y="1592263"/>
            <a:ext cx="161131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0" dirty="0">
                <a:solidFill>
                  <a:srgbClr val="F8F8F8"/>
                </a:solidFill>
                <a:ea typeface="宋体" panose="02010600030101010101" pitchFamily="2" charset="-122"/>
              </a:rPr>
              <a:t>01</a:t>
            </a:r>
            <a:endParaRPr lang="zh-CN" altLang="en-US" sz="10000" dirty="0">
              <a:solidFill>
                <a:srgbClr val="F8F8F8"/>
              </a:solidFill>
              <a:ea typeface="宋体" panose="02010600030101010101" pitchFamily="2" charset="-122"/>
            </a:endParaRPr>
          </a:p>
        </p:txBody>
      </p:sp>
      <p:cxnSp>
        <p:nvCxnSpPr>
          <p:cNvPr id="11271" name="直接连接符 15"/>
          <p:cNvCxnSpPr>
            <a:cxnSpLocks noChangeShapeType="1"/>
          </p:cNvCxnSpPr>
          <p:nvPr/>
        </p:nvCxnSpPr>
        <p:spPr bwMode="auto">
          <a:xfrm>
            <a:off x="1620838" y="4111625"/>
            <a:ext cx="590391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72" name="TextBox 17"/>
          <p:cNvSpPr txBox="1">
            <a:spLocks noChangeArrowheads="1"/>
          </p:cNvSpPr>
          <p:nvPr/>
        </p:nvSpPr>
        <p:spPr bwMode="auto">
          <a:xfrm>
            <a:off x="3852863" y="4092575"/>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dirty="0">
                <a:solidFill>
                  <a:schemeClr val="tx1"/>
                </a:solidFill>
                <a:latin typeface="微软雅黑" panose="020B0503020204020204" pitchFamily="34" charset="-122"/>
              </a:rPr>
              <a:t>架构相关概念</a:t>
            </a:r>
          </a:p>
        </p:txBody>
      </p:sp>
      <p:sp>
        <p:nvSpPr>
          <p:cNvPr id="9" name="TextBox 49"/>
          <p:cNvSpPr txBox="1">
            <a:spLocks noChangeArrowheads="1"/>
          </p:cNvSpPr>
          <p:nvPr/>
        </p:nvSpPr>
        <p:spPr bwMode="auto">
          <a:xfrm>
            <a:off x="1692274" y="4881563"/>
            <a:ext cx="626489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0"/>
              </a:spcBef>
              <a:buFontTx/>
              <a:buNone/>
            </a:pPr>
            <a:r>
              <a:rPr lang="en-US" altLang="zh-CN" sz="1800" dirty="0">
                <a:solidFill>
                  <a:srgbClr val="4D4D4D"/>
                </a:solidFill>
                <a:latin typeface="微软雅黑" panose="020B0503020204020204" pitchFamily="34" charset="-122"/>
              </a:rPr>
              <a:t>◎</a:t>
            </a:r>
            <a:r>
              <a:rPr lang="zh-CN" altLang="en-US" sz="1800" dirty="0">
                <a:solidFill>
                  <a:srgbClr val="4D4D4D"/>
                </a:solidFill>
                <a:latin typeface="微软雅黑" panose="020B0503020204020204" pitchFamily="34" charset="-122"/>
              </a:rPr>
              <a:t>软件架构</a:t>
            </a:r>
            <a:r>
              <a:rPr lang="en-US" altLang="zh-CN" sz="1800" dirty="0">
                <a:solidFill>
                  <a:srgbClr val="4D4D4D"/>
                </a:solidFill>
                <a:latin typeface="微软雅黑" panose="020B0503020204020204" pitchFamily="34" charset="-122"/>
              </a:rPr>
              <a:t>◎ </a:t>
            </a:r>
            <a:r>
              <a:rPr lang="zh-CN" altLang="en-US" sz="1800" dirty="0">
                <a:solidFill>
                  <a:srgbClr val="4D4D4D"/>
                </a:solidFill>
                <a:latin typeface="微软雅黑" panose="020B0503020204020204" pitchFamily="34" charset="-122"/>
              </a:rPr>
              <a:t>软件架构的种类</a:t>
            </a:r>
            <a:r>
              <a:rPr lang="en-US" sz="1800" dirty="0">
                <a:solidFill>
                  <a:srgbClr val="4D4D4D"/>
                </a:solidFill>
                <a:latin typeface="微软雅黑" panose="020B0503020204020204" pitchFamily="34" charset="-122"/>
              </a:rPr>
              <a:t>◎</a:t>
            </a:r>
            <a:r>
              <a:rPr lang="zh-CN" altLang="en-US" sz="1800" dirty="0">
                <a:solidFill>
                  <a:srgbClr val="4D4D4D"/>
                </a:solidFill>
                <a:latin typeface="微软雅黑" panose="020B0503020204020204" pitchFamily="34" charset="-122"/>
              </a:rPr>
              <a:t>软件架构风格</a:t>
            </a:r>
            <a:r>
              <a:rPr lang="en-US" sz="1800" dirty="0">
                <a:solidFill>
                  <a:srgbClr val="4D4D4D"/>
                </a:solidFill>
                <a:latin typeface="微软雅黑" panose="020B0503020204020204" pitchFamily="34" charset="-122"/>
              </a:rPr>
              <a:t> ◎</a:t>
            </a:r>
            <a:r>
              <a:rPr lang="zh-CN" altLang="en-US" sz="1800" dirty="0">
                <a:solidFill>
                  <a:srgbClr val="4D4D4D"/>
                </a:solidFill>
                <a:latin typeface="微软雅黑" panose="020B0503020204020204" pitchFamily="34" charset="-122"/>
              </a:rPr>
              <a:t>软件架构机制</a:t>
            </a:r>
          </a:p>
        </p:txBody>
      </p:sp>
    </p:spTree>
  </p:cSld>
  <p:clrMapOvr>
    <a:masterClrMapping/>
  </p:clrMapOvr>
  <p:transition spd="slow" advTm="10224">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heel(1)">
                                      <p:cBhvr>
                                        <p:cTn id="7" dur="2000"/>
                                        <p:tgtEl>
                                          <p:spTgt spid="11266"/>
                                        </p:tgtEl>
                                      </p:cBhvr>
                                    </p:animEffect>
                                  </p:childTnLst>
                                </p:cTn>
                              </p:par>
                            </p:childTnLst>
                          </p:cTn>
                        </p:par>
                        <p:par>
                          <p:cTn id="8" fill="hold" nodeType="afterGroup">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11270"/>
                                        </p:tgtEl>
                                        <p:attrNameLst>
                                          <p:attrName>style.visibility</p:attrName>
                                        </p:attrNameLst>
                                      </p:cBhvr>
                                      <p:to>
                                        <p:strVal val="visible"/>
                                      </p:to>
                                    </p:set>
                                    <p:anim calcmode="lin" valueType="num">
                                      <p:cBhvr>
                                        <p:cTn id="11" dur="500" fill="hold"/>
                                        <p:tgtEl>
                                          <p:spTgt spid="11270"/>
                                        </p:tgtEl>
                                        <p:attrNameLst>
                                          <p:attrName>ppt_w</p:attrName>
                                        </p:attrNameLst>
                                      </p:cBhvr>
                                      <p:tavLst>
                                        <p:tav tm="0">
                                          <p:val>
                                            <p:fltVal val="0"/>
                                          </p:val>
                                        </p:tav>
                                        <p:tav tm="100000">
                                          <p:val>
                                            <p:strVal val="#ppt_w"/>
                                          </p:val>
                                        </p:tav>
                                      </p:tavLst>
                                    </p:anim>
                                    <p:anim calcmode="lin" valueType="num">
                                      <p:cBhvr>
                                        <p:cTn id="12" dur="500" fill="hold"/>
                                        <p:tgtEl>
                                          <p:spTgt spid="11270"/>
                                        </p:tgtEl>
                                        <p:attrNameLst>
                                          <p:attrName>ppt_h</p:attrName>
                                        </p:attrNameLst>
                                      </p:cBhvr>
                                      <p:tavLst>
                                        <p:tav tm="0">
                                          <p:val>
                                            <p:fltVal val="0"/>
                                          </p:val>
                                        </p:tav>
                                        <p:tav tm="100000">
                                          <p:val>
                                            <p:strVal val="#ppt_h"/>
                                          </p:val>
                                        </p:tav>
                                      </p:tavLst>
                                    </p:anim>
                                    <p:anim calcmode="lin" valueType="num">
                                      <p:cBhvr>
                                        <p:cTn id="13" dur="500" fill="hold"/>
                                        <p:tgtEl>
                                          <p:spTgt spid="11270"/>
                                        </p:tgtEl>
                                        <p:attrNameLst>
                                          <p:attrName>style.rotation</p:attrName>
                                        </p:attrNameLst>
                                      </p:cBhvr>
                                      <p:tavLst>
                                        <p:tav tm="0">
                                          <p:val>
                                            <p:fltVal val="90"/>
                                          </p:val>
                                        </p:tav>
                                        <p:tav tm="100000">
                                          <p:val>
                                            <p:fltVal val="0"/>
                                          </p:val>
                                        </p:tav>
                                      </p:tavLst>
                                    </p:anim>
                                    <p:animEffect transition="in" filter="fade">
                                      <p:cBhvr>
                                        <p:cTn id="14" dur="500"/>
                                        <p:tgtEl>
                                          <p:spTgt spid="11270"/>
                                        </p:tgtEl>
                                      </p:cBhvr>
                                    </p:animEffect>
                                  </p:childTnLst>
                                </p:cTn>
                              </p:par>
                            </p:childTnLst>
                          </p:cTn>
                        </p:par>
                        <p:par>
                          <p:cTn id="15" fill="hold" nodeType="afterGroup">
                            <p:stCondLst>
                              <p:cond delay="2500"/>
                            </p:stCondLst>
                            <p:childTnLst>
                              <p:par>
                                <p:cTn id="16" presetID="1" presetClass="entr" presetSubtype="0" fill="hold" grpId="0" nodeType="afterEffect">
                                  <p:stCondLst>
                                    <p:cond delay="0"/>
                                  </p:stCondLst>
                                  <p:childTnLst>
                                    <p:set>
                                      <p:cBhvr>
                                        <p:cTn id="17" dur="1" fill="hold">
                                          <p:stCondLst>
                                            <p:cond delay="0"/>
                                          </p:stCondLst>
                                        </p:cTn>
                                        <p:tgtEl>
                                          <p:spTgt spid="1126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268"/>
                                        </p:tgtEl>
                                        <p:attrNameLst>
                                          <p:attrName>style.visibility</p:attrName>
                                        </p:attrNameLst>
                                      </p:cBhvr>
                                      <p:to>
                                        <p:strVal val="visible"/>
                                      </p:to>
                                    </p:set>
                                  </p:childTnLst>
                                </p:cTn>
                              </p:par>
                            </p:childTnLst>
                          </p:cTn>
                        </p:par>
                        <p:par>
                          <p:cTn id="20" fill="hold" nodeType="afterGroup">
                            <p:stCondLst>
                              <p:cond delay="2501"/>
                            </p:stCondLst>
                            <p:childTnLst>
                              <p:par>
                                <p:cTn id="21" presetID="37" presetClass="path" presetSubtype="0" accel="50000" decel="50000" fill="hold" grpId="1" nodeType="afterEffect">
                                  <p:stCondLst>
                                    <p:cond delay="0"/>
                                  </p:stCondLst>
                                  <p:childTnLst>
                                    <p:animMotion origin="layout" path="M -3.88889E-6 4.48659E-6 L -0.00434 0.05064 L -0.02378 0.10846 C -0.03593 0.12696 -0.05625 0.15124 -0.07465 0.16396 C -0.09305 0.17668 -0.11302 0.18524 -0.13385 0.18455 C -0.16302 0.19102 -0.18246 0.17183 -0.2 0.16003 C -0.21805 0.14824 -0.23073 0.13159 -0.24166 0.11424 L -0.26562 0.05666 L -0.26961 4.48659E-6 " pathEditMode="relative" rAng="0" ptsTypes="FAfafaFAF">
                                      <p:cBhvr>
                                        <p:cTn id="22" dur="2000" spd="-99800" fill="hold"/>
                                        <p:tgtEl>
                                          <p:spTgt spid="11268"/>
                                        </p:tgtEl>
                                        <p:attrNameLst>
                                          <p:attrName>ppt_x,ppt_y</p:attrName>
                                        </p:attrNameLst>
                                      </p:cBhvr>
                                      <p:rCtr x="-13300" y="9600"/>
                                    </p:animMotion>
                                  </p:childTnLst>
                                </p:cTn>
                              </p:par>
                              <p:par>
                                <p:cTn id="23" presetID="22" presetClass="entr" presetSubtype="8" fill="hold" grpId="0" nodeType="withEffect">
                                  <p:stCondLst>
                                    <p:cond delay="0"/>
                                  </p:stCondLst>
                                  <p:childTnLst>
                                    <p:set>
                                      <p:cBhvr>
                                        <p:cTn id="24" dur="1" fill="hold">
                                          <p:stCondLst>
                                            <p:cond delay="0"/>
                                          </p:stCondLst>
                                        </p:cTn>
                                        <p:tgtEl>
                                          <p:spTgt spid="11267"/>
                                        </p:tgtEl>
                                        <p:attrNameLst>
                                          <p:attrName>style.visibility</p:attrName>
                                        </p:attrNameLst>
                                      </p:cBhvr>
                                      <p:to>
                                        <p:strVal val="visible"/>
                                      </p:to>
                                    </p:set>
                                    <p:animEffect transition="in" filter="wipe(left)">
                                      <p:cBhvr>
                                        <p:cTn id="25" dur="2000"/>
                                        <p:tgtEl>
                                          <p:spTgt spid="11267"/>
                                        </p:tgtEl>
                                      </p:cBhvr>
                                    </p:animEffect>
                                  </p:childTnLst>
                                </p:cTn>
                              </p:par>
                            </p:childTnLst>
                          </p:cTn>
                        </p:par>
                        <p:par>
                          <p:cTn id="26" fill="hold" nodeType="afterGroup">
                            <p:stCondLst>
                              <p:cond delay="4501"/>
                            </p:stCondLst>
                            <p:childTnLst>
                              <p:par>
                                <p:cTn id="27" presetID="31" presetClass="entr" presetSubtype="0" fill="hold" nodeType="afterEffect">
                                  <p:stCondLst>
                                    <p:cond delay="0"/>
                                  </p:stCondLst>
                                  <p:childTnLst>
                                    <p:set>
                                      <p:cBhvr>
                                        <p:cTn id="28" dur="1" fill="hold">
                                          <p:stCondLst>
                                            <p:cond delay="0"/>
                                          </p:stCondLst>
                                        </p:cTn>
                                        <p:tgtEl>
                                          <p:spTgt spid="11271"/>
                                        </p:tgtEl>
                                        <p:attrNameLst>
                                          <p:attrName>style.visibility</p:attrName>
                                        </p:attrNameLst>
                                      </p:cBhvr>
                                      <p:to>
                                        <p:strVal val="visible"/>
                                      </p:to>
                                    </p:set>
                                    <p:anim calcmode="lin" valueType="num">
                                      <p:cBhvr>
                                        <p:cTn id="29" dur="500" fill="hold"/>
                                        <p:tgtEl>
                                          <p:spTgt spid="11271"/>
                                        </p:tgtEl>
                                        <p:attrNameLst>
                                          <p:attrName>ppt_w</p:attrName>
                                        </p:attrNameLst>
                                      </p:cBhvr>
                                      <p:tavLst>
                                        <p:tav tm="0">
                                          <p:val>
                                            <p:fltVal val="0"/>
                                          </p:val>
                                        </p:tav>
                                        <p:tav tm="100000">
                                          <p:val>
                                            <p:strVal val="#ppt_w"/>
                                          </p:val>
                                        </p:tav>
                                      </p:tavLst>
                                    </p:anim>
                                    <p:anim calcmode="lin" valueType="num">
                                      <p:cBhvr>
                                        <p:cTn id="30" dur="500" fill="hold"/>
                                        <p:tgtEl>
                                          <p:spTgt spid="11271"/>
                                        </p:tgtEl>
                                        <p:attrNameLst>
                                          <p:attrName>ppt_h</p:attrName>
                                        </p:attrNameLst>
                                      </p:cBhvr>
                                      <p:tavLst>
                                        <p:tav tm="0">
                                          <p:val>
                                            <p:fltVal val="0"/>
                                          </p:val>
                                        </p:tav>
                                        <p:tav tm="100000">
                                          <p:val>
                                            <p:strVal val="#ppt_h"/>
                                          </p:val>
                                        </p:tav>
                                      </p:tavLst>
                                    </p:anim>
                                    <p:anim calcmode="lin" valueType="num">
                                      <p:cBhvr>
                                        <p:cTn id="31" dur="500" fill="hold"/>
                                        <p:tgtEl>
                                          <p:spTgt spid="11271"/>
                                        </p:tgtEl>
                                        <p:attrNameLst>
                                          <p:attrName>style.rotation</p:attrName>
                                        </p:attrNameLst>
                                      </p:cBhvr>
                                      <p:tavLst>
                                        <p:tav tm="0">
                                          <p:val>
                                            <p:fltVal val="90"/>
                                          </p:val>
                                        </p:tav>
                                        <p:tav tm="100000">
                                          <p:val>
                                            <p:fltVal val="0"/>
                                          </p:val>
                                        </p:tav>
                                      </p:tavLst>
                                    </p:anim>
                                    <p:animEffect transition="in" filter="fade">
                                      <p:cBhvr>
                                        <p:cTn id="32" dur="500"/>
                                        <p:tgtEl>
                                          <p:spTgt spid="11271"/>
                                        </p:tgtEl>
                                      </p:cBhvr>
                                    </p:animEffect>
                                  </p:childTnLst>
                                </p:cTn>
                              </p:par>
                            </p:childTnLst>
                          </p:cTn>
                        </p:par>
                        <p:par>
                          <p:cTn id="33" fill="hold" nodeType="afterGroup">
                            <p:stCondLst>
                              <p:cond delay="5001"/>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1272"/>
                                        </p:tgtEl>
                                        <p:attrNameLst>
                                          <p:attrName>style.visibility</p:attrName>
                                        </p:attrNameLst>
                                      </p:cBhvr>
                                      <p:to>
                                        <p:strVal val="visible"/>
                                      </p:to>
                                    </p:set>
                                    <p:anim calcmode="lin" valueType="num">
                                      <p:cBhvr>
                                        <p:cTn id="36" dur="500" fill="hold"/>
                                        <p:tgtEl>
                                          <p:spTgt spid="11272"/>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1272"/>
                                        </p:tgtEl>
                                        <p:attrNameLst>
                                          <p:attrName>ppt_y</p:attrName>
                                        </p:attrNameLst>
                                      </p:cBhvr>
                                      <p:tavLst>
                                        <p:tav tm="0">
                                          <p:val>
                                            <p:strVal val="#ppt_y"/>
                                          </p:val>
                                        </p:tav>
                                        <p:tav tm="100000">
                                          <p:val>
                                            <p:strVal val="#ppt_y"/>
                                          </p:val>
                                        </p:tav>
                                      </p:tavLst>
                                    </p:anim>
                                    <p:anim calcmode="lin" valueType="num">
                                      <p:cBhvr>
                                        <p:cTn id="38" dur="500" fill="hold"/>
                                        <p:tgtEl>
                                          <p:spTgt spid="11272"/>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1272"/>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1272"/>
                                        </p:tgtEl>
                                      </p:cBhvr>
                                    </p:animEffect>
                                  </p:childTnLst>
                                </p:cTn>
                              </p:par>
                            </p:childTnLst>
                          </p:cTn>
                        </p:par>
                        <p:par>
                          <p:cTn id="41" fill="hold">
                            <p:stCondLst>
                              <p:cond delay="5751"/>
                            </p:stCondLst>
                            <p:childTnLst>
                              <p:par>
                                <p:cTn id="42" presetID="22" presetClass="entr" presetSubtype="1"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up)">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nimBg="1" autoUpdateAnimBg="0"/>
      <p:bldP spid="11267" grpId="0" animBg="1"/>
      <p:bldP spid="11268" grpId="0" animBg="1" autoUpdateAnimBg="0"/>
      <p:bldP spid="11268" grpId="1" animBg="1" autoUpdateAnimBg="0"/>
      <p:bldP spid="11269" grpId="0" animBg="1" autoUpdateAnimBg="0"/>
      <p:bldP spid="11270" grpId="0" autoUpdateAnimBg="0"/>
      <p:bldP spid="11272" grpId="0" autoUpdateAnimBg="0"/>
      <p:bldP spid="9"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3" name="组合 11"/>
          <p:cNvGrpSpPr>
            <a:grpSpLocks/>
          </p:cNvGrpSpPr>
          <p:nvPr/>
        </p:nvGrpSpPr>
        <p:grpSpPr bwMode="auto">
          <a:xfrm>
            <a:off x="3999608" y="3516329"/>
            <a:ext cx="4931631" cy="2167312"/>
            <a:chOff x="1081088" y="2565401"/>
            <a:chExt cx="7539037" cy="3789362"/>
          </a:xfrm>
        </p:grpSpPr>
        <p:grpSp>
          <p:nvGrpSpPr>
            <p:cNvPr id="81941" name="Group 12"/>
            <p:cNvGrpSpPr>
              <a:grpSpLocks/>
            </p:cNvGrpSpPr>
            <p:nvPr/>
          </p:nvGrpSpPr>
          <p:grpSpPr bwMode="auto">
            <a:xfrm>
              <a:off x="2341563" y="2565401"/>
              <a:ext cx="1728788" cy="1798638"/>
              <a:chOff x="1656" y="1752"/>
              <a:chExt cx="1089" cy="1133"/>
            </a:xfrm>
          </p:grpSpPr>
          <p:sp>
            <p:nvSpPr>
              <p:cNvPr id="4" name="Line 13"/>
              <p:cNvSpPr>
                <a:spLocks noChangeShapeType="1"/>
              </p:cNvSpPr>
              <p:nvPr/>
            </p:nvSpPr>
            <p:spPr bwMode="auto">
              <a:xfrm>
                <a:off x="1656" y="1752"/>
                <a:ext cx="1089" cy="113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5" name="Text Box 14"/>
              <p:cNvSpPr txBox="1">
                <a:spLocks noChangeArrowheads="1"/>
              </p:cNvSpPr>
              <p:nvPr/>
            </p:nvSpPr>
            <p:spPr bwMode="auto">
              <a:xfrm>
                <a:off x="1882" y="1761"/>
                <a:ext cx="544"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r>
                  <a:rPr lang="zh-CN" altLang="en-US" dirty="0">
                    <a:effectLst>
                      <a:outerShdw blurRad="38100" dist="38100" dir="2700000" algn="tl">
                        <a:srgbClr val="000000"/>
                      </a:outerShdw>
                    </a:effectLst>
                  </a:rPr>
                  <a:t>叫</a:t>
                </a:r>
              </a:p>
            </p:txBody>
          </p:sp>
        </p:grpSp>
        <p:grpSp>
          <p:nvGrpSpPr>
            <p:cNvPr id="81942" name="Group 20"/>
            <p:cNvGrpSpPr>
              <a:grpSpLocks/>
            </p:cNvGrpSpPr>
            <p:nvPr/>
          </p:nvGrpSpPr>
          <p:grpSpPr bwMode="auto">
            <a:xfrm>
              <a:off x="5003800" y="2854325"/>
              <a:ext cx="1914525" cy="1509712"/>
              <a:chOff x="3334" y="1798"/>
              <a:chExt cx="1206" cy="951"/>
            </a:xfrm>
          </p:grpSpPr>
          <p:sp>
            <p:nvSpPr>
              <p:cNvPr id="7" name="Line 16"/>
              <p:cNvSpPr>
                <a:spLocks noChangeShapeType="1"/>
              </p:cNvSpPr>
              <p:nvPr/>
            </p:nvSpPr>
            <p:spPr bwMode="auto">
              <a:xfrm flipV="1">
                <a:off x="3424" y="1798"/>
                <a:ext cx="1116" cy="951"/>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8" name="Text Box 17"/>
              <p:cNvSpPr txBox="1">
                <a:spLocks noChangeArrowheads="1"/>
              </p:cNvSpPr>
              <p:nvPr/>
            </p:nvSpPr>
            <p:spPr bwMode="auto">
              <a:xfrm>
                <a:off x="3334" y="1798"/>
                <a:ext cx="862"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r>
                  <a:rPr lang="zh-CN" altLang="en-US">
                    <a:effectLst>
                      <a:outerShdw blurRad="38100" dist="38100" dir="2700000" algn="tl">
                        <a:srgbClr val="000000"/>
                      </a:outerShdw>
                    </a:effectLst>
                  </a:rPr>
                  <a:t>呷呷叫</a:t>
                </a:r>
              </a:p>
            </p:txBody>
          </p:sp>
        </p:grpSp>
        <p:pic>
          <p:nvPicPr>
            <p:cNvPr id="81943"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088" y="2924175"/>
              <a:ext cx="11144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4"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6050" y="3355975"/>
              <a:ext cx="2124075"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5"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4738" y="4508500"/>
              <a:ext cx="2376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1924" name="组合 12"/>
          <p:cNvGrpSpPr>
            <a:grpSpLocks/>
          </p:cNvGrpSpPr>
          <p:nvPr/>
        </p:nvGrpSpPr>
        <p:grpSpPr bwMode="auto">
          <a:xfrm>
            <a:off x="115908" y="1372831"/>
            <a:ext cx="4825250" cy="2843751"/>
            <a:chOff x="1116013" y="2146300"/>
            <a:chExt cx="7758112" cy="4792048"/>
          </a:xfrm>
        </p:grpSpPr>
        <p:grpSp>
          <p:nvGrpSpPr>
            <p:cNvPr id="81926" name="Group 15"/>
            <p:cNvGrpSpPr>
              <a:grpSpLocks/>
            </p:cNvGrpSpPr>
            <p:nvPr/>
          </p:nvGrpSpPr>
          <p:grpSpPr bwMode="auto">
            <a:xfrm>
              <a:off x="1116013" y="2179638"/>
              <a:ext cx="1727200" cy="2601495"/>
              <a:chOff x="476" y="1162"/>
              <a:chExt cx="1133" cy="1705"/>
            </a:xfrm>
          </p:grpSpPr>
          <p:pic>
            <p:nvPicPr>
              <p:cNvPr id="8193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76" y="1162"/>
                <a:ext cx="1133" cy="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 Box 7"/>
              <p:cNvSpPr txBox="1">
                <a:spLocks noChangeArrowheads="1"/>
              </p:cNvSpPr>
              <p:nvPr/>
            </p:nvSpPr>
            <p:spPr bwMode="auto">
              <a:xfrm>
                <a:off x="566" y="2226"/>
                <a:ext cx="980"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r>
                  <a:rPr lang="zh-CN" altLang="en-US" dirty="0">
                    <a:effectLst>
                      <a:outerShdw blurRad="38100" dist="38100" dir="2700000" algn="tl">
                        <a:srgbClr val="000000"/>
                      </a:outerShdw>
                    </a:effectLst>
                  </a:rPr>
                  <a:t>客户</a:t>
                </a:r>
                <a:r>
                  <a:rPr lang="en-US" altLang="zh-CN" dirty="0">
                    <a:effectLst>
                      <a:outerShdw blurRad="38100" dist="38100" dir="2700000" algn="tl">
                        <a:srgbClr val="000000"/>
                      </a:outerShdw>
                    </a:effectLst>
                  </a:rPr>
                  <a:t>(</a:t>
                </a:r>
                <a:r>
                  <a:rPr lang="zh-CN" altLang="en-US" dirty="0">
                    <a:effectLst>
                      <a:outerShdw blurRad="38100" dist="38100" dir="2700000" algn="tl">
                        <a:srgbClr val="000000"/>
                      </a:outerShdw>
                    </a:effectLst>
                  </a:rPr>
                  <a:t>鸟</a:t>
                </a:r>
                <a:r>
                  <a:rPr lang="en-US" altLang="zh-CN" dirty="0">
                    <a:effectLst>
                      <a:outerShdw blurRad="38100" dist="38100" dir="2700000" algn="tl">
                        <a:srgbClr val="000000"/>
                      </a:outerShdw>
                    </a:effectLst>
                  </a:rPr>
                  <a:t>)</a:t>
                </a:r>
              </a:p>
            </p:txBody>
          </p:sp>
        </p:grpSp>
        <p:grpSp>
          <p:nvGrpSpPr>
            <p:cNvPr id="81927" name="Group 16"/>
            <p:cNvGrpSpPr>
              <a:grpSpLocks/>
            </p:cNvGrpSpPr>
            <p:nvPr/>
          </p:nvGrpSpPr>
          <p:grpSpPr bwMode="auto">
            <a:xfrm>
              <a:off x="6443663" y="2146300"/>
              <a:ext cx="2430462" cy="2847976"/>
              <a:chOff x="4116" y="1117"/>
              <a:chExt cx="1531" cy="1794"/>
            </a:xfrm>
          </p:grpSpPr>
          <p:pic>
            <p:nvPicPr>
              <p:cNvPr id="81937" name="Picture 4" descr="HH01076_[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7" y="1117"/>
                <a:ext cx="893" cy="107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6" name="Text Box 8"/>
              <p:cNvSpPr txBox="1">
                <a:spLocks noChangeArrowheads="1"/>
              </p:cNvSpPr>
              <p:nvPr/>
            </p:nvSpPr>
            <p:spPr bwMode="auto">
              <a:xfrm>
                <a:off x="4116" y="2295"/>
                <a:ext cx="1531" cy="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r>
                  <a:rPr lang="zh-CN" altLang="en-US" dirty="0">
                    <a:effectLst>
                      <a:outerShdw blurRad="38100" dist="38100" dir="2700000" algn="tl">
                        <a:srgbClr val="000000"/>
                      </a:outerShdw>
                    </a:effectLst>
                  </a:rPr>
                  <a:t>被适配者</a:t>
                </a:r>
                <a:r>
                  <a:rPr lang="en-US" altLang="zh-CN" dirty="0">
                    <a:effectLst>
                      <a:outerShdw blurRad="38100" dist="38100" dir="2700000" algn="tl">
                        <a:srgbClr val="000000"/>
                      </a:outerShdw>
                    </a:effectLst>
                  </a:rPr>
                  <a:t>(</a:t>
                </a:r>
                <a:r>
                  <a:rPr lang="zh-CN" altLang="en-US" dirty="0">
                    <a:effectLst>
                      <a:outerShdw blurRad="38100" dist="38100" dir="2700000" algn="tl">
                        <a:srgbClr val="000000"/>
                      </a:outerShdw>
                    </a:effectLst>
                  </a:rPr>
                  <a:t>鸭子</a:t>
                </a:r>
                <a:r>
                  <a:rPr lang="en-US" altLang="zh-CN" dirty="0">
                    <a:effectLst>
                      <a:outerShdw blurRad="38100" dist="38100" dir="2700000" algn="tl">
                        <a:srgbClr val="000000"/>
                      </a:outerShdw>
                    </a:effectLst>
                  </a:rPr>
                  <a:t>)</a:t>
                </a:r>
              </a:p>
            </p:txBody>
          </p:sp>
        </p:grpSp>
        <p:grpSp>
          <p:nvGrpSpPr>
            <p:cNvPr id="81928" name="Group 14"/>
            <p:cNvGrpSpPr>
              <a:grpSpLocks/>
            </p:cNvGrpSpPr>
            <p:nvPr/>
          </p:nvGrpSpPr>
          <p:grpSpPr bwMode="auto">
            <a:xfrm>
              <a:off x="3779838" y="4525963"/>
              <a:ext cx="1728787" cy="2412385"/>
              <a:chOff x="2381" y="2614"/>
              <a:chExt cx="1089" cy="1751"/>
            </a:xfrm>
          </p:grpSpPr>
          <p:pic>
            <p:nvPicPr>
              <p:cNvPr id="81935" name="Picture 6" descr="j037085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1" y="2614"/>
                <a:ext cx="1089" cy="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9"/>
              <p:cNvSpPr txBox="1">
                <a:spLocks noChangeArrowheads="1"/>
              </p:cNvSpPr>
              <p:nvPr/>
            </p:nvSpPr>
            <p:spPr bwMode="auto">
              <a:xfrm>
                <a:off x="2607" y="3656"/>
                <a:ext cx="756" cy="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r>
                  <a:rPr lang="zh-CN" altLang="en-US">
                    <a:effectLst>
                      <a:outerShdw blurRad="38100" dist="38100" dir="2700000" algn="tl">
                        <a:srgbClr val="000000"/>
                      </a:outerShdw>
                    </a:effectLst>
                  </a:rPr>
                  <a:t>适配器</a:t>
                </a:r>
              </a:p>
            </p:txBody>
          </p:sp>
        </p:grpSp>
        <p:grpSp>
          <p:nvGrpSpPr>
            <p:cNvPr id="81929" name="Group 17"/>
            <p:cNvGrpSpPr>
              <a:grpSpLocks/>
            </p:cNvGrpSpPr>
            <p:nvPr/>
          </p:nvGrpSpPr>
          <p:grpSpPr bwMode="auto">
            <a:xfrm>
              <a:off x="2916238" y="2852738"/>
              <a:ext cx="1728788" cy="1800225"/>
              <a:chOff x="1656" y="1752"/>
              <a:chExt cx="1089" cy="1134"/>
            </a:xfrm>
          </p:grpSpPr>
          <p:sp>
            <p:nvSpPr>
              <p:cNvPr id="21" name="Line 10"/>
              <p:cNvSpPr>
                <a:spLocks noChangeShapeType="1"/>
              </p:cNvSpPr>
              <p:nvPr/>
            </p:nvSpPr>
            <p:spPr bwMode="auto">
              <a:xfrm>
                <a:off x="1656" y="1752"/>
                <a:ext cx="1089" cy="113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22" name="Text Box 11"/>
              <p:cNvSpPr txBox="1">
                <a:spLocks noChangeArrowheads="1"/>
              </p:cNvSpPr>
              <p:nvPr/>
            </p:nvSpPr>
            <p:spPr bwMode="auto">
              <a:xfrm>
                <a:off x="1882" y="1760"/>
                <a:ext cx="544" cy="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r>
                  <a:rPr lang="zh-CN" altLang="en-US">
                    <a:effectLst>
                      <a:outerShdw blurRad="38100" dist="38100" dir="2700000" algn="tl">
                        <a:srgbClr val="000000"/>
                      </a:outerShdw>
                    </a:effectLst>
                  </a:rPr>
                  <a:t>请求</a:t>
                </a:r>
              </a:p>
            </p:txBody>
          </p:sp>
        </p:grpSp>
        <p:grpSp>
          <p:nvGrpSpPr>
            <p:cNvPr id="81930" name="Group 18"/>
            <p:cNvGrpSpPr>
              <a:grpSpLocks/>
            </p:cNvGrpSpPr>
            <p:nvPr/>
          </p:nvGrpSpPr>
          <p:grpSpPr bwMode="auto">
            <a:xfrm>
              <a:off x="4572000" y="2865438"/>
              <a:ext cx="2232025" cy="1643062"/>
              <a:chOff x="2926" y="1669"/>
              <a:chExt cx="1406" cy="1035"/>
            </a:xfrm>
          </p:grpSpPr>
          <p:sp>
            <p:nvSpPr>
              <p:cNvPr id="19" name="Line 12"/>
              <p:cNvSpPr>
                <a:spLocks noChangeShapeType="1"/>
              </p:cNvSpPr>
              <p:nvPr/>
            </p:nvSpPr>
            <p:spPr bwMode="auto">
              <a:xfrm flipV="1">
                <a:off x="3425" y="1888"/>
                <a:ext cx="907" cy="81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20" name="Text Box 13"/>
              <p:cNvSpPr txBox="1">
                <a:spLocks noChangeArrowheads="1"/>
              </p:cNvSpPr>
              <p:nvPr/>
            </p:nvSpPr>
            <p:spPr bwMode="auto">
              <a:xfrm>
                <a:off x="2926" y="1669"/>
                <a:ext cx="1405" cy="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r>
                  <a:rPr lang="zh-CN" altLang="en-US" dirty="0">
                    <a:effectLst>
                      <a:outerShdw blurRad="38100" dist="38100" dir="2700000" algn="tl">
                        <a:srgbClr val="000000"/>
                      </a:outerShdw>
                    </a:effectLst>
                  </a:rPr>
                  <a:t>转换后的请求</a:t>
                </a:r>
              </a:p>
            </p:txBody>
          </p:sp>
        </p:grpSp>
      </p:grpSp>
      <p:sp>
        <p:nvSpPr>
          <p:cNvPr id="29" name="手杖形箭头 28"/>
          <p:cNvSpPr/>
          <p:nvPr/>
        </p:nvSpPr>
        <p:spPr bwMode="auto">
          <a:xfrm rot="5400000">
            <a:off x="5058654" y="2382657"/>
            <a:ext cx="1506799" cy="814529"/>
          </a:xfrm>
          <a:prstGeom prst="utur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Font typeface="Arial" panose="020B0604020202020204" pitchFamily="34" charset="0"/>
              <a:buNone/>
              <a:defRPr/>
            </a:pPr>
            <a:endParaRPr lang="zh-CN" altLang="en-US"/>
          </a:p>
        </p:txBody>
      </p:sp>
      <p:sp>
        <p:nvSpPr>
          <p:cNvPr id="30"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31"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smtClean="0">
                <a:solidFill>
                  <a:schemeClr val="bg1"/>
                </a:solidFill>
              </a:rPr>
              <a:t>Adapter(</a:t>
            </a:r>
            <a:r>
              <a:rPr lang="zh-CN" altLang="en-US" sz="2600" dirty="0" smtClean="0">
                <a:solidFill>
                  <a:schemeClr val="bg1"/>
                </a:solidFill>
              </a:rPr>
              <a:t>适配器</a:t>
            </a:r>
            <a:r>
              <a:rPr lang="en-US" altLang="zh-CN" sz="2600" dirty="0" smtClean="0">
                <a:solidFill>
                  <a:schemeClr val="bg1"/>
                </a:solidFill>
              </a:rPr>
              <a:t>)</a:t>
            </a:r>
            <a:r>
              <a:rPr lang="zh-CN" altLang="en-US" sz="2600" dirty="0" smtClean="0">
                <a:solidFill>
                  <a:schemeClr val="bg1"/>
                </a:solidFill>
              </a:rPr>
              <a:t>模式</a:t>
            </a:r>
            <a:endParaRPr lang="zh-CN" altLang="en-US" sz="2600" dirty="0">
              <a:solidFill>
                <a:schemeClr val="bg1"/>
              </a:solidFill>
            </a:endParaRPr>
          </a:p>
        </p:txBody>
      </p:sp>
    </p:spTree>
    <p:extLst>
      <p:ext uri="{BB962C8B-B14F-4D97-AF65-F5344CB8AC3E}">
        <p14:creationId xmlns:p14="http://schemas.microsoft.com/office/powerpoint/2010/main" val="46880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300" fill="hold"/>
                                        <p:tgtEl>
                                          <p:spTgt spid="30"/>
                                        </p:tgtEl>
                                        <p:attrNameLst>
                                          <p:attrName>ppt_x</p:attrName>
                                        </p:attrNameLst>
                                      </p:cBhvr>
                                      <p:tavLst>
                                        <p:tav tm="0">
                                          <p:val>
                                            <p:strVal val="0-#ppt_w/2"/>
                                          </p:val>
                                        </p:tav>
                                        <p:tav tm="100000">
                                          <p:val>
                                            <p:strVal val="#ppt_x"/>
                                          </p:val>
                                        </p:tav>
                                      </p:tavLst>
                                    </p:anim>
                                    <p:anim calcmode="lin" valueType="num">
                                      <p:cBhvr additive="base">
                                        <p:cTn id="8" dur="3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文本框 22"/>
          <p:cNvSpPr txBox="1">
            <a:spLocks noChangeArrowheads="1"/>
          </p:cNvSpPr>
          <p:nvPr/>
        </p:nvSpPr>
        <p:spPr bwMode="auto">
          <a:xfrm>
            <a:off x="252458" y="5236637"/>
            <a:ext cx="4049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dirty="0"/>
              <a:t>理解</a:t>
            </a:r>
            <a:r>
              <a:rPr lang="en-US" altLang="zh-CN" sz="2400" dirty="0"/>
              <a:t>2</a:t>
            </a:r>
            <a:r>
              <a:rPr lang="zh-CN" altLang="en-US" sz="2400" dirty="0"/>
              <a:t>：重新包装，改变接口</a:t>
            </a:r>
          </a:p>
        </p:txBody>
      </p:sp>
      <p:grpSp>
        <p:nvGrpSpPr>
          <p:cNvPr id="82948" name="组合 30"/>
          <p:cNvGrpSpPr>
            <a:grpSpLocks/>
          </p:cNvGrpSpPr>
          <p:nvPr/>
        </p:nvGrpSpPr>
        <p:grpSpPr bwMode="auto">
          <a:xfrm>
            <a:off x="252458" y="1537960"/>
            <a:ext cx="4104399" cy="2492808"/>
            <a:chOff x="1043706" y="728459"/>
            <a:chExt cx="5512984" cy="2891506"/>
          </a:xfrm>
        </p:grpSpPr>
        <p:grpSp>
          <p:nvGrpSpPr>
            <p:cNvPr id="82951" name="组合 28"/>
            <p:cNvGrpSpPr>
              <a:grpSpLocks/>
            </p:cNvGrpSpPr>
            <p:nvPr/>
          </p:nvGrpSpPr>
          <p:grpSpPr bwMode="auto">
            <a:xfrm>
              <a:off x="1043706" y="728459"/>
              <a:ext cx="5512984" cy="2891506"/>
              <a:chOff x="643148" y="472310"/>
              <a:chExt cx="7061413" cy="4219507"/>
            </a:xfrm>
          </p:grpSpPr>
          <p:pic>
            <p:nvPicPr>
              <p:cNvPr id="82953"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748" y="1499424"/>
                <a:ext cx="1371813" cy="2216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954" name="Group 14"/>
              <p:cNvGrpSpPr>
                <a:grpSpLocks/>
              </p:cNvGrpSpPr>
              <p:nvPr/>
            </p:nvGrpSpPr>
            <p:grpSpPr bwMode="auto">
              <a:xfrm>
                <a:off x="4748422" y="2363027"/>
                <a:ext cx="1989917" cy="375791"/>
                <a:chOff x="3651" y="2432"/>
                <a:chExt cx="1262" cy="273"/>
              </a:xfrm>
            </p:grpSpPr>
            <p:sp>
              <p:nvSpPr>
                <p:cNvPr id="26" name="AutoShape 12"/>
                <p:cNvSpPr>
                  <a:spLocks noChangeArrowheads="1"/>
                </p:cNvSpPr>
                <p:nvPr/>
              </p:nvSpPr>
              <p:spPr bwMode="auto">
                <a:xfrm rot="5400000">
                  <a:off x="4403" y="2195"/>
                  <a:ext cx="273" cy="747"/>
                </a:xfrm>
                <a:prstGeom prst="triangle">
                  <a:avLst>
                    <a:gd name="adj" fmla="val 50000"/>
                  </a:avLst>
                </a:prstGeom>
                <a:noFill/>
                <a:ln w="381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nchor="ctr">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27" name="Line 13"/>
                <p:cNvSpPr>
                  <a:spLocks noChangeShapeType="1"/>
                </p:cNvSpPr>
                <p:nvPr/>
              </p:nvSpPr>
              <p:spPr bwMode="auto">
                <a:xfrm flipH="1">
                  <a:off x="3651" y="2568"/>
                  <a:ext cx="77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grpSp>
          <p:pic>
            <p:nvPicPr>
              <p:cNvPr id="82955"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148" y="472310"/>
                <a:ext cx="4072864" cy="421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29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8581" y="1232170"/>
              <a:ext cx="2131060" cy="158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 name="Picture 6"/>
          <p:cNvPicPr>
            <a:picLocks noChangeAspect="1" noChangeArrowheads="1"/>
          </p:cNvPicPr>
          <p:nvPr/>
        </p:nvPicPr>
        <p:blipFill>
          <a:blip r:embed="rId5">
            <a:extLst>
              <a:ext uri="{28A0092B-C50C-407E-A947-70E740481C1C}">
                <a14:useLocalDpi xmlns:a14="http://schemas.microsoft.com/office/drawing/2010/main" val="0"/>
              </a:ext>
            </a:extLst>
          </a:blip>
          <a:srcRect l="2223" t="2107" r="3590" b="2295"/>
          <a:stretch>
            <a:fillRect/>
          </a:stretch>
        </p:blipFill>
        <p:spPr bwMode="auto">
          <a:xfrm>
            <a:off x="4482834" y="1731395"/>
            <a:ext cx="4568033" cy="24177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2950" name="下弧形箭头 33"/>
          <p:cNvSpPr>
            <a:spLocks noChangeArrowheads="1"/>
          </p:cNvSpPr>
          <p:nvPr/>
        </p:nvSpPr>
        <p:spPr bwMode="auto">
          <a:xfrm>
            <a:off x="2340546" y="3964709"/>
            <a:ext cx="3135693" cy="1180677"/>
          </a:xfrm>
          <a:prstGeom prst="curvedUpArrow">
            <a:avLst>
              <a:gd name="adj1" fmla="val 25037"/>
              <a:gd name="adj2" fmla="val 50082"/>
              <a:gd name="adj3" fmla="val 25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4"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15"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smtClean="0">
                <a:solidFill>
                  <a:schemeClr val="bg1"/>
                </a:solidFill>
              </a:rPr>
              <a:t>Adapter(</a:t>
            </a:r>
            <a:r>
              <a:rPr lang="zh-CN" altLang="en-US" sz="2600" dirty="0" smtClean="0">
                <a:solidFill>
                  <a:schemeClr val="bg1"/>
                </a:solidFill>
              </a:rPr>
              <a:t>适配器</a:t>
            </a:r>
            <a:r>
              <a:rPr lang="en-US" altLang="zh-CN" sz="2600" dirty="0" smtClean="0">
                <a:solidFill>
                  <a:schemeClr val="bg1"/>
                </a:solidFill>
              </a:rPr>
              <a:t>)</a:t>
            </a:r>
            <a:r>
              <a:rPr lang="zh-CN" altLang="en-US" sz="2600" dirty="0" smtClean="0">
                <a:solidFill>
                  <a:schemeClr val="bg1"/>
                </a:solidFill>
              </a:rPr>
              <a:t>模式</a:t>
            </a:r>
            <a:endParaRPr lang="zh-CN" altLang="en-US" sz="2600" dirty="0">
              <a:solidFill>
                <a:schemeClr val="bg1"/>
              </a:solidFill>
            </a:endParaRPr>
          </a:p>
        </p:txBody>
      </p:sp>
    </p:spTree>
    <p:extLst>
      <p:ext uri="{BB962C8B-B14F-4D97-AF65-F5344CB8AC3E}">
        <p14:creationId xmlns:p14="http://schemas.microsoft.com/office/powerpoint/2010/main" val="333131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300" fill="hold"/>
                                        <p:tgtEl>
                                          <p:spTgt spid="14"/>
                                        </p:tgtEl>
                                        <p:attrNameLst>
                                          <p:attrName>ppt_x</p:attrName>
                                        </p:attrNameLst>
                                      </p:cBhvr>
                                      <p:tavLst>
                                        <p:tav tm="0">
                                          <p:val>
                                            <p:strVal val="0-#ppt_w/2"/>
                                          </p:val>
                                        </p:tav>
                                        <p:tav tm="100000">
                                          <p:val>
                                            <p:strVal val="#ppt_x"/>
                                          </p:val>
                                        </p:tav>
                                      </p:tavLst>
                                    </p:anim>
                                    <p:anim calcmode="lin" valueType="num">
                                      <p:cBhvr additive="base">
                                        <p:cTn id="8" dur="3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1" name="Picture 4" descr="Adapte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420" y="1557013"/>
            <a:ext cx="8715300" cy="2921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文本框 3"/>
          <p:cNvSpPr txBox="1">
            <a:spLocks noChangeArrowheads="1"/>
          </p:cNvSpPr>
          <p:nvPr/>
        </p:nvSpPr>
        <p:spPr bwMode="auto">
          <a:xfrm>
            <a:off x="2843707" y="4869114"/>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t>适配器模式的结构图</a:t>
            </a:r>
          </a:p>
        </p:txBody>
      </p:sp>
      <p:sp>
        <p:nvSpPr>
          <p:cNvPr id="5"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6"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smtClean="0">
                <a:solidFill>
                  <a:schemeClr val="bg1"/>
                </a:solidFill>
              </a:rPr>
              <a:t>Adapter(</a:t>
            </a:r>
            <a:r>
              <a:rPr lang="zh-CN" altLang="en-US" sz="2600" dirty="0" smtClean="0">
                <a:solidFill>
                  <a:schemeClr val="bg1"/>
                </a:solidFill>
              </a:rPr>
              <a:t>适配器</a:t>
            </a:r>
            <a:r>
              <a:rPr lang="en-US" altLang="zh-CN" sz="2600" dirty="0" smtClean="0">
                <a:solidFill>
                  <a:schemeClr val="bg1"/>
                </a:solidFill>
              </a:rPr>
              <a:t>)</a:t>
            </a:r>
            <a:r>
              <a:rPr lang="zh-CN" altLang="en-US" sz="2600" dirty="0" smtClean="0">
                <a:solidFill>
                  <a:schemeClr val="bg1"/>
                </a:solidFill>
              </a:rPr>
              <a:t>模式</a:t>
            </a:r>
            <a:endParaRPr lang="zh-CN" altLang="en-US" sz="2600" dirty="0">
              <a:solidFill>
                <a:schemeClr val="bg1"/>
              </a:solidFill>
            </a:endParaRPr>
          </a:p>
        </p:txBody>
      </p:sp>
    </p:spTree>
    <p:extLst>
      <p:ext uri="{BB962C8B-B14F-4D97-AF65-F5344CB8AC3E}">
        <p14:creationId xmlns:p14="http://schemas.microsoft.com/office/powerpoint/2010/main" val="394909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txBox="1">
            <a:spLocks noChangeArrowheads="1"/>
          </p:cNvSpPr>
          <p:nvPr/>
        </p:nvSpPr>
        <p:spPr bwMode="auto">
          <a:xfrm>
            <a:off x="539844" y="1699913"/>
            <a:ext cx="8080191" cy="1224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r>
              <a:rPr lang="zh-CN" altLang="en-US" sz="2400" dirty="0"/>
              <a:t>意图</a:t>
            </a:r>
          </a:p>
          <a:p>
            <a:pPr lvl="1" eaLnBrk="1" hangingPunct="1"/>
            <a:r>
              <a:rPr lang="zh-CN" altLang="en-US" sz="2400" dirty="0"/>
              <a:t>将一个类的接口转换成客户希望的另外一个接口</a:t>
            </a:r>
          </a:p>
          <a:p>
            <a:pPr lvl="1" eaLnBrk="1" hangingPunct="1"/>
            <a:r>
              <a:rPr lang="en-US" altLang="zh-CN" sz="2400" dirty="0"/>
              <a:t>Adapter</a:t>
            </a:r>
            <a:r>
              <a:rPr lang="zh-CN" altLang="en-US" sz="2400" dirty="0"/>
              <a:t>模式使得原本由于接口不兼容而不能一起工作的那些类可以一起工作</a:t>
            </a:r>
          </a:p>
        </p:txBody>
      </p:sp>
      <p:sp>
        <p:nvSpPr>
          <p:cNvPr id="84996" name="Rectangle 3"/>
          <p:cNvSpPr txBox="1">
            <a:spLocks noChangeArrowheads="1"/>
          </p:cNvSpPr>
          <p:nvPr/>
        </p:nvSpPr>
        <p:spPr bwMode="auto">
          <a:xfrm>
            <a:off x="541414" y="3717032"/>
            <a:ext cx="6119611" cy="1224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r>
              <a:rPr lang="zh-CN" altLang="en-US" sz="2400" dirty="0"/>
              <a:t>思考</a:t>
            </a:r>
            <a:endParaRPr lang="en-US" altLang="zh-CN" sz="2400" dirty="0"/>
          </a:p>
          <a:p>
            <a:pPr lvl="1" eaLnBrk="1" hangingPunct="1"/>
            <a:r>
              <a:rPr lang="zh-CN" altLang="en-US" sz="2400" dirty="0"/>
              <a:t>我们打算编写一个画图软件</a:t>
            </a:r>
          </a:p>
          <a:p>
            <a:pPr lvl="1" eaLnBrk="1" hangingPunct="1"/>
            <a:r>
              <a:rPr lang="zh-CN" altLang="en-US" sz="2400" dirty="0"/>
              <a:t>其中画圆形已经有了一个现成的类</a:t>
            </a:r>
          </a:p>
          <a:p>
            <a:pPr lvl="1" eaLnBrk="1" hangingPunct="1"/>
            <a:r>
              <a:rPr lang="zh-CN" altLang="en-US" sz="2400" dirty="0"/>
              <a:t>但是接口不同，不能直接使用</a:t>
            </a:r>
          </a:p>
        </p:txBody>
      </p:sp>
      <p:sp>
        <p:nvSpPr>
          <p:cNvPr id="5"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6"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smtClean="0">
                <a:solidFill>
                  <a:schemeClr val="bg1"/>
                </a:solidFill>
              </a:rPr>
              <a:t>Adapter(</a:t>
            </a:r>
            <a:r>
              <a:rPr lang="zh-CN" altLang="en-US" sz="2600" dirty="0" smtClean="0">
                <a:solidFill>
                  <a:schemeClr val="bg1"/>
                </a:solidFill>
              </a:rPr>
              <a:t>适配器</a:t>
            </a:r>
            <a:r>
              <a:rPr lang="en-US" altLang="zh-CN" sz="2600" dirty="0" smtClean="0">
                <a:solidFill>
                  <a:schemeClr val="bg1"/>
                </a:solidFill>
              </a:rPr>
              <a:t>)</a:t>
            </a:r>
            <a:r>
              <a:rPr lang="zh-CN" altLang="en-US" sz="2600" dirty="0" smtClean="0">
                <a:solidFill>
                  <a:schemeClr val="bg1"/>
                </a:solidFill>
              </a:rPr>
              <a:t>模式</a:t>
            </a:r>
            <a:endParaRPr lang="zh-CN" altLang="en-US" sz="2600" dirty="0">
              <a:solidFill>
                <a:schemeClr val="bg1"/>
              </a:solidFill>
            </a:endParaRPr>
          </a:p>
        </p:txBody>
      </p:sp>
    </p:spTree>
    <p:extLst>
      <p:ext uri="{BB962C8B-B14F-4D97-AF65-F5344CB8AC3E}">
        <p14:creationId xmlns:p14="http://schemas.microsoft.com/office/powerpoint/2010/main" val="31337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l="3705" t="2068" r="3622" b="2068"/>
          <a:stretch>
            <a:fillRect/>
          </a:stretch>
        </p:blipFill>
        <p:spPr bwMode="auto">
          <a:xfrm>
            <a:off x="179666" y="1916612"/>
            <a:ext cx="3873473" cy="23766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l="3316" t="2220" r="3316" b="2928"/>
          <a:stretch>
            <a:fillRect/>
          </a:stretch>
        </p:blipFill>
        <p:spPr bwMode="auto">
          <a:xfrm>
            <a:off x="5004905" y="1982064"/>
            <a:ext cx="4018687" cy="23111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6021" name="文本框 4"/>
          <p:cNvSpPr txBox="1">
            <a:spLocks noChangeArrowheads="1"/>
          </p:cNvSpPr>
          <p:nvPr/>
        </p:nvSpPr>
        <p:spPr bwMode="auto">
          <a:xfrm>
            <a:off x="2988195" y="2636701"/>
            <a:ext cx="646225" cy="36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现状</a:t>
            </a:r>
          </a:p>
        </p:txBody>
      </p:sp>
      <p:sp>
        <p:nvSpPr>
          <p:cNvPr id="86022" name="文本框 5"/>
          <p:cNvSpPr txBox="1">
            <a:spLocks noChangeArrowheads="1"/>
          </p:cNvSpPr>
          <p:nvPr/>
        </p:nvSpPr>
        <p:spPr bwMode="auto">
          <a:xfrm>
            <a:off x="4971326" y="2133375"/>
            <a:ext cx="1454402" cy="368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使用</a:t>
            </a:r>
            <a:r>
              <a:rPr lang="en-US" altLang="zh-CN"/>
              <a:t>Adapter</a:t>
            </a:r>
            <a:endParaRPr lang="zh-CN" altLang="en-US"/>
          </a:p>
        </p:txBody>
      </p:sp>
      <p:sp>
        <p:nvSpPr>
          <p:cNvPr id="7"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8"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smtClean="0">
                <a:solidFill>
                  <a:schemeClr val="bg1"/>
                </a:solidFill>
              </a:rPr>
              <a:t>Adapter(</a:t>
            </a:r>
            <a:r>
              <a:rPr lang="zh-CN" altLang="en-US" sz="2600" dirty="0" smtClean="0">
                <a:solidFill>
                  <a:schemeClr val="bg1"/>
                </a:solidFill>
              </a:rPr>
              <a:t>适配器</a:t>
            </a:r>
            <a:r>
              <a:rPr lang="en-US" altLang="zh-CN" sz="2600" dirty="0" smtClean="0">
                <a:solidFill>
                  <a:schemeClr val="bg1"/>
                </a:solidFill>
              </a:rPr>
              <a:t>)</a:t>
            </a:r>
            <a:r>
              <a:rPr lang="zh-CN" altLang="en-US" sz="2600" dirty="0" smtClean="0">
                <a:solidFill>
                  <a:schemeClr val="bg1"/>
                </a:solidFill>
              </a:rPr>
              <a:t>模式</a:t>
            </a:r>
            <a:endParaRPr lang="zh-CN" altLang="en-US" sz="2600" dirty="0">
              <a:solidFill>
                <a:schemeClr val="bg1"/>
              </a:solidFill>
            </a:endParaRPr>
          </a:p>
        </p:txBody>
      </p:sp>
    </p:spTree>
    <p:extLst>
      <p:ext uri="{BB962C8B-B14F-4D97-AF65-F5344CB8AC3E}">
        <p14:creationId xmlns:p14="http://schemas.microsoft.com/office/powerpoint/2010/main" val="31221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txBox="1">
            <a:spLocks noChangeArrowheads="1"/>
          </p:cNvSpPr>
          <p:nvPr/>
        </p:nvSpPr>
        <p:spPr bwMode="auto">
          <a:xfrm>
            <a:off x="468394" y="1853927"/>
            <a:ext cx="4140919" cy="181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r>
              <a:rPr lang="zh-CN" altLang="en-US" sz="2400" dirty="0"/>
              <a:t>例子</a:t>
            </a:r>
            <a:r>
              <a:rPr lang="en-US" altLang="zh-CN" sz="2400" dirty="0"/>
              <a:t>1</a:t>
            </a:r>
            <a:r>
              <a:rPr lang="zh-CN" altLang="en-US" sz="2400" dirty="0"/>
              <a:t>：“圆是不是椭圆？”</a:t>
            </a:r>
          </a:p>
          <a:p>
            <a:pPr lvl="1" eaLnBrk="1" hangingPunct="1"/>
            <a:r>
              <a:rPr lang="zh-CN" altLang="en-US" sz="2400" dirty="0"/>
              <a:t>在几何学里，圆是椭圆的一种特殊情况</a:t>
            </a:r>
          </a:p>
          <a:p>
            <a:pPr lvl="1" eaLnBrk="1" hangingPunct="1"/>
            <a:r>
              <a:rPr lang="zh-CN" altLang="en-US" sz="2400" dirty="0"/>
              <a:t>因此，把椭圆看作父类，把圆作为子类</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t="2205" b="2205"/>
          <a:stretch>
            <a:fillRect/>
          </a:stretch>
        </p:blipFill>
        <p:spPr bwMode="auto">
          <a:xfrm>
            <a:off x="5437016" y="1854002"/>
            <a:ext cx="2474066" cy="41672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7045" name="Rectangle 3"/>
          <p:cNvSpPr txBox="1">
            <a:spLocks noChangeArrowheads="1"/>
          </p:cNvSpPr>
          <p:nvPr/>
        </p:nvSpPr>
        <p:spPr bwMode="auto">
          <a:xfrm>
            <a:off x="499531" y="3997658"/>
            <a:ext cx="4607725" cy="175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r>
              <a:rPr lang="zh-CN" altLang="en-US" sz="2400" dirty="0">
                <a:solidFill>
                  <a:srgbClr val="FF0000"/>
                </a:solidFill>
              </a:rPr>
              <a:t>问题</a:t>
            </a:r>
          </a:p>
          <a:p>
            <a:pPr lvl="1" eaLnBrk="1" hangingPunct="1"/>
            <a:r>
              <a:rPr lang="zh-CN" altLang="en-US" sz="2400" dirty="0">
                <a:solidFill>
                  <a:srgbClr val="FF0000"/>
                </a:solidFill>
              </a:rPr>
              <a:t>椭圆有长轴、短轴</a:t>
            </a:r>
          </a:p>
          <a:p>
            <a:pPr lvl="1" eaLnBrk="1" hangingPunct="1"/>
            <a:r>
              <a:rPr lang="zh-CN" altLang="en-US" sz="2400" dirty="0">
                <a:solidFill>
                  <a:srgbClr val="FF0000"/>
                </a:solidFill>
              </a:rPr>
              <a:t>圆会完全继承下来</a:t>
            </a:r>
          </a:p>
          <a:p>
            <a:pPr lvl="1" eaLnBrk="1" hangingPunct="1"/>
            <a:r>
              <a:rPr lang="zh-CN" altLang="en-US" sz="2400" dirty="0">
                <a:solidFill>
                  <a:srgbClr val="FF0000"/>
                </a:solidFill>
              </a:rPr>
              <a:t>这些对于圆来说毫无意义</a:t>
            </a:r>
          </a:p>
          <a:p>
            <a:pPr lvl="1" eaLnBrk="1" hangingPunct="1"/>
            <a:r>
              <a:rPr lang="zh-CN" altLang="en-US" sz="2400" dirty="0">
                <a:solidFill>
                  <a:srgbClr val="FF0000"/>
                </a:solidFill>
              </a:rPr>
              <a:t>类似的：“正方形不是矩形”</a:t>
            </a:r>
          </a:p>
        </p:txBody>
      </p:sp>
      <p:sp>
        <p:nvSpPr>
          <p:cNvPr id="6"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7"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smtClean="0">
                <a:solidFill>
                  <a:schemeClr val="bg1"/>
                </a:solidFill>
              </a:rPr>
              <a:t>Adapter(</a:t>
            </a:r>
            <a:r>
              <a:rPr lang="zh-CN" altLang="en-US" sz="2600" dirty="0" smtClean="0">
                <a:solidFill>
                  <a:schemeClr val="bg1"/>
                </a:solidFill>
              </a:rPr>
              <a:t>适配器</a:t>
            </a:r>
            <a:r>
              <a:rPr lang="en-US" altLang="zh-CN" sz="2600" dirty="0" smtClean="0">
                <a:solidFill>
                  <a:schemeClr val="bg1"/>
                </a:solidFill>
              </a:rPr>
              <a:t>)</a:t>
            </a:r>
            <a:r>
              <a:rPr lang="zh-CN" altLang="en-US" sz="2600" dirty="0" smtClean="0">
                <a:solidFill>
                  <a:schemeClr val="bg1"/>
                </a:solidFill>
              </a:rPr>
              <a:t>模式</a:t>
            </a:r>
            <a:r>
              <a:rPr lang="en-US" altLang="zh-CN" sz="2600" dirty="0" smtClean="0">
                <a:solidFill>
                  <a:schemeClr val="bg1"/>
                </a:solidFill>
              </a:rPr>
              <a:t>-</a:t>
            </a:r>
            <a:r>
              <a:rPr lang="zh-CN" altLang="en-US" sz="2600" dirty="0" smtClean="0">
                <a:solidFill>
                  <a:schemeClr val="bg1"/>
                </a:solidFill>
              </a:rPr>
              <a:t>里氏代换原则</a:t>
            </a:r>
            <a:endParaRPr lang="zh-CN" altLang="en-US" sz="2600" dirty="0">
              <a:solidFill>
                <a:schemeClr val="bg1"/>
              </a:solidFill>
            </a:endParaRPr>
          </a:p>
        </p:txBody>
      </p:sp>
    </p:spTree>
    <p:extLst>
      <p:ext uri="{BB962C8B-B14F-4D97-AF65-F5344CB8AC3E}">
        <p14:creationId xmlns:p14="http://schemas.microsoft.com/office/powerpoint/2010/main" val="253283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p:cNvSpPr txBox="1">
            <a:spLocks noChangeArrowheads="1"/>
          </p:cNvSpPr>
          <p:nvPr/>
        </p:nvSpPr>
        <p:spPr bwMode="auto">
          <a:xfrm>
            <a:off x="864191" y="750607"/>
            <a:ext cx="3312100" cy="2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r>
              <a:rPr lang="zh-CN" altLang="en-US" sz="2400" dirty="0"/>
              <a:t>例子</a:t>
            </a:r>
            <a:r>
              <a:rPr lang="en-US" altLang="zh-CN" sz="2400" dirty="0"/>
              <a:t>2</a:t>
            </a:r>
          </a:p>
          <a:p>
            <a:pPr lvl="1" eaLnBrk="1" hangingPunct="1"/>
            <a:r>
              <a:rPr lang="zh-CN" altLang="en-US" sz="2400" dirty="0"/>
              <a:t>我们需要设计一个类</a:t>
            </a:r>
            <a:r>
              <a:rPr lang="en-US" altLang="zh-CN" sz="2400" dirty="0" err="1"/>
              <a:t>FileName</a:t>
            </a:r>
            <a:r>
              <a:rPr lang="zh-CN" altLang="en-US" sz="2400" dirty="0"/>
              <a:t>来描述文件名，而文件名不就是一个特殊的字符串么？所以我们如此设计</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t="2359" b="2307"/>
          <a:stretch>
            <a:fillRect/>
          </a:stretch>
        </p:blipFill>
        <p:spPr bwMode="auto">
          <a:xfrm>
            <a:off x="5869127" y="1844593"/>
            <a:ext cx="2189620" cy="27365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Rectangle 3"/>
          <p:cNvSpPr txBox="1">
            <a:spLocks noChangeArrowheads="1"/>
          </p:cNvSpPr>
          <p:nvPr/>
        </p:nvSpPr>
        <p:spPr bwMode="auto">
          <a:xfrm>
            <a:off x="771463" y="3612483"/>
            <a:ext cx="4175850" cy="1684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 indent="-257175">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r>
              <a:rPr lang="zh-CN" altLang="en-US" sz="2000" dirty="0">
                <a:solidFill>
                  <a:srgbClr val="FF0000"/>
                </a:solidFill>
              </a:rPr>
              <a:t>问题</a:t>
            </a:r>
          </a:p>
          <a:p>
            <a:pPr lvl="1" eaLnBrk="1" hangingPunct="1"/>
            <a:r>
              <a:rPr lang="zh-CN" altLang="en-US" sz="2000" dirty="0">
                <a:solidFill>
                  <a:srgbClr val="FF0000"/>
                </a:solidFill>
              </a:rPr>
              <a:t>凡是字符串都支持相加操作，也就是说两个字符串相加，结果还是一个字符串</a:t>
            </a:r>
          </a:p>
          <a:p>
            <a:pPr lvl="1" eaLnBrk="1" hangingPunct="1"/>
            <a:r>
              <a:rPr lang="zh-CN" altLang="en-US" sz="2000" dirty="0">
                <a:solidFill>
                  <a:srgbClr val="FF0000"/>
                </a:solidFill>
              </a:rPr>
              <a:t>可是两个文件名相加，还是一个合法的文件名么？</a:t>
            </a:r>
          </a:p>
          <a:p>
            <a:pPr lvl="2" eaLnBrk="1" hangingPunct="1"/>
            <a:r>
              <a:rPr lang="zh-CN" altLang="en-US" sz="2000" dirty="0">
                <a:solidFill>
                  <a:srgbClr val="FF0000"/>
                </a:solidFill>
              </a:rPr>
              <a:t>比如：“</a:t>
            </a:r>
            <a:r>
              <a:rPr lang="en-US" altLang="zh-CN" sz="2000" dirty="0">
                <a:solidFill>
                  <a:srgbClr val="FF0000"/>
                </a:solidFill>
              </a:rPr>
              <a:t>c:\a.txt” + “d:\b.txt”</a:t>
            </a:r>
          </a:p>
          <a:p>
            <a:pPr lvl="2" eaLnBrk="1" hangingPunct="1"/>
            <a:r>
              <a:rPr lang="zh-CN" altLang="en-US" sz="2000" dirty="0">
                <a:solidFill>
                  <a:srgbClr val="FF0000"/>
                </a:solidFill>
              </a:rPr>
              <a:t>结果是：“</a:t>
            </a:r>
            <a:r>
              <a:rPr lang="en-US" altLang="zh-CN" sz="2000" dirty="0">
                <a:solidFill>
                  <a:srgbClr val="FF0000"/>
                </a:solidFill>
              </a:rPr>
              <a:t>c:\a.txtd:\b.txt”</a:t>
            </a:r>
          </a:p>
        </p:txBody>
      </p:sp>
      <p:sp>
        <p:nvSpPr>
          <p:cNvPr id="88070" name="右箭头 5"/>
          <p:cNvSpPr>
            <a:spLocks noChangeArrowheads="1"/>
          </p:cNvSpPr>
          <p:nvPr/>
        </p:nvSpPr>
        <p:spPr bwMode="auto">
          <a:xfrm>
            <a:off x="4680763" y="2060338"/>
            <a:ext cx="900269" cy="576363"/>
          </a:xfrm>
          <a:prstGeom prst="rightArrow">
            <a:avLst>
              <a:gd name="adj1" fmla="val 50000"/>
              <a:gd name="adj2" fmla="val 49983"/>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7"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8"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smtClean="0">
                <a:solidFill>
                  <a:schemeClr val="bg1"/>
                </a:solidFill>
              </a:rPr>
              <a:t>Adapter(</a:t>
            </a:r>
            <a:r>
              <a:rPr lang="zh-CN" altLang="en-US" sz="2600" dirty="0" smtClean="0">
                <a:solidFill>
                  <a:schemeClr val="bg1"/>
                </a:solidFill>
              </a:rPr>
              <a:t>适配器</a:t>
            </a:r>
            <a:r>
              <a:rPr lang="en-US" altLang="zh-CN" sz="2600" dirty="0" smtClean="0">
                <a:solidFill>
                  <a:schemeClr val="bg1"/>
                </a:solidFill>
              </a:rPr>
              <a:t>)</a:t>
            </a:r>
            <a:r>
              <a:rPr lang="zh-CN" altLang="en-US" sz="2600" dirty="0" smtClean="0">
                <a:solidFill>
                  <a:schemeClr val="bg1"/>
                </a:solidFill>
              </a:rPr>
              <a:t>模式</a:t>
            </a:r>
            <a:r>
              <a:rPr lang="en-US" altLang="zh-CN" sz="2600" dirty="0" smtClean="0">
                <a:solidFill>
                  <a:schemeClr val="bg1"/>
                </a:solidFill>
              </a:rPr>
              <a:t>-</a:t>
            </a:r>
            <a:r>
              <a:rPr lang="zh-CN" altLang="en-US" sz="2600" dirty="0" smtClean="0">
                <a:solidFill>
                  <a:schemeClr val="bg1"/>
                </a:solidFill>
              </a:rPr>
              <a:t>里氏代换原则</a:t>
            </a:r>
            <a:endParaRPr lang="zh-CN" altLang="en-US" sz="2600" dirty="0">
              <a:solidFill>
                <a:schemeClr val="bg1"/>
              </a:solidFill>
            </a:endParaRPr>
          </a:p>
        </p:txBody>
      </p:sp>
    </p:spTree>
    <p:extLst>
      <p:ext uri="{BB962C8B-B14F-4D97-AF65-F5344CB8AC3E}">
        <p14:creationId xmlns:p14="http://schemas.microsoft.com/office/powerpoint/2010/main" val="467250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anim calcmode="lin" valueType="num">
                                      <p:cBhvr additive="base">
                                        <p:cTn id="1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 calcmode="lin" valueType="num">
                                      <p:cBhvr additive="base">
                                        <p:cTn id="1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300" fill="hold"/>
                                        <p:tgtEl>
                                          <p:spTgt spid="7"/>
                                        </p:tgtEl>
                                        <p:attrNameLst>
                                          <p:attrName>ppt_x</p:attrName>
                                        </p:attrNameLst>
                                      </p:cBhvr>
                                      <p:tavLst>
                                        <p:tav tm="0">
                                          <p:val>
                                            <p:strVal val="0-#ppt_w/2"/>
                                          </p:val>
                                        </p:tav>
                                        <p:tav tm="100000">
                                          <p:val>
                                            <p:strVal val="#ppt_x"/>
                                          </p:val>
                                        </p:tav>
                                      </p:tavLst>
                                    </p:anim>
                                    <p:anim calcmode="lin" valueType="num">
                                      <p:cBhvr additive="base">
                                        <p:cTn id="21" dur="300" fill="hold"/>
                                        <p:tgtEl>
                                          <p:spTgt spid="7"/>
                                        </p:tgtEl>
                                        <p:attrNameLst>
                                          <p:attrName>ppt_y</p:attrName>
                                        </p:attrNameLst>
                                      </p:cBhvr>
                                      <p:tavLst>
                                        <p:tav tm="0">
                                          <p:val>
                                            <p:strVal val="#ppt_y"/>
                                          </p:val>
                                        </p:tav>
                                        <p:tav tm="100000">
                                          <p:val>
                                            <p:strVal val="#ppt_y"/>
                                          </p:val>
                                        </p:tav>
                                      </p:tavLst>
                                    </p:anim>
                                  </p:childTnLst>
                                </p:cTn>
                              </p:par>
                            </p:childTnLst>
                          </p:cTn>
                        </p:par>
                        <p:par>
                          <p:cTn id="22" fill="hold">
                            <p:stCondLst>
                              <p:cond delay="800"/>
                            </p:stCondLst>
                            <p:childTnLst>
                              <p:par>
                                <p:cTn id="23" presetID="22" presetClass="entr" presetSubtype="8"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0"/>
          <p:cNvSpPr txBox="1">
            <a:spLocks noChangeArrowheads="1"/>
          </p:cNvSpPr>
          <p:nvPr/>
        </p:nvSpPr>
        <p:spPr bwMode="auto">
          <a:xfrm>
            <a:off x="1619531" y="4042571"/>
            <a:ext cx="6841726" cy="1697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2400" dirty="0">
                <a:solidFill>
                  <a:srgbClr val="FF9933"/>
                </a:solidFill>
              </a:rPr>
              <a:t>设计原则</a:t>
            </a:r>
            <a:r>
              <a:rPr lang="en-US" altLang="zh-CN" sz="2400" dirty="0">
                <a:solidFill>
                  <a:srgbClr val="FF9933"/>
                </a:solidFill>
              </a:rPr>
              <a:t>4</a:t>
            </a:r>
            <a:r>
              <a:rPr lang="zh-CN" altLang="en-US" sz="2400" dirty="0">
                <a:solidFill>
                  <a:srgbClr val="FF9933"/>
                </a:solidFill>
              </a:rPr>
              <a:t>：里氏代换原则</a:t>
            </a:r>
            <a:endParaRPr lang="en-US" altLang="zh-CN" sz="2400" dirty="0">
              <a:solidFill>
                <a:srgbClr val="FF9933"/>
              </a:solidFill>
            </a:endParaRPr>
          </a:p>
          <a:p>
            <a:pPr marL="342969" indent="-342969">
              <a:spcBef>
                <a:spcPct val="10000"/>
              </a:spcBef>
              <a:buFont typeface="Arial" panose="020B0604020202020204" pitchFamily="34" charset="0"/>
              <a:buChar char="•"/>
            </a:pPr>
            <a:r>
              <a:rPr lang="zh-CN" altLang="en-US" sz="2400" dirty="0"/>
              <a:t>凡是父类适用的地方子类应当也适用</a:t>
            </a:r>
            <a:endParaRPr lang="en-US" altLang="zh-CN" sz="2400" dirty="0"/>
          </a:p>
          <a:p>
            <a:pPr marL="342969" lvl="1" indent="-342969">
              <a:spcBef>
                <a:spcPct val="10000"/>
              </a:spcBef>
              <a:buFont typeface="Arial" panose="020B0604020202020204" pitchFamily="34" charset="0"/>
              <a:buChar char="•"/>
            </a:pPr>
            <a:r>
              <a:rPr lang="zh-CN" altLang="en-US" sz="2400" dirty="0"/>
              <a:t>子类适用的地方不要求父类一定能适用</a:t>
            </a:r>
          </a:p>
          <a:p>
            <a:pPr>
              <a:spcBef>
                <a:spcPct val="10000"/>
              </a:spcBef>
            </a:pPr>
            <a:endParaRPr lang="zh-CN" altLang="en-US" sz="2400" dirty="0"/>
          </a:p>
        </p:txBody>
      </p:sp>
      <p:grpSp>
        <p:nvGrpSpPr>
          <p:cNvPr id="4" name="组合 3"/>
          <p:cNvGrpSpPr>
            <a:grpSpLocks/>
          </p:cNvGrpSpPr>
          <p:nvPr/>
        </p:nvGrpSpPr>
        <p:grpSpPr bwMode="auto">
          <a:xfrm>
            <a:off x="539845" y="3876753"/>
            <a:ext cx="785949" cy="785949"/>
            <a:chOff x="2746381" y="4352255"/>
            <a:chExt cx="785802" cy="785802"/>
          </a:xfrm>
        </p:grpSpPr>
        <p:sp>
          <p:nvSpPr>
            <p:cNvPr id="89094" name="Oval 24"/>
            <p:cNvSpPr>
              <a:spLocks noChangeArrowheads="1"/>
            </p:cNvSpPr>
            <p:nvPr/>
          </p:nvSpPr>
          <p:spPr bwMode="auto">
            <a:xfrm>
              <a:off x="2746381" y="4352255"/>
              <a:ext cx="785802" cy="785802"/>
            </a:xfrm>
            <a:prstGeom prst="ellipse">
              <a:avLst/>
            </a:prstGeom>
            <a:solidFill>
              <a:srgbClr val="7363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400"/>
            </a:p>
          </p:txBody>
        </p:sp>
        <p:sp>
          <p:nvSpPr>
            <p:cNvPr id="89095" name="Oval 24"/>
            <p:cNvSpPr>
              <a:spLocks noChangeArrowheads="1"/>
            </p:cNvSpPr>
            <p:nvPr/>
          </p:nvSpPr>
          <p:spPr bwMode="auto">
            <a:xfrm>
              <a:off x="2746381" y="4352255"/>
              <a:ext cx="785802" cy="785802"/>
            </a:xfrm>
            <a:prstGeom prst="ellipse">
              <a:avLst/>
            </a:prstGeom>
            <a:solidFill>
              <a:srgbClr val="7363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400"/>
            </a:p>
          </p:txBody>
        </p:sp>
        <p:sp>
          <p:nvSpPr>
            <p:cNvPr id="89096" name="Freeform 51"/>
            <p:cNvSpPr>
              <a:spLocks noEditPoints="1"/>
            </p:cNvSpPr>
            <p:nvPr/>
          </p:nvSpPr>
          <p:spPr bwMode="auto">
            <a:xfrm>
              <a:off x="2955033" y="4535283"/>
              <a:ext cx="369717" cy="406323"/>
            </a:xfrm>
            <a:custGeom>
              <a:avLst/>
              <a:gdLst>
                <a:gd name="T0" fmla="*/ 967780462 w 128"/>
                <a:gd name="T1" fmla="*/ 1170910499 h 141"/>
                <a:gd name="T2" fmla="*/ 100115320 w 128"/>
                <a:gd name="T3" fmla="*/ 1170910499 h 141"/>
                <a:gd name="T4" fmla="*/ 0 w 128"/>
                <a:gd name="T5" fmla="*/ 1071257622 h 141"/>
                <a:gd name="T6" fmla="*/ 0 w 128"/>
                <a:gd name="T7" fmla="*/ 506563749 h 141"/>
                <a:gd name="T8" fmla="*/ 58400844 w 128"/>
                <a:gd name="T9" fmla="*/ 365391001 h 141"/>
                <a:gd name="T10" fmla="*/ 450517495 w 128"/>
                <a:gd name="T11" fmla="*/ 33217626 h 141"/>
                <a:gd name="T12" fmla="*/ 592347291 w 128"/>
                <a:gd name="T13" fmla="*/ 33217626 h 141"/>
                <a:gd name="T14" fmla="*/ 1001153198 w 128"/>
                <a:gd name="T15" fmla="*/ 365391001 h 141"/>
                <a:gd name="T16" fmla="*/ 1067895782 w 128"/>
                <a:gd name="T17" fmla="*/ 506563749 h 141"/>
                <a:gd name="T18" fmla="*/ 1067895782 w 128"/>
                <a:gd name="T19" fmla="*/ 1071257622 h 141"/>
                <a:gd name="T20" fmla="*/ 967780462 w 128"/>
                <a:gd name="T21" fmla="*/ 1170910499 h 141"/>
                <a:gd name="T22" fmla="*/ 525604707 w 128"/>
                <a:gd name="T23" fmla="*/ 74740378 h 141"/>
                <a:gd name="T24" fmla="*/ 492231971 w 128"/>
                <a:gd name="T25" fmla="*/ 83042623 h 141"/>
                <a:gd name="T26" fmla="*/ 100115320 w 128"/>
                <a:gd name="T27" fmla="*/ 415215998 h 141"/>
                <a:gd name="T28" fmla="*/ 66742584 w 128"/>
                <a:gd name="T29" fmla="*/ 506563749 h 141"/>
                <a:gd name="T30" fmla="*/ 66742584 w 128"/>
                <a:gd name="T31" fmla="*/ 1071257622 h 141"/>
                <a:gd name="T32" fmla="*/ 100115320 w 128"/>
                <a:gd name="T33" fmla="*/ 1104475247 h 141"/>
                <a:gd name="T34" fmla="*/ 967780462 w 128"/>
                <a:gd name="T35" fmla="*/ 1104475247 h 141"/>
                <a:gd name="T36" fmla="*/ 1001153198 w 128"/>
                <a:gd name="T37" fmla="*/ 1071257622 h 141"/>
                <a:gd name="T38" fmla="*/ 1001153198 w 128"/>
                <a:gd name="T39" fmla="*/ 506563749 h 141"/>
                <a:gd name="T40" fmla="*/ 959438722 w 128"/>
                <a:gd name="T41" fmla="*/ 423521125 h 141"/>
                <a:gd name="T42" fmla="*/ 550632815 w 128"/>
                <a:gd name="T43" fmla="*/ 83042623 h 141"/>
                <a:gd name="T44" fmla="*/ 525604707 w 128"/>
                <a:gd name="T45" fmla="*/ 74740378 h 14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8" h="141">
                  <a:moveTo>
                    <a:pt x="116" y="141"/>
                  </a:moveTo>
                  <a:cubicBezTo>
                    <a:pt x="12" y="141"/>
                    <a:pt x="12" y="141"/>
                    <a:pt x="12" y="141"/>
                  </a:cubicBezTo>
                  <a:cubicBezTo>
                    <a:pt x="5" y="141"/>
                    <a:pt x="0" y="135"/>
                    <a:pt x="0" y="129"/>
                  </a:cubicBezTo>
                  <a:cubicBezTo>
                    <a:pt x="0" y="61"/>
                    <a:pt x="0" y="61"/>
                    <a:pt x="0" y="61"/>
                  </a:cubicBezTo>
                  <a:cubicBezTo>
                    <a:pt x="0" y="55"/>
                    <a:pt x="3" y="48"/>
                    <a:pt x="7" y="44"/>
                  </a:cubicBezTo>
                  <a:cubicBezTo>
                    <a:pt x="54" y="4"/>
                    <a:pt x="54" y="4"/>
                    <a:pt x="54" y="4"/>
                  </a:cubicBezTo>
                  <a:cubicBezTo>
                    <a:pt x="58" y="0"/>
                    <a:pt x="66" y="0"/>
                    <a:pt x="71" y="4"/>
                  </a:cubicBezTo>
                  <a:cubicBezTo>
                    <a:pt x="120" y="44"/>
                    <a:pt x="120" y="44"/>
                    <a:pt x="120" y="44"/>
                  </a:cubicBezTo>
                  <a:cubicBezTo>
                    <a:pt x="124" y="48"/>
                    <a:pt x="128" y="55"/>
                    <a:pt x="128" y="61"/>
                  </a:cubicBezTo>
                  <a:cubicBezTo>
                    <a:pt x="128" y="129"/>
                    <a:pt x="128" y="129"/>
                    <a:pt x="128" y="129"/>
                  </a:cubicBezTo>
                  <a:cubicBezTo>
                    <a:pt x="128" y="135"/>
                    <a:pt x="122" y="141"/>
                    <a:pt x="116" y="141"/>
                  </a:cubicBezTo>
                  <a:close/>
                  <a:moveTo>
                    <a:pt x="63" y="9"/>
                  </a:moveTo>
                  <a:cubicBezTo>
                    <a:pt x="61" y="9"/>
                    <a:pt x="60" y="9"/>
                    <a:pt x="59" y="10"/>
                  </a:cubicBezTo>
                  <a:cubicBezTo>
                    <a:pt x="12" y="50"/>
                    <a:pt x="12" y="50"/>
                    <a:pt x="12" y="50"/>
                  </a:cubicBezTo>
                  <a:cubicBezTo>
                    <a:pt x="10" y="53"/>
                    <a:pt x="8" y="57"/>
                    <a:pt x="8" y="61"/>
                  </a:cubicBezTo>
                  <a:cubicBezTo>
                    <a:pt x="8" y="129"/>
                    <a:pt x="8" y="129"/>
                    <a:pt x="8" y="129"/>
                  </a:cubicBezTo>
                  <a:cubicBezTo>
                    <a:pt x="8" y="131"/>
                    <a:pt x="9" y="133"/>
                    <a:pt x="12" y="133"/>
                  </a:cubicBezTo>
                  <a:cubicBezTo>
                    <a:pt x="116" y="133"/>
                    <a:pt x="116" y="133"/>
                    <a:pt x="116" y="133"/>
                  </a:cubicBezTo>
                  <a:cubicBezTo>
                    <a:pt x="118" y="133"/>
                    <a:pt x="120" y="131"/>
                    <a:pt x="120" y="129"/>
                  </a:cubicBezTo>
                  <a:cubicBezTo>
                    <a:pt x="120" y="61"/>
                    <a:pt x="120" y="61"/>
                    <a:pt x="120" y="61"/>
                  </a:cubicBezTo>
                  <a:cubicBezTo>
                    <a:pt x="120" y="57"/>
                    <a:pt x="117" y="53"/>
                    <a:pt x="115" y="51"/>
                  </a:cubicBezTo>
                  <a:cubicBezTo>
                    <a:pt x="66" y="10"/>
                    <a:pt x="66" y="10"/>
                    <a:pt x="66" y="10"/>
                  </a:cubicBezTo>
                  <a:cubicBezTo>
                    <a:pt x="65" y="9"/>
                    <a:pt x="64" y="9"/>
                    <a:pt x="63"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097" name="Freeform 52"/>
            <p:cNvSpPr>
              <a:spLocks/>
            </p:cNvSpPr>
            <p:nvPr/>
          </p:nvSpPr>
          <p:spPr bwMode="auto">
            <a:xfrm>
              <a:off x="2955033" y="4679266"/>
              <a:ext cx="366057" cy="164726"/>
            </a:xfrm>
            <a:custGeom>
              <a:avLst/>
              <a:gdLst>
                <a:gd name="T0" fmla="*/ 531704998 w 127"/>
                <a:gd name="T1" fmla="*/ 476046580 h 57"/>
                <a:gd name="T2" fmla="*/ 456934253 w 127"/>
                <a:gd name="T3" fmla="*/ 450990889 h 57"/>
                <a:gd name="T4" fmla="*/ 16616682 w 127"/>
                <a:gd name="T5" fmla="*/ 58463280 h 57"/>
                <a:gd name="T6" fmla="*/ 16616682 w 127"/>
                <a:gd name="T7" fmla="*/ 16703794 h 57"/>
                <a:gd name="T8" fmla="*/ 58154063 w 127"/>
                <a:gd name="T9" fmla="*/ 8351897 h 57"/>
                <a:gd name="T10" fmla="*/ 498471634 w 127"/>
                <a:gd name="T11" fmla="*/ 400882395 h 57"/>
                <a:gd name="T12" fmla="*/ 556628580 w 127"/>
                <a:gd name="T13" fmla="*/ 400882395 h 57"/>
                <a:gd name="T14" fmla="*/ 996946151 w 127"/>
                <a:gd name="T15" fmla="*/ 8351897 h 57"/>
                <a:gd name="T16" fmla="*/ 1038483533 w 127"/>
                <a:gd name="T17" fmla="*/ 16703794 h 57"/>
                <a:gd name="T18" fmla="*/ 1038483533 w 127"/>
                <a:gd name="T19" fmla="*/ 58463280 h 57"/>
                <a:gd name="T20" fmla="*/ 598165961 w 127"/>
                <a:gd name="T21" fmla="*/ 450990889 h 57"/>
                <a:gd name="T22" fmla="*/ 531704998 w 127"/>
                <a:gd name="T23" fmla="*/ 476046580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7" h="57">
                  <a:moveTo>
                    <a:pt x="64" y="57"/>
                  </a:moveTo>
                  <a:cubicBezTo>
                    <a:pt x="60" y="57"/>
                    <a:pt x="57" y="56"/>
                    <a:pt x="55" y="54"/>
                  </a:cubicBezTo>
                  <a:cubicBezTo>
                    <a:pt x="2" y="7"/>
                    <a:pt x="2" y="7"/>
                    <a:pt x="2" y="7"/>
                  </a:cubicBezTo>
                  <a:cubicBezTo>
                    <a:pt x="1" y="6"/>
                    <a:pt x="0" y="3"/>
                    <a:pt x="2" y="2"/>
                  </a:cubicBezTo>
                  <a:cubicBezTo>
                    <a:pt x="3" y="0"/>
                    <a:pt x="6" y="0"/>
                    <a:pt x="7" y="1"/>
                  </a:cubicBezTo>
                  <a:cubicBezTo>
                    <a:pt x="60" y="48"/>
                    <a:pt x="60" y="48"/>
                    <a:pt x="60" y="48"/>
                  </a:cubicBezTo>
                  <a:cubicBezTo>
                    <a:pt x="62" y="49"/>
                    <a:pt x="65" y="49"/>
                    <a:pt x="67" y="48"/>
                  </a:cubicBezTo>
                  <a:cubicBezTo>
                    <a:pt x="120" y="1"/>
                    <a:pt x="120" y="1"/>
                    <a:pt x="120" y="1"/>
                  </a:cubicBezTo>
                  <a:cubicBezTo>
                    <a:pt x="121" y="0"/>
                    <a:pt x="124" y="0"/>
                    <a:pt x="125" y="2"/>
                  </a:cubicBezTo>
                  <a:cubicBezTo>
                    <a:pt x="127" y="3"/>
                    <a:pt x="127" y="6"/>
                    <a:pt x="125" y="7"/>
                  </a:cubicBezTo>
                  <a:cubicBezTo>
                    <a:pt x="72" y="54"/>
                    <a:pt x="72" y="54"/>
                    <a:pt x="72" y="54"/>
                  </a:cubicBezTo>
                  <a:cubicBezTo>
                    <a:pt x="70" y="56"/>
                    <a:pt x="67" y="57"/>
                    <a:pt x="6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098" name="Freeform 53"/>
            <p:cNvSpPr>
              <a:spLocks/>
            </p:cNvSpPr>
            <p:nvPr/>
          </p:nvSpPr>
          <p:spPr bwMode="auto">
            <a:xfrm>
              <a:off x="3171006" y="4797624"/>
              <a:ext cx="90294" cy="86633"/>
            </a:xfrm>
            <a:custGeom>
              <a:avLst/>
              <a:gdLst>
                <a:gd name="T0" fmla="*/ 229064227 w 31"/>
                <a:gd name="T1" fmla="*/ 250175890 h 30"/>
                <a:gd name="T2" fmla="*/ 203612970 w 31"/>
                <a:gd name="T3" fmla="*/ 241836020 h 30"/>
                <a:gd name="T4" fmla="*/ 8484723 w 31"/>
                <a:gd name="T5" fmla="*/ 58373315 h 30"/>
                <a:gd name="T6" fmla="*/ 8484723 w 31"/>
                <a:gd name="T7" fmla="*/ 8339870 h 30"/>
                <a:gd name="T8" fmla="*/ 59387238 w 31"/>
                <a:gd name="T9" fmla="*/ 8339870 h 30"/>
                <a:gd name="T10" fmla="*/ 254515484 w 31"/>
                <a:gd name="T11" fmla="*/ 191802574 h 30"/>
                <a:gd name="T12" fmla="*/ 254515484 w 31"/>
                <a:gd name="T13" fmla="*/ 233496149 h 30"/>
                <a:gd name="T14" fmla="*/ 229064227 w 31"/>
                <a:gd name="T15" fmla="*/ 25017589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30">
                  <a:moveTo>
                    <a:pt x="27" y="30"/>
                  </a:moveTo>
                  <a:cubicBezTo>
                    <a:pt x="26" y="30"/>
                    <a:pt x="25" y="29"/>
                    <a:pt x="24" y="29"/>
                  </a:cubicBezTo>
                  <a:cubicBezTo>
                    <a:pt x="1" y="7"/>
                    <a:pt x="1" y="7"/>
                    <a:pt x="1" y="7"/>
                  </a:cubicBezTo>
                  <a:cubicBezTo>
                    <a:pt x="0" y="6"/>
                    <a:pt x="0" y="3"/>
                    <a:pt x="1" y="1"/>
                  </a:cubicBezTo>
                  <a:cubicBezTo>
                    <a:pt x="3" y="0"/>
                    <a:pt x="5" y="0"/>
                    <a:pt x="7" y="1"/>
                  </a:cubicBezTo>
                  <a:cubicBezTo>
                    <a:pt x="30" y="23"/>
                    <a:pt x="30" y="23"/>
                    <a:pt x="30" y="23"/>
                  </a:cubicBezTo>
                  <a:cubicBezTo>
                    <a:pt x="31" y="24"/>
                    <a:pt x="31" y="27"/>
                    <a:pt x="30" y="28"/>
                  </a:cubicBezTo>
                  <a:cubicBezTo>
                    <a:pt x="29" y="29"/>
                    <a:pt x="28" y="30"/>
                    <a:pt x="2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099" name="Freeform 54"/>
            <p:cNvSpPr>
              <a:spLocks/>
            </p:cNvSpPr>
            <p:nvPr/>
          </p:nvSpPr>
          <p:spPr bwMode="auto">
            <a:xfrm>
              <a:off x="3016042" y="4797624"/>
              <a:ext cx="91514" cy="86633"/>
            </a:xfrm>
            <a:custGeom>
              <a:avLst/>
              <a:gdLst>
                <a:gd name="T0" fmla="*/ 32713395 w 32"/>
                <a:gd name="T1" fmla="*/ 250175890 h 30"/>
                <a:gd name="T2" fmla="*/ 8179064 w 32"/>
                <a:gd name="T3" fmla="*/ 233496149 h 30"/>
                <a:gd name="T4" fmla="*/ 8179064 w 32"/>
                <a:gd name="T5" fmla="*/ 191802574 h 30"/>
                <a:gd name="T6" fmla="*/ 196286091 w 32"/>
                <a:gd name="T7" fmla="*/ 8339870 h 30"/>
                <a:gd name="T8" fmla="*/ 245354754 w 32"/>
                <a:gd name="T9" fmla="*/ 8339870 h 30"/>
                <a:gd name="T10" fmla="*/ 245354754 w 32"/>
                <a:gd name="T11" fmla="*/ 58373315 h 30"/>
                <a:gd name="T12" fmla="*/ 57250586 w 32"/>
                <a:gd name="T13" fmla="*/ 241836020 h 30"/>
                <a:gd name="T14" fmla="*/ 32713395 w 32"/>
                <a:gd name="T15" fmla="*/ 25017589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30">
                  <a:moveTo>
                    <a:pt x="4" y="30"/>
                  </a:moveTo>
                  <a:cubicBezTo>
                    <a:pt x="3" y="30"/>
                    <a:pt x="2" y="29"/>
                    <a:pt x="1" y="28"/>
                  </a:cubicBezTo>
                  <a:cubicBezTo>
                    <a:pt x="0" y="27"/>
                    <a:pt x="0" y="24"/>
                    <a:pt x="1" y="23"/>
                  </a:cubicBezTo>
                  <a:cubicBezTo>
                    <a:pt x="24" y="1"/>
                    <a:pt x="24" y="1"/>
                    <a:pt x="24" y="1"/>
                  </a:cubicBezTo>
                  <a:cubicBezTo>
                    <a:pt x="26" y="0"/>
                    <a:pt x="29" y="0"/>
                    <a:pt x="30" y="1"/>
                  </a:cubicBezTo>
                  <a:cubicBezTo>
                    <a:pt x="32" y="3"/>
                    <a:pt x="32" y="6"/>
                    <a:pt x="30" y="7"/>
                  </a:cubicBezTo>
                  <a:cubicBezTo>
                    <a:pt x="7" y="29"/>
                    <a:pt x="7" y="29"/>
                    <a:pt x="7" y="29"/>
                  </a:cubicBezTo>
                  <a:cubicBezTo>
                    <a:pt x="6" y="29"/>
                    <a:pt x="5" y="30"/>
                    <a:pt x="4"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89093" name="矩形 10"/>
          <p:cNvSpPr>
            <a:spLocks noChangeArrowheads="1"/>
          </p:cNvSpPr>
          <p:nvPr/>
        </p:nvSpPr>
        <p:spPr bwMode="auto">
          <a:xfrm>
            <a:off x="539844" y="1533196"/>
            <a:ext cx="8137350" cy="230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buFont typeface="Arial" panose="020B0604020202020204" pitchFamily="34" charset="0"/>
              <a:buChar char="•"/>
            </a:pPr>
            <a:r>
              <a:rPr lang="en-US" altLang="zh-CN" sz="2400" dirty="0" err="1"/>
              <a:t>Liskov</a:t>
            </a:r>
            <a:r>
              <a:rPr lang="en-US" altLang="zh-CN" sz="2400" dirty="0"/>
              <a:t> Substitution Principle</a:t>
            </a:r>
          </a:p>
          <a:p>
            <a:pPr lvl="2" eaLnBrk="1" hangingPunct="1">
              <a:buFont typeface="Arial" panose="020B0604020202020204" pitchFamily="34" charset="0"/>
              <a:buChar char="•"/>
            </a:pPr>
            <a:r>
              <a:rPr lang="zh-CN" altLang="en-US" sz="2400" dirty="0"/>
              <a:t>一个软件如果使用的是一个父类的话，如果把该父类换成子类，它不能察觉出父类对象和子类对象的区别</a:t>
            </a:r>
          </a:p>
          <a:p>
            <a:pPr lvl="2" eaLnBrk="1" hangingPunct="1">
              <a:buFont typeface="Arial" panose="020B0604020202020204" pitchFamily="34" charset="0"/>
              <a:buChar char="•"/>
            </a:pPr>
            <a:r>
              <a:rPr lang="zh-CN" altLang="en-US" sz="2400" dirty="0"/>
              <a:t>也就是凡是父类适用的地方子类也适用</a:t>
            </a:r>
          </a:p>
          <a:p>
            <a:pPr lvl="2" eaLnBrk="1" hangingPunct="1">
              <a:buFont typeface="Arial" panose="020B0604020202020204" pitchFamily="34" charset="0"/>
              <a:buChar char="•"/>
            </a:pPr>
            <a:r>
              <a:rPr lang="zh-CN" altLang="en-US" sz="2400" dirty="0"/>
              <a:t>继承只有满足里氏代换原则才是合理的</a:t>
            </a:r>
          </a:p>
        </p:txBody>
      </p:sp>
      <p:sp>
        <p:nvSpPr>
          <p:cNvPr id="12" name="Rectangle 2"/>
          <p:cNvSpPr txBox="1">
            <a:spLocks noChangeArrowheads="1"/>
          </p:cNvSpPr>
          <p:nvPr/>
        </p:nvSpPr>
        <p:spPr bwMode="auto">
          <a:xfrm>
            <a:off x="1044402" y="132125"/>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600" dirty="0" smtClean="0">
                <a:solidFill>
                  <a:schemeClr val="bg1"/>
                </a:solidFill>
              </a:rPr>
              <a:t>Adapter(</a:t>
            </a:r>
            <a:r>
              <a:rPr lang="zh-CN" altLang="en-US" sz="2600" dirty="0" smtClean="0">
                <a:solidFill>
                  <a:schemeClr val="bg1"/>
                </a:solidFill>
              </a:rPr>
              <a:t>适配器</a:t>
            </a:r>
            <a:r>
              <a:rPr lang="en-US" altLang="zh-CN" sz="2600" dirty="0" smtClean="0">
                <a:solidFill>
                  <a:schemeClr val="bg1"/>
                </a:solidFill>
              </a:rPr>
              <a:t>)</a:t>
            </a:r>
            <a:r>
              <a:rPr lang="zh-CN" altLang="en-US" sz="2600" dirty="0" smtClean="0">
                <a:solidFill>
                  <a:schemeClr val="bg1"/>
                </a:solidFill>
              </a:rPr>
              <a:t>模式</a:t>
            </a:r>
            <a:r>
              <a:rPr lang="en-US" altLang="zh-CN" sz="2600" dirty="0" smtClean="0">
                <a:solidFill>
                  <a:schemeClr val="bg1"/>
                </a:solidFill>
              </a:rPr>
              <a:t>-</a:t>
            </a:r>
            <a:r>
              <a:rPr lang="zh-CN" altLang="en-US" sz="2600" dirty="0" smtClean="0">
                <a:solidFill>
                  <a:schemeClr val="bg1"/>
                </a:solidFill>
              </a:rPr>
              <a:t>里氏代换原则</a:t>
            </a:r>
            <a:endParaRPr lang="zh-CN" altLang="en-US" sz="2600" dirty="0">
              <a:solidFill>
                <a:schemeClr val="bg1"/>
              </a:solidFill>
            </a:endParaRPr>
          </a:p>
        </p:txBody>
      </p:sp>
      <p:sp>
        <p:nvSpPr>
          <p:cNvPr id="13"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cxnSp>
        <p:nvCxnSpPr>
          <p:cNvPr id="14"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932977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300" fill="hold"/>
                                        <p:tgtEl>
                                          <p:spTgt spid="13"/>
                                        </p:tgtEl>
                                        <p:attrNameLst>
                                          <p:attrName>ppt_x</p:attrName>
                                        </p:attrNameLst>
                                      </p:cBhvr>
                                      <p:tavLst>
                                        <p:tav tm="0">
                                          <p:val>
                                            <p:strVal val="0-#ppt_w/2"/>
                                          </p:val>
                                        </p:tav>
                                        <p:tav tm="100000">
                                          <p:val>
                                            <p:strVal val="#ppt_x"/>
                                          </p:val>
                                        </p:tav>
                                      </p:tavLst>
                                    </p:anim>
                                    <p:anim calcmode="lin" valueType="num">
                                      <p:cBhvr additive="base">
                                        <p:cTn id="17" dur="3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800"/>
                            </p:stCondLst>
                            <p:childTnLst>
                              <p:par>
                                <p:cTn id="19" presetID="22" presetClass="entr" presetSubtype="8"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403968" y="197501"/>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a:solidFill>
                  <a:schemeClr val="bg1"/>
                </a:solidFill>
              </a:rPr>
              <a:t>Factory Method </a:t>
            </a:r>
            <a:r>
              <a:rPr lang="zh-CN" altLang="en-US" sz="2400" dirty="0">
                <a:solidFill>
                  <a:schemeClr val="bg1"/>
                </a:solidFill>
              </a:rPr>
              <a:t>（工厂方法）模式</a:t>
            </a:r>
          </a:p>
        </p:txBody>
      </p:sp>
      <p:pic>
        <p:nvPicPr>
          <p:cNvPr id="3" name="Picture 8"/>
          <p:cNvPicPr>
            <a:picLocks noChangeAspect="1" noChangeArrowheads="1"/>
          </p:cNvPicPr>
          <p:nvPr/>
        </p:nvPicPr>
        <p:blipFill>
          <a:blip r:embed="rId2">
            <a:extLst>
              <a:ext uri="{28A0092B-C50C-407E-A947-70E740481C1C}">
                <a14:useLocalDpi xmlns:a14="http://schemas.microsoft.com/office/drawing/2010/main" val="0"/>
              </a:ext>
            </a:extLst>
          </a:blip>
          <a:srcRect l="3151" t="1878" r="3336" b="1544"/>
          <a:stretch>
            <a:fillRect/>
          </a:stretch>
        </p:blipFill>
        <p:spPr bwMode="auto">
          <a:xfrm>
            <a:off x="711441" y="1124744"/>
            <a:ext cx="8166362" cy="46805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文本框 3"/>
          <p:cNvSpPr txBox="1"/>
          <p:nvPr/>
        </p:nvSpPr>
        <p:spPr>
          <a:xfrm>
            <a:off x="1071534" y="1484835"/>
            <a:ext cx="1658673" cy="369332"/>
          </a:xfrm>
          <a:prstGeom prst="rect">
            <a:avLst/>
          </a:prstGeom>
          <a:noFill/>
        </p:spPr>
        <p:txBody>
          <a:bodyPr wrap="square" rtlCol="0">
            <a:spAutoFit/>
          </a:bodyPr>
          <a:lstStyle/>
          <a:p>
            <a:r>
              <a:rPr lang="zh-CN" altLang="en-US" dirty="0" smtClean="0"/>
              <a:t>去快餐厅吃饭</a:t>
            </a:r>
            <a:endParaRPr lang="zh-CN" altLang="en-US" dirty="0"/>
          </a:p>
        </p:txBody>
      </p:sp>
      <p:cxnSp>
        <p:nvCxnSpPr>
          <p:cNvPr id="5"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198501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300" fill="hold"/>
                                        <p:tgtEl>
                                          <p:spTgt spid="6"/>
                                        </p:tgtEl>
                                        <p:attrNameLst>
                                          <p:attrName>ppt_x</p:attrName>
                                        </p:attrNameLst>
                                      </p:cBhvr>
                                      <p:tavLst>
                                        <p:tav tm="0">
                                          <p:val>
                                            <p:strVal val="0-#ppt_w/2"/>
                                          </p:val>
                                        </p:tav>
                                        <p:tav tm="100000">
                                          <p:val>
                                            <p:strVal val="#ppt_x"/>
                                          </p:val>
                                        </p:tav>
                                      </p:tavLst>
                                    </p:anim>
                                    <p:anim calcmode="lin" valueType="num">
                                      <p:cBhvr additive="base">
                                        <p:cTn id="12"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79665" y="1484500"/>
            <a:ext cx="6010001" cy="4766631"/>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square" tIns="36006" bIns="72013">
            <a:spAutoFit/>
          </a:bodyPr>
          <a:lstStyle>
            <a:lvl1pPr>
              <a:spcBef>
                <a:spcPct val="20000"/>
              </a:spcBef>
              <a:buClr>
                <a:schemeClr val="tx2"/>
              </a:buClr>
              <a:buFont typeface="Wingdings 2" panose="05020102010507070707" pitchFamily="18" charset="2"/>
              <a:buBlip>
                <a:blip r:embed="rId2"/>
              </a:buBlip>
              <a:defRPr sz="3600" b="1">
                <a:solidFill>
                  <a:srgbClr val="FF6600"/>
                </a:solidFill>
                <a:latin typeface="Corbel" panose="020B0503020204020204" pitchFamily="34" charset="0"/>
                <a:ea typeface="幼圆" panose="02010509060101010101" pitchFamily="49" charset="-122"/>
              </a:defRPr>
            </a:lvl1pPr>
            <a:lvl2pPr marL="742950" indent="-285750">
              <a:spcBef>
                <a:spcPct val="20000"/>
              </a:spcBef>
              <a:buClr>
                <a:schemeClr val="tx2"/>
              </a:buClr>
              <a:buFont typeface="Wingdings 2" panose="05020102010507070707" pitchFamily="18" charset="2"/>
              <a:buBlip>
                <a:blip r:embed="rId3"/>
              </a:buBlip>
              <a:defRPr sz="3200" b="1">
                <a:solidFill>
                  <a:schemeClr val="tx1"/>
                </a:solidFill>
                <a:latin typeface="Corbel" panose="020B0503020204020204" pitchFamily="34" charset="0"/>
                <a:ea typeface="幼圆" panose="02010509060101010101" pitchFamily="49" charset="-122"/>
              </a:defRPr>
            </a:lvl2pPr>
            <a:lvl3pPr marL="1143000" indent="-228600">
              <a:spcBef>
                <a:spcPct val="20000"/>
              </a:spcBef>
              <a:buClr>
                <a:schemeClr val="tx2"/>
              </a:buClr>
              <a:buFont typeface="Wingdings 2" panose="05020102010507070707" pitchFamily="18" charset="2"/>
              <a:buBlip>
                <a:blip r:embed="rId3"/>
              </a:buBlip>
              <a:defRPr sz="2800" b="1">
                <a:solidFill>
                  <a:schemeClr val="tx1"/>
                </a:solidFill>
                <a:latin typeface="Corbel" panose="020B0503020204020204" pitchFamily="34" charset="0"/>
                <a:ea typeface="幼圆" panose="02010509060101010101" pitchFamily="49" charset="-122"/>
              </a:defRPr>
            </a:lvl3pPr>
            <a:lvl4pPr marL="1600200" indent="-228600">
              <a:spcBef>
                <a:spcPct val="20000"/>
              </a:spcBef>
              <a:buClr>
                <a:schemeClr val="tx2"/>
              </a:buClr>
              <a:buFont typeface="Wingdings 2" panose="05020102010507070707" pitchFamily="18" charset="2"/>
              <a:buBlip>
                <a:blip r:embed="rId3"/>
              </a:buBlip>
              <a:defRPr sz="2400" b="1">
                <a:solidFill>
                  <a:schemeClr val="tx1"/>
                </a:solidFill>
                <a:latin typeface="Corbel" panose="020B0503020204020204" pitchFamily="34" charset="0"/>
                <a:ea typeface="幼圆" panose="02010509060101010101" pitchFamily="49" charset="-122"/>
              </a:defRPr>
            </a:lvl4pPr>
            <a:lvl5pPr marL="2057400" indent="-228600">
              <a:spcBef>
                <a:spcPct val="20000"/>
              </a:spcBef>
              <a:buClr>
                <a:schemeClr val="tx2"/>
              </a:buClr>
              <a:buFont typeface="Wingdings 2" panose="05020102010507070707" pitchFamily="18" charset="2"/>
              <a:buBlip>
                <a:blip r:embed="rId3"/>
              </a:buBlip>
              <a:defRPr sz="2400" b="1">
                <a:solidFill>
                  <a:schemeClr val="tx1"/>
                </a:solidFill>
                <a:latin typeface="Corbel" panose="020B0503020204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Font typeface="Wingdings 2" panose="05020102010507070707" pitchFamily="18" charset="2"/>
              <a:buBlip>
                <a:blip r:embed="rId3"/>
              </a:buBlip>
              <a:defRPr sz="2400" b="1">
                <a:solidFill>
                  <a:schemeClr val="tx1"/>
                </a:solidFill>
                <a:latin typeface="Corbel" panose="020B0503020204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Font typeface="Wingdings 2" panose="05020102010507070707" pitchFamily="18" charset="2"/>
              <a:buBlip>
                <a:blip r:embed="rId3"/>
              </a:buBlip>
              <a:defRPr sz="2400" b="1">
                <a:solidFill>
                  <a:schemeClr val="tx1"/>
                </a:solidFill>
                <a:latin typeface="Corbel" panose="020B0503020204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Font typeface="Wingdings 2" panose="05020102010507070707" pitchFamily="18" charset="2"/>
              <a:buBlip>
                <a:blip r:embed="rId3"/>
              </a:buBlip>
              <a:defRPr sz="2400" b="1">
                <a:solidFill>
                  <a:schemeClr val="tx1"/>
                </a:solidFill>
                <a:latin typeface="Corbel" panose="020B0503020204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Font typeface="Wingdings 2" panose="05020102010507070707" pitchFamily="18" charset="2"/>
              <a:buBlip>
                <a:blip r:embed="rId3"/>
              </a:buBlip>
              <a:defRPr sz="2400" b="1">
                <a:solidFill>
                  <a:schemeClr val="tx1"/>
                </a:solidFill>
                <a:latin typeface="Corbel" panose="020B0503020204020204" pitchFamily="34" charset="0"/>
                <a:ea typeface="幼圆" panose="02010509060101010101" pitchFamily="49" charset="-122"/>
              </a:defRPr>
            </a:lvl9pPr>
          </a:lstStyle>
          <a:p>
            <a:pPr>
              <a:buClrTx/>
              <a:buFontTx/>
              <a:buNone/>
            </a:pPr>
            <a:r>
              <a:rPr lang="en-US" altLang="zh-CN" sz="1800" dirty="0">
                <a:solidFill>
                  <a:srgbClr val="3399FF"/>
                </a:solidFill>
                <a:latin typeface="Consolas" panose="020B0609020204030204" pitchFamily="49" charset="0"/>
              </a:rPr>
              <a:t>void</a:t>
            </a:r>
            <a:r>
              <a:rPr lang="en-US" altLang="zh-CN" sz="1800" dirty="0">
                <a:solidFill>
                  <a:srgbClr val="0000FF"/>
                </a:solidFill>
                <a:latin typeface="Consolas" panose="020B0609020204030204" pitchFamily="49" charset="0"/>
              </a:rPr>
              <a:t> </a:t>
            </a:r>
            <a:r>
              <a:rPr lang="en-US" altLang="zh-CN" sz="1800" dirty="0" err="1">
                <a:solidFill>
                  <a:schemeClr val="tx1"/>
                </a:solidFill>
                <a:latin typeface="Consolas" panose="020B0609020204030204" pitchFamily="49" charset="0"/>
              </a:rPr>
              <a:t>BuyFood</a:t>
            </a:r>
            <a:r>
              <a:rPr lang="en-US" altLang="zh-CN" sz="1800" dirty="0">
                <a:solidFill>
                  <a:schemeClr val="tx1"/>
                </a:solidFill>
                <a:latin typeface="Consolas" panose="020B0609020204030204" pitchFamily="49" charset="0"/>
              </a:rPr>
              <a:t> (</a:t>
            </a:r>
            <a:r>
              <a:rPr lang="en-US" altLang="zh-CN" sz="1800" dirty="0">
                <a:solidFill>
                  <a:srgbClr val="3399FF"/>
                </a:solidFill>
                <a:latin typeface="Consolas" panose="020B0609020204030204" pitchFamily="49" charset="0"/>
              </a:rPr>
              <a:t>string</a:t>
            </a:r>
            <a:r>
              <a:rPr lang="en-US" altLang="zh-CN" sz="1800" dirty="0">
                <a:solidFill>
                  <a:schemeClr val="tx1"/>
                </a:solidFill>
                <a:latin typeface="Consolas" panose="020B0609020204030204" pitchFamily="49" charset="0"/>
              </a:rPr>
              <a:t> </a:t>
            </a:r>
            <a:r>
              <a:rPr lang="zh-CN" altLang="en-US" sz="1800" dirty="0">
                <a:solidFill>
                  <a:schemeClr val="tx1"/>
                </a:solidFill>
                <a:latin typeface="Consolas" panose="020B0609020204030204" pitchFamily="49" charset="0"/>
              </a:rPr>
              <a:t>餐馆</a:t>
            </a:r>
            <a:r>
              <a:rPr lang="en-US" altLang="zh-CN" sz="1800" dirty="0">
                <a:solidFill>
                  <a:schemeClr val="tx1"/>
                </a:solidFill>
                <a:latin typeface="Consolas" panose="020B0609020204030204" pitchFamily="49" charset="0"/>
              </a:rPr>
              <a:t>, </a:t>
            </a:r>
            <a:r>
              <a:rPr lang="en-US" altLang="zh-CN" sz="1800" dirty="0">
                <a:solidFill>
                  <a:srgbClr val="3399FF"/>
                </a:solidFill>
                <a:latin typeface="Consolas" panose="020B0609020204030204" pitchFamily="49" charset="0"/>
              </a:rPr>
              <a:t>string </a:t>
            </a:r>
            <a:r>
              <a:rPr lang="zh-CN" altLang="en-US" sz="1800" dirty="0">
                <a:solidFill>
                  <a:schemeClr val="tx1"/>
                </a:solidFill>
                <a:latin typeface="Consolas" panose="020B0609020204030204" pitchFamily="49" charset="0"/>
              </a:rPr>
              <a:t>食品</a:t>
            </a:r>
            <a:r>
              <a:rPr lang="en-US" altLang="zh-CN" sz="1800" dirty="0">
                <a:solidFill>
                  <a:schemeClr val="tx1"/>
                </a:solidFill>
                <a:latin typeface="Consolas" panose="020B0609020204030204" pitchFamily="49" charset="0"/>
              </a:rPr>
              <a:t>) {</a:t>
            </a:r>
          </a:p>
          <a:p>
            <a:pPr>
              <a:buClrTx/>
              <a:buFontTx/>
              <a:buNone/>
            </a:pPr>
            <a:r>
              <a:rPr lang="en-US" altLang="zh-CN" sz="1800" dirty="0">
                <a:solidFill>
                  <a:schemeClr val="tx1"/>
                </a:solidFill>
                <a:latin typeface="Consolas" panose="020B0609020204030204" pitchFamily="49" charset="0"/>
              </a:rPr>
              <a:t>  </a:t>
            </a:r>
            <a:r>
              <a:rPr lang="en-US" altLang="zh-CN" sz="1800" dirty="0">
                <a:solidFill>
                  <a:srgbClr val="3399FF"/>
                </a:solidFill>
                <a:latin typeface="Consolas" panose="020B0609020204030204" pitchFamily="49" charset="0"/>
              </a:rPr>
              <a:t>if</a:t>
            </a:r>
            <a:r>
              <a:rPr lang="en-US" altLang="zh-CN" sz="1800" dirty="0">
                <a:solidFill>
                  <a:schemeClr val="tx1"/>
                </a:solidFill>
                <a:latin typeface="Consolas" panose="020B0609020204030204" pitchFamily="49" charset="0"/>
              </a:rPr>
              <a:t>(</a:t>
            </a:r>
            <a:r>
              <a:rPr lang="zh-CN" altLang="en-US" sz="1800" dirty="0">
                <a:solidFill>
                  <a:schemeClr val="tx1"/>
                </a:solidFill>
                <a:latin typeface="Courier New" panose="02070309020205020404" pitchFamily="49" charset="0"/>
              </a:rPr>
              <a:t>餐馆 </a:t>
            </a:r>
            <a:r>
              <a:rPr lang="en-US" altLang="zh-CN" sz="1800" dirty="0">
                <a:solidFill>
                  <a:schemeClr val="tx1"/>
                </a:solidFill>
                <a:latin typeface="Consolas" panose="020B0609020204030204" pitchFamily="49" charset="0"/>
              </a:rPr>
              <a:t>== "KFC") {</a:t>
            </a:r>
          </a:p>
          <a:p>
            <a:pPr>
              <a:buClrTx/>
              <a:buFontTx/>
              <a:buNone/>
            </a:pPr>
            <a:r>
              <a:rPr lang="en-US" altLang="zh-CN" sz="1800" dirty="0">
                <a:solidFill>
                  <a:schemeClr val="tx1"/>
                </a:solidFill>
                <a:latin typeface="Consolas" panose="020B0609020204030204" pitchFamily="49" charset="0"/>
              </a:rPr>
              <a:t>     </a:t>
            </a:r>
            <a:r>
              <a:rPr lang="en-US" altLang="zh-CN" sz="1800" dirty="0">
                <a:solidFill>
                  <a:srgbClr val="3399FF"/>
                </a:solidFill>
                <a:latin typeface="Consolas" panose="020B0609020204030204" pitchFamily="49" charset="0"/>
              </a:rPr>
              <a:t>if</a:t>
            </a:r>
            <a:r>
              <a:rPr lang="en-US" altLang="zh-CN" sz="1800" dirty="0">
                <a:solidFill>
                  <a:schemeClr val="tx1"/>
                </a:solidFill>
                <a:latin typeface="Consolas" panose="020B0609020204030204" pitchFamily="49" charset="0"/>
              </a:rPr>
              <a:t>(</a:t>
            </a:r>
            <a:r>
              <a:rPr lang="zh-CN" altLang="en-US" sz="1800" dirty="0">
                <a:solidFill>
                  <a:schemeClr val="tx1"/>
                </a:solidFill>
                <a:latin typeface="Courier New" panose="02070309020205020404" pitchFamily="49" charset="0"/>
              </a:rPr>
              <a:t>食品 </a:t>
            </a:r>
            <a:r>
              <a:rPr lang="en-US" altLang="zh-CN" sz="1800" dirty="0">
                <a:solidFill>
                  <a:schemeClr val="tx1"/>
                </a:solidFill>
                <a:latin typeface="Consolas" panose="020B0609020204030204" pitchFamily="49" charset="0"/>
              </a:rPr>
              <a:t>== "Chicken")</a:t>
            </a:r>
          </a:p>
          <a:p>
            <a:pPr>
              <a:buClrTx/>
              <a:buFontTx/>
              <a:buNone/>
            </a:pPr>
            <a:r>
              <a:rPr lang="en-US" altLang="zh-CN" sz="1800" dirty="0">
                <a:solidFill>
                  <a:schemeClr val="tx1"/>
                </a:solidFill>
                <a:latin typeface="Consolas" panose="020B0609020204030204" pitchFamily="49" charset="0"/>
              </a:rPr>
              <a:t>        hamburger = </a:t>
            </a:r>
            <a:r>
              <a:rPr lang="en-US" altLang="zh-CN" sz="1800" dirty="0">
                <a:solidFill>
                  <a:srgbClr val="3399FF"/>
                </a:solidFill>
                <a:latin typeface="Consolas" panose="020B0609020204030204" pitchFamily="49" charset="0"/>
              </a:rPr>
              <a:t>new</a:t>
            </a:r>
            <a:r>
              <a:rPr lang="en-US" altLang="zh-CN" sz="1800" dirty="0">
                <a:solidFill>
                  <a:schemeClr val="tx1"/>
                </a:solidFill>
                <a:latin typeface="Consolas" panose="020B0609020204030204" pitchFamily="49" charset="0"/>
              </a:rPr>
              <a:t> </a:t>
            </a:r>
            <a:r>
              <a:rPr lang="en-US" altLang="zh-CN" sz="1800" dirty="0" err="1">
                <a:solidFill>
                  <a:schemeClr val="tx1"/>
                </a:solidFill>
                <a:latin typeface="Consolas" panose="020B0609020204030204" pitchFamily="49" charset="0"/>
              </a:rPr>
              <a:t>KFCChickenHamburger</a:t>
            </a:r>
            <a:r>
              <a:rPr lang="en-US" altLang="zh-CN" sz="1800" dirty="0">
                <a:solidFill>
                  <a:schemeClr val="tx1"/>
                </a:solidFill>
                <a:latin typeface="Consolas" panose="020B0609020204030204" pitchFamily="49" charset="0"/>
              </a:rPr>
              <a:t>;</a:t>
            </a:r>
          </a:p>
          <a:p>
            <a:pPr>
              <a:buClrTx/>
              <a:buFontTx/>
              <a:buNone/>
            </a:pPr>
            <a:r>
              <a:rPr lang="en-US" altLang="zh-CN" sz="1800" dirty="0">
                <a:solidFill>
                  <a:schemeClr val="tx1"/>
                </a:solidFill>
                <a:latin typeface="Consolas" panose="020B0609020204030204" pitchFamily="49" charset="0"/>
              </a:rPr>
              <a:t>     </a:t>
            </a:r>
            <a:r>
              <a:rPr lang="en-US" altLang="zh-CN" sz="1800" dirty="0">
                <a:solidFill>
                  <a:srgbClr val="3399FF"/>
                </a:solidFill>
                <a:latin typeface="Consolas" panose="020B0609020204030204" pitchFamily="49" charset="0"/>
              </a:rPr>
              <a:t>else</a:t>
            </a:r>
            <a:r>
              <a:rPr lang="en-US" altLang="zh-CN" sz="1800" dirty="0">
                <a:solidFill>
                  <a:schemeClr val="tx1"/>
                </a:solidFill>
                <a:latin typeface="Consolas" panose="020B0609020204030204" pitchFamily="49" charset="0"/>
              </a:rPr>
              <a:t> </a:t>
            </a:r>
            <a:r>
              <a:rPr lang="en-US" altLang="zh-CN" sz="1800" dirty="0">
                <a:solidFill>
                  <a:srgbClr val="3399FF"/>
                </a:solidFill>
                <a:latin typeface="Consolas" panose="020B0609020204030204" pitchFamily="49" charset="0"/>
              </a:rPr>
              <a:t>if</a:t>
            </a:r>
            <a:r>
              <a:rPr lang="en-US" altLang="zh-CN" sz="1800" dirty="0">
                <a:solidFill>
                  <a:schemeClr val="tx1"/>
                </a:solidFill>
                <a:latin typeface="Consolas" panose="020B0609020204030204" pitchFamily="49" charset="0"/>
              </a:rPr>
              <a:t>(food == "Fish")</a:t>
            </a:r>
          </a:p>
          <a:p>
            <a:pPr>
              <a:buClrTx/>
              <a:buFontTx/>
              <a:buNone/>
            </a:pPr>
            <a:r>
              <a:rPr lang="en-US" altLang="zh-CN" sz="1800" dirty="0">
                <a:solidFill>
                  <a:schemeClr val="tx1"/>
                </a:solidFill>
                <a:latin typeface="Consolas" panose="020B0609020204030204" pitchFamily="49" charset="0"/>
              </a:rPr>
              <a:t>        hamburger = </a:t>
            </a:r>
            <a:r>
              <a:rPr lang="en-US" altLang="zh-CN" sz="1800" dirty="0">
                <a:solidFill>
                  <a:srgbClr val="3399FF"/>
                </a:solidFill>
                <a:latin typeface="Consolas" panose="020B0609020204030204" pitchFamily="49" charset="0"/>
              </a:rPr>
              <a:t>new</a:t>
            </a:r>
            <a:r>
              <a:rPr lang="en-US" altLang="zh-CN" sz="1800" dirty="0">
                <a:solidFill>
                  <a:schemeClr val="tx1"/>
                </a:solidFill>
                <a:latin typeface="Consolas" panose="020B0609020204030204" pitchFamily="49" charset="0"/>
              </a:rPr>
              <a:t> </a:t>
            </a:r>
            <a:r>
              <a:rPr lang="en-US" altLang="zh-CN" sz="1800" dirty="0" err="1">
                <a:solidFill>
                  <a:schemeClr val="tx1"/>
                </a:solidFill>
                <a:latin typeface="Consolas" panose="020B0609020204030204" pitchFamily="49" charset="0"/>
              </a:rPr>
              <a:t>KFCFishHamburger</a:t>
            </a:r>
            <a:r>
              <a:rPr lang="en-US" altLang="zh-CN" sz="1800" dirty="0">
                <a:solidFill>
                  <a:schemeClr val="tx1"/>
                </a:solidFill>
                <a:latin typeface="Consolas" panose="020B0609020204030204" pitchFamily="49" charset="0"/>
              </a:rPr>
              <a:t>;</a:t>
            </a:r>
          </a:p>
          <a:p>
            <a:pPr>
              <a:buClrTx/>
              <a:buFontTx/>
              <a:buNone/>
            </a:pPr>
            <a:r>
              <a:rPr lang="en-US" altLang="zh-CN" sz="1800" dirty="0">
                <a:solidFill>
                  <a:schemeClr val="tx1"/>
                </a:solidFill>
                <a:latin typeface="Consolas" panose="020B0609020204030204" pitchFamily="49" charset="0"/>
              </a:rPr>
              <a:t>     }</a:t>
            </a:r>
          </a:p>
          <a:p>
            <a:pPr>
              <a:buClrTx/>
              <a:buFontTx/>
              <a:buNone/>
            </a:pPr>
            <a:r>
              <a:rPr lang="en-US" altLang="zh-CN" sz="1800" dirty="0">
                <a:solidFill>
                  <a:schemeClr val="tx1"/>
                </a:solidFill>
                <a:latin typeface="Consolas" panose="020B0609020204030204" pitchFamily="49" charset="0"/>
              </a:rPr>
              <a:t>  </a:t>
            </a:r>
            <a:r>
              <a:rPr lang="en-US" altLang="zh-CN" sz="1800" dirty="0">
                <a:solidFill>
                  <a:srgbClr val="3399FF"/>
                </a:solidFill>
                <a:latin typeface="Consolas" panose="020B0609020204030204" pitchFamily="49" charset="0"/>
              </a:rPr>
              <a:t>else</a:t>
            </a:r>
            <a:r>
              <a:rPr lang="en-US" altLang="zh-CN" sz="1800" dirty="0">
                <a:solidFill>
                  <a:schemeClr val="tx1"/>
                </a:solidFill>
                <a:latin typeface="Consolas" panose="020B0609020204030204" pitchFamily="49" charset="0"/>
              </a:rPr>
              <a:t> </a:t>
            </a:r>
            <a:r>
              <a:rPr lang="en-US" altLang="zh-CN" sz="1800" dirty="0">
                <a:solidFill>
                  <a:srgbClr val="3399FF"/>
                </a:solidFill>
                <a:latin typeface="Consolas" panose="020B0609020204030204" pitchFamily="49" charset="0"/>
              </a:rPr>
              <a:t>if</a:t>
            </a:r>
            <a:r>
              <a:rPr lang="en-US" altLang="zh-CN" sz="1800" dirty="0">
                <a:solidFill>
                  <a:schemeClr val="tx1"/>
                </a:solidFill>
                <a:latin typeface="Consolas" panose="020B0609020204030204" pitchFamily="49" charset="0"/>
              </a:rPr>
              <a:t>(restaurant == "McDonald") {</a:t>
            </a:r>
          </a:p>
          <a:p>
            <a:pPr>
              <a:buClrTx/>
              <a:buFontTx/>
              <a:buNone/>
            </a:pPr>
            <a:r>
              <a:rPr lang="en-US" altLang="zh-CN" sz="1800" dirty="0">
                <a:solidFill>
                  <a:schemeClr val="tx1"/>
                </a:solidFill>
                <a:latin typeface="Consolas" panose="020B0609020204030204" pitchFamily="49" charset="0"/>
              </a:rPr>
              <a:t>     </a:t>
            </a:r>
            <a:r>
              <a:rPr lang="en-US" altLang="zh-CN" sz="1800" dirty="0">
                <a:solidFill>
                  <a:srgbClr val="3399FF"/>
                </a:solidFill>
                <a:latin typeface="Consolas" panose="020B0609020204030204" pitchFamily="49" charset="0"/>
              </a:rPr>
              <a:t>if</a:t>
            </a:r>
            <a:r>
              <a:rPr lang="en-US" altLang="zh-CN" sz="1800" dirty="0">
                <a:solidFill>
                  <a:schemeClr val="tx1"/>
                </a:solidFill>
                <a:latin typeface="Consolas" panose="020B0609020204030204" pitchFamily="49" charset="0"/>
              </a:rPr>
              <a:t>(food == "Chicken")</a:t>
            </a:r>
          </a:p>
          <a:p>
            <a:pPr>
              <a:buClrTx/>
              <a:buFontTx/>
              <a:buNone/>
            </a:pPr>
            <a:r>
              <a:rPr lang="en-US" altLang="zh-CN" sz="1800" dirty="0">
                <a:solidFill>
                  <a:schemeClr val="tx1"/>
                </a:solidFill>
                <a:latin typeface="Consolas" panose="020B0609020204030204" pitchFamily="49" charset="0"/>
              </a:rPr>
              <a:t>        hamburger = </a:t>
            </a:r>
            <a:r>
              <a:rPr lang="en-US" altLang="zh-CN" sz="1800" dirty="0">
                <a:solidFill>
                  <a:srgbClr val="3399FF"/>
                </a:solidFill>
                <a:latin typeface="Consolas" panose="020B0609020204030204" pitchFamily="49" charset="0"/>
              </a:rPr>
              <a:t>new</a:t>
            </a:r>
            <a:r>
              <a:rPr lang="en-US" altLang="zh-CN" sz="1800" dirty="0">
                <a:solidFill>
                  <a:schemeClr val="tx1"/>
                </a:solidFill>
                <a:latin typeface="Consolas" panose="020B0609020204030204" pitchFamily="49" charset="0"/>
              </a:rPr>
              <a:t> </a:t>
            </a:r>
            <a:r>
              <a:rPr lang="en-US" altLang="zh-CN" sz="1800" dirty="0" err="1">
                <a:solidFill>
                  <a:schemeClr val="tx1"/>
                </a:solidFill>
                <a:latin typeface="Consolas" panose="020B0609020204030204" pitchFamily="49" charset="0"/>
              </a:rPr>
              <a:t>McDonaldChickenHamburger</a:t>
            </a:r>
            <a:r>
              <a:rPr lang="en-US" altLang="zh-CN" sz="1800" dirty="0">
                <a:solidFill>
                  <a:schemeClr val="tx1"/>
                </a:solidFill>
                <a:latin typeface="Consolas" panose="020B0609020204030204" pitchFamily="49" charset="0"/>
              </a:rPr>
              <a:t>;</a:t>
            </a:r>
          </a:p>
          <a:p>
            <a:pPr>
              <a:buClrTx/>
              <a:buFontTx/>
              <a:buNone/>
            </a:pPr>
            <a:r>
              <a:rPr lang="en-US" altLang="zh-CN" sz="1800" dirty="0">
                <a:solidFill>
                  <a:schemeClr val="tx1"/>
                </a:solidFill>
                <a:latin typeface="Consolas" panose="020B0609020204030204" pitchFamily="49" charset="0"/>
              </a:rPr>
              <a:t>     </a:t>
            </a:r>
            <a:r>
              <a:rPr lang="en-US" altLang="zh-CN" sz="1800" dirty="0">
                <a:solidFill>
                  <a:srgbClr val="3399FF"/>
                </a:solidFill>
                <a:latin typeface="Consolas" panose="020B0609020204030204" pitchFamily="49" charset="0"/>
              </a:rPr>
              <a:t>else</a:t>
            </a:r>
            <a:r>
              <a:rPr lang="en-US" altLang="zh-CN" sz="1800" dirty="0">
                <a:solidFill>
                  <a:schemeClr val="tx1"/>
                </a:solidFill>
                <a:latin typeface="Consolas" panose="020B0609020204030204" pitchFamily="49" charset="0"/>
              </a:rPr>
              <a:t> </a:t>
            </a:r>
            <a:r>
              <a:rPr lang="en-US" altLang="zh-CN" sz="1800" dirty="0">
                <a:solidFill>
                  <a:srgbClr val="3399FF"/>
                </a:solidFill>
                <a:latin typeface="Consolas" panose="020B0609020204030204" pitchFamily="49" charset="0"/>
              </a:rPr>
              <a:t>if</a:t>
            </a:r>
            <a:r>
              <a:rPr lang="en-US" altLang="zh-CN" sz="1800" dirty="0">
                <a:solidFill>
                  <a:schemeClr val="tx1"/>
                </a:solidFill>
                <a:latin typeface="Consolas" panose="020B0609020204030204" pitchFamily="49" charset="0"/>
              </a:rPr>
              <a:t>(food == "Fish")</a:t>
            </a:r>
          </a:p>
          <a:p>
            <a:pPr>
              <a:buClrTx/>
              <a:buFontTx/>
              <a:buNone/>
            </a:pPr>
            <a:r>
              <a:rPr lang="en-US" altLang="zh-CN" sz="1800" dirty="0">
                <a:solidFill>
                  <a:schemeClr val="tx1"/>
                </a:solidFill>
                <a:latin typeface="Consolas" panose="020B0609020204030204" pitchFamily="49" charset="0"/>
              </a:rPr>
              <a:t>        hamburger = </a:t>
            </a:r>
            <a:r>
              <a:rPr lang="en-US" altLang="zh-CN" sz="1800" dirty="0">
                <a:solidFill>
                  <a:srgbClr val="3399FF"/>
                </a:solidFill>
                <a:latin typeface="Consolas" panose="020B0609020204030204" pitchFamily="49" charset="0"/>
              </a:rPr>
              <a:t>new</a:t>
            </a:r>
            <a:r>
              <a:rPr lang="en-US" altLang="zh-CN" sz="1800" dirty="0">
                <a:solidFill>
                  <a:schemeClr val="tx1"/>
                </a:solidFill>
                <a:latin typeface="Consolas" panose="020B0609020204030204" pitchFamily="49" charset="0"/>
              </a:rPr>
              <a:t> </a:t>
            </a:r>
            <a:r>
              <a:rPr lang="en-US" altLang="zh-CN" sz="1800" dirty="0" err="1">
                <a:solidFill>
                  <a:schemeClr val="tx1"/>
                </a:solidFill>
                <a:latin typeface="Consolas" panose="020B0609020204030204" pitchFamily="49" charset="0"/>
              </a:rPr>
              <a:t>McDonaldFishHamburger</a:t>
            </a:r>
            <a:r>
              <a:rPr lang="en-US" altLang="zh-CN" sz="1800" dirty="0">
                <a:solidFill>
                  <a:schemeClr val="tx1"/>
                </a:solidFill>
                <a:latin typeface="Consolas" panose="020B0609020204030204" pitchFamily="49" charset="0"/>
              </a:rPr>
              <a:t>;</a:t>
            </a:r>
          </a:p>
          <a:p>
            <a:pPr>
              <a:lnSpc>
                <a:spcPct val="80000"/>
              </a:lnSpc>
              <a:spcBef>
                <a:spcPct val="0"/>
              </a:spcBef>
              <a:buClrTx/>
              <a:buFontTx/>
              <a:buNone/>
            </a:pPr>
            <a:r>
              <a:rPr lang="en-US" altLang="zh-CN" sz="1800" dirty="0">
                <a:solidFill>
                  <a:schemeClr val="tx1"/>
                </a:solidFill>
                <a:latin typeface="Consolas" panose="020B0609020204030204" pitchFamily="49" charset="0"/>
              </a:rPr>
              <a:t>     }</a:t>
            </a:r>
          </a:p>
          <a:p>
            <a:pPr>
              <a:lnSpc>
                <a:spcPct val="80000"/>
              </a:lnSpc>
              <a:spcBef>
                <a:spcPct val="0"/>
              </a:spcBef>
              <a:buClrTx/>
              <a:buFontTx/>
              <a:buNone/>
            </a:pPr>
            <a:r>
              <a:rPr lang="en-US" altLang="zh-CN" sz="1800" dirty="0">
                <a:solidFill>
                  <a:schemeClr val="tx1"/>
                </a:solidFill>
                <a:latin typeface="Consolas" panose="020B0609020204030204" pitchFamily="49" charset="0"/>
              </a:rPr>
              <a:t>}</a:t>
            </a:r>
          </a:p>
        </p:txBody>
      </p:sp>
      <p:pic>
        <p:nvPicPr>
          <p:cNvPr id="4" name="图片 3"/>
          <p:cNvPicPr>
            <a:picLocks noChangeAspect="1"/>
          </p:cNvPicPr>
          <p:nvPr/>
        </p:nvPicPr>
        <p:blipFill>
          <a:blip r:embed="rId4"/>
          <a:stretch>
            <a:fillRect/>
          </a:stretch>
        </p:blipFill>
        <p:spPr>
          <a:xfrm>
            <a:off x="6695491" y="1268038"/>
            <a:ext cx="1423213" cy="1440023"/>
          </a:xfrm>
          <a:prstGeom prst="rect">
            <a:avLst/>
          </a:prstGeom>
          <a:ln>
            <a:noFill/>
          </a:ln>
          <a:effectLst>
            <a:softEdge rad="112500"/>
          </a:effectLst>
        </p:spPr>
      </p:pic>
      <p:sp>
        <p:nvSpPr>
          <p:cNvPr id="5" name="矩形 4"/>
          <p:cNvSpPr/>
          <p:nvPr/>
        </p:nvSpPr>
        <p:spPr>
          <a:xfrm>
            <a:off x="6189666" y="2923482"/>
            <a:ext cx="2749471" cy="400110"/>
          </a:xfrm>
          <a:prstGeom prst="rect">
            <a:avLst/>
          </a:prstGeom>
        </p:spPr>
        <p:txBody>
          <a:bodyPr wrap="none">
            <a:spAutoFit/>
          </a:bodyPr>
          <a:lstStyle/>
          <a:p>
            <a:pPr eaLnBrk="1" hangingPunct="1">
              <a:defRPr/>
            </a:pPr>
            <a:r>
              <a:rPr lang="zh-CN" altLang="en-US" sz="2000" dirty="0"/>
              <a:t>增加一种新的食物呢？</a:t>
            </a:r>
          </a:p>
        </p:txBody>
      </p:sp>
      <p:sp>
        <p:nvSpPr>
          <p:cNvPr id="6" name="矩形 5"/>
          <p:cNvSpPr/>
          <p:nvPr/>
        </p:nvSpPr>
        <p:spPr>
          <a:xfrm>
            <a:off x="6695492" y="3987567"/>
            <a:ext cx="1467068" cy="400110"/>
          </a:xfrm>
          <a:prstGeom prst="rect">
            <a:avLst/>
          </a:prstGeom>
        </p:spPr>
        <p:txBody>
          <a:bodyPr wrap="none">
            <a:spAutoFit/>
          </a:bodyPr>
          <a:lstStyle/>
          <a:p>
            <a:pPr eaLnBrk="1" hangingPunct="1">
              <a:defRPr/>
            </a:pPr>
            <a:r>
              <a:rPr lang="zh-CN" altLang="en-US" sz="2000" dirty="0" smtClean="0"/>
              <a:t>增加猪柳堡</a:t>
            </a:r>
            <a:endParaRPr lang="zh-CN" altLang="en-US" sz="2000" dirty="0"/>
          </a:p>
        </p:txBody>
      </p:sp>
      <p:sp>
        <p:nvSpPr>
          <p:cNvPr id="7" name="下箭头 6"/>
          <p:cNvSpPr/>
          <p:nvPr/>
        </p:nvSpPr>
        <p:spPr bwMode="auto">
          <a:xfrm>
            <a:off x="7247891" y="3356106"/>
            <a:ext cx="376972" cy="568233"/>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56" tIns="45728" rIns="91456" bIns="45728" numCol="1" rtlCol="0" anchor="t" anchorCtr="0" compatLnSpc="1">
            <a:prstTxWarp prst="textNoShape">
              <a:avLst/>
            </a:prstTxWarp>
          </a:bodyPr>
          <a:lstStyle/>
          <a:p>
            <a:pPr defTabSz="914583" eaLnBrk="1" hangingPunct="1"/>
            <a:endParaRPr lang="zh-CN" altLang="en-US"/>
          </a:p>
        </p:txBody>
      </p:sp>
      <p:sp>
        <p:nvSpPr>
          <p:cNvPr id="8" name="Rectangle 2"/>
          <p:cNvSpPr txBox="1">
            <a:spLocks noChangeArrowheads="1"/>
          </p:cNvSpPr>
          <p:nvPr/>
        </p:nvSpPr>
        <p:spPr bwMode="auto">
          <a:xfrm>
            <a:off x="1403968" y="197501"/>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a:solidFill>
                  <a:schemeClr val="bg1"/>
                </a:solidFill>
              </a:rPr>
              <a:t>Factory Method </a:t>
            </a:r>
            <a:r>
              <a:rPr lang="zh-CN" altLang="en-US" sz="2400" dirty="0">
                <a:solidFill>
                  <a:schemeClr val="bg1"/>
                </a:solidFill>
              </a:rPr>
              <a:t>（工厂方法）模式</a:t>
            </a:r>
          </a:p>
        </p:txBody>
      </p:sp>
      <p:cxnSp>
        <p:nvCxnSpPr>
          <p:cNvPr id="9"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264133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B4878B-5C48-42CA-83B4-6C7CDEDD480F}"/>
              </a:ext>
            </a:extLst>
          </p:cNvPr>
          <p:cNvSpPr>
            <a:spLocks noGrp="1"/>
          </p:cNvSpPr>
          <p:nvPr>
            <p:ph idx="1"/>
          </p:nvPr>
        </p:nvSpPr>
        <p:spPr>
          <a:xfrm>
            <a:off x="539750" y="980728"/>
            <a:ext cx="7345412" cy="1533719"/>
          </a:xfrm>
        </p:spPr>
        <p:txBody>
          <a:bodyPr/>
          <a:lstStyle/>
          <a:p>
            <a:pPr>
              <a:defRPr/>
            </a:pPr>
            <a:r>
              <a:rPr lang="zh-CN" altLang="en-US" dirty="0"/>
              <a:t>考虑这样的一个架构需求（字符大写转换系统）：</a:t>
            </a:r>
            <a:endParaRPr lang="en-US" altLang="zh-CN" dirty="0"/>
          </a:p>
          <a:p>
            <a:pPr lvl="1">
              <a:defRPr/>
            </a:pPr>
            <a:r>
              <a:rPr lang="zh-CN" altLang="en-US" dirty="0"/>
              <a:t>将输入字符流中的候选字符转换为大写</a:t>
            </a:r>
            <a:endParaRPr lang="en-US" altLang="zh-CN" dirty="0"/>
          </a:p>
          <a:p>
            <a:pPr lvl="1">
              <a:defRPr/>
            </a:pPr>
            <a:r>
              <a:rPr lang="zh-CN" altLang="en-US" dirty="0"/>
              <a:t>将其他字符转换为小写</a:t>
            </a:r>
            <a:endParaRPr lang="en-US" altLang="zh-CN" dirty="0"/>
          </a:p>
          <a:p>
            <a:pPr marL="0" indent="0">
              <a:buNone/>
              <a:defRPr/>
            </a:pPr>
            <a:r>
              <a:rPr lang="en-US" altLang="zh-CN" dirty="0"/>
              <a:t>	</a:t>
            </a:r>
            <a:endParaRPr lang="zh-CN" altLang="en-US" dirty="0"/>
          </a:p>
        </p:txBody>
      </p:sp>
      <p:pic>
        <p:nvPicPr>
          <p:cNvPr id="11268" name="图片 3">
            <a:extLst>
              <a:ext uri="{FF2B5EF4-FFF2-40B4-BE49-F238E27FC236}">
                <a16:creationId xmlns:a16="http://schemas.microsoft.com/office/drawing/2014/main" id="{DDE2022A-6BCC-4571-A70A-51562ED8D1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013" y="3631527"/>
            <a:ext cx="2319493" cy="239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39453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t>软件体系结构的抽象 </a:t>
            </a:r>
            <a:r>
              <a:rPr lang="en-US" altLang="zh-CN" sz="2400" dirty="0"/>
              <a:t>&amp; </a:t>
            </a:r>
            <a:r>
              <a:rPr lang="zh-CN" altLang="en-US" sz="2400" dirty="0"/>
              <a:t>实现</a:t>
            </a:r>
            <a:endParaRPr lang="zh-CN" altLang="en-US" sz="2400" dirty="0">
              <a:latin typeface="微软雅黑" panose="020B0503020204020204" pitchFamily="34" charset="-122"/>
            </a:endParaRPr>
          </a:p>
        </p:txBody>
      </p:sp>
      <p:cxnSp>
        <p:nvCxnSpPr>
          <p:cNvPr id="6"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flipV="1">
            <a:off x="612776" y="615950"/>
            <a:ext cx="6927299" cy="4763"/>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文本框 34">
            <a:extLst>
              <a:ext uri="{FF2B5EF4-FFF2-40B4-BE49-F238E27FC236}">
                <a16:creationId xmlns:a16="http://schemas.microsoft.com/office/drawing/2014/main" id="{B6719F79-71F1-4286-A169-6C3FF133E896}"/>
              </a:ext>
            </a:extLst>
          </p:cNvPr>
          <p:cNvSpPr txBox="1">
            <a:spLocks noChangeArrowheads="1"/>
          </p:cNvSpPr>
          <p:nvPr/>
        </p:nvSpPr>
        <p:spPr bwMode="auto">
          <a:xfrm>
            <a:off x="4016283" y="5782597"/>
            <a:ext cx="39671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dirty="0"/>
              <a:t>Capitalize </a:t>
            </a:r>
            <a:r>
              <a:rPr lang="zh-CN" altLang="en-US" dirty="0"/>
              <a:t>体系结构抽象模型</a:t>
            </a:r>
          </a:p>
        </p:txBody>
      </p:sp>
      <p:grpSp>
        <p:nvGrpSpPr>
          <p:cNvPr id="4" name="组合 3">
            <a:extLst>
              <a:ext uri="{FF2B5EF4-FFF2-40B4-BE49-F238E27FC236}">
                <a16:creationId xmlns:a16="http://schemas.microsoft.com/office/drawing/2014/main" id="{61BDAF7C-246C-4AD5-B0AF-ADD3285DAE10}"/>
              </a:ext>
            </a:extLst>
          </p:cNvPr>
          <p:cNvGrpSpPr/>
          <p:nvPr/>
        </p:nvGrpSpPr>
        <p:grpSpPr>
          <a:xfrm>
            <a:off x="2784946" y="2067063"/>
            <a:ext cx="5721297" cy="3458616"/>
            <a:chOff x="179241" y="2829191"/>
            <a:chExt cx="5721297" cy="3458616"/>
          </a:xfrm>
        </p:grpSpPr>
        <p:grpSp>
          <p:nvGrpSpPr>
            <p:cNvPr id="8" name="组合 33">
              <a:extLst>
                <a:ext uri="{FF2B5EF4-FFF2-40B4-BE49-F238E27FC236}">
                  <a16:creationId xmlns:a16="http://schemas.microsoft.com/office/drawing/2014/main" id="{3DE9C991-57DB-4FD9-AC19-C1AF17AB5487}"/>
                </a:ext>
              </a:extLst>
            </p:cNvPr>
            <p:cNvGrpSpPr>
              <a:grpSpLocks/>
            </p:cNvGrpSpPr>
            <p:nvPr/>
          </p:nvGrpSpPr>
          <p:grpSpPr bwMode="auto">
            <a:xfrm>
              <a:off x="179241" y="2829191"/>
              <a:ext cx="5721297" cy="3458616"/>
              <a:chOff x="-605" y="1000842"/>
              <a:chExt cx="5721290" cy="3457917"/>
            </a:xfrm>
          </p:grpSpPr>
          <p:sp>
            <p:nvSpPr>
              <p:cNvPr id="9" name="圆角矩形 3">
                <a:extLst>
                  <a:ext uri="{FF2B5EF4-FFF2-40B4-BE49-F238E27FC236}">
                    <a16:creationId xmlns:a16="http://schemas.microsoft.com/office/drawing/2014/main" id="{FCB51F77-2018-447C-9815-D2D8A4B9A500}"/>
                  </a:ext>
                </a:extLst>
              </p:cNvPr>
              <p:cNvSpPr/>
              <p:nvPr/>
            </p:nvSpPr>
            <p:spPr bwMode="auto">
              <a:xfrm>
                <a:off x="2168757" y="1462712"/>
                <a:ext cx="1439861" cy="408540"/>
              </a:xfrm>
              <a:prstGeom prst="roundRect">
                <a:avLst/>
              </a:prstGeom>
              <a:solidFill>
                <a:schemeClr val="accent1"/>
              </a:solidFill>
              <a:ln w="9525" cap="flat" cmpd="sng" algn="ctr">
                <a:solidFill>
                  <a:schemeClr val="tx1"/>
                </a:solidFill>
                <a:prstDash val="solid"/>
                <a:miter lim="800000"/>
                <a:headEnd type="none" w="med" len="med"/>
                <a:tailEnd type="none" w="med" len="med"/>
              </a:ln>
              <a:effectLst>
                <a:prstShdw prst="shdw17" dist="17961" dir="2700000">
                  <a:schemeClr val="tx1">
                    <a:gamma/>
                    <a:shade val="60000"/>
                    <a:invGamma/>
                  </a:schemeClr>
                </a:prstShdw>
              </a:effectLst>
            </p:spPr>
            <p:txBody>
              <a:bodyPr>
                <a:spAutoFit/>
              </a:bodyPr>
              <a:lstStyle/>
              <a:p>
                <a:pPr algn="ctr">
                  <a:defRPr/>
                </a:pPr>
                <a:r>
                  <a:rPr lang="en-US" altLang="zh-CN" dirty="0">
                    <a:solidFill>
                      <a:schemeClr val="bg2"/>
                    </a:solidFill>
                    <a:latin typeface="Times"/>
                  </a:rPr>
                  <a:t>Upper</a:t>
                </a:r>
                <a:endParaRPr lang="zh-CN" altLang="en-US" dirty="0">
                  <a:solidFill>
                    <a:schemeClr val="bg2"/>
                  </a:solidFill>
                  <a:latin typeface="Times"/>
                </a:endParaRPr>
              </a:p>
            </p:txBody>
          </p:sp>
          <p:sp>
            <p:nvSpPr>
              <p:cNvPr id="10" name="圆角矩形 5">
                <a:extLst>
                  <a:ext uri="{FF2B5EF4-FFF2-40B4-BE49-F238E27FC236}">
                    <a16:creationId xmlns:a16="http://schemas.microsoft.com/office/drawing/2014/main" id="{781562D2-5861-4344-9721-7F13616BF08B}"/>
                  </a:ext>
                </a:extLst>
              </p:cNvPr>
              <p:cNvSpPr/>
              <p:nvPr/>
            </p:nvSpPr>
            <p:spPr bwMode="auto">
              <a:xfrm>
                <a:off x="2152882" y="3480016"/>
                <a:ext cx="1296986" cy="408540"/>
              </a:xfrm>
              <a:prstGeom prst="roundRect">
                <a:avLst/>
              </a:prstGeom>
              <a:solidFill>
                <a:schemeClr val="accent1"/>
              </a:solidFill>
              <a:ln w="9525" cap="flat" cmpd="sng" algn="ctr">
                <a:solidFill>
                  <a:schemeClr val="tx1"/>
                </a:solidFill>
                <a:prstDash val="solid"/>
                <a:miter lim="800000"/>
                <a:headEnd type="none" w="med" len="med"/>
                <a:tailEnd type="none" w="med" len="med"/>
              </a:ln>
              <a:effectLst>
                <a:prstShdw prst="shdw17" dist="17961" dir="2700000">
                  <a:schemeClr val="tx1">
                    <a:gamma/>
                    <a:shade val="60000"/>
                    <a:invGamma/>
                  </a:schemeClr>
                </a:prstShdw>
              </a:effectLst>
            </p:spPr>
            <p:txBody>
              <a:bodyPr>
                <a:spAutoFit/>
              </a:bodyPr>
              <a:lstStyle/>
              <a:p>
                <a:pPr algn="ctr"/>
                <a:r>
                  <a:rPr lang="en-US" altLang="zh-CN" dirty="0">
                    <a:solidFill>
                      <a:schemeClr val="bg2"/>
                    </a:solidFill>
                    <a:latin typeface="Times"/>
                  </a:rPr>
                  <a:t>Lower</a:t>
                </a:r>
                <a:endParaRPr lang="zh-CN" altLang="en-US" dirty="0">
                  <a:solidFill>
                    <a:schemeClr val="bg2"/>
                  </a:solidFill>
                  <a:latin typeface="Times"/>
                </a:endParaRPr>
              </a:p>
            </p:txBody>
          </p:sp>
          <p:sp>
            <p:nvSpPr>
              <p:cNvPr id="11" name="圆角矩形 6">
                <a:extLst>
                  <a:ext uri="{FF2B5EF4-FFF2-40B4-BE49-F238E27FC236}">
                    <a16:creationId xmlns:a16="http://schemas.microsoft.com/office/drawing/2014/main" id="{BDC97400-988C-42FD-BE43-ADBEB34A5E2B}"/>
                  </a:ext>
                </a:extLst>
              </p:cNvPr>
              <p:cNvSpPr/>
              <p:nvPr/>
            </p:nvSpPr>
            <p:spPr bwMode="auto">
              <a:xfrm>
                <a:off x="728897" y="2507075"/>
                <a:ext cx="1079499" cy="408540"/>
              </a:xfrm>
              <a:prstGeom prst="roundRect">
                <a:avLst/>
              </a:prstGeom>
              <a:solidFill>
                <a:schemeClr val="accent1"/>
              </a:solidFill>
              <a:ln w="9525" cap="flat" cmpd="sng" algn="ctr">
                <a:solidFill>
                  <a:schemeClr val="tx1"/>
                </a:solidFill>
                <a:prstDash val="solid"/>
                <a:miter lim="800000"/>
                <a:headEnd type="none" w="med" len="med"/>
                <a:tailEnd type="none" w="med" len="med"/>
              </a:ln>
              <a:effectLst>
                <a:prstShdw prst="shdw17" dist="17961" dir="2700000">
                  <a:schemeClr val="tx1">
                    <a:gamma/>
                    <a:shade val="60000"/>
                    <a:invGamma/>
                  </a:schemeClr>
                </a:prstShdw>
              </a:effectLst>
            </p:spPr>
            <p:txBody>
              <a:bodyPr>
                <a:spAutoFit/>
              </a:bodyPr>
              <a:lstStyle/>
              <a:p>
                <a:pPr algn="ctr">
                  <a:defRPr/>
                </a:pPr>
                <a:r>
                  <a:rPr lang="en-US" altLang="zh-CN" dirty="0">
                    <a:solidFill>
                      <a:schemeClr val="bg2"/>
                    </a:solidFill>
                    <a:latin typeface="Times"/>
                  </a:rPr>
                  <a:t>split</a:t>
                </a:r>
                <a:endParaRPr lang="zh-CN" altLang="en-US" dirty="0">
                  <a:solidFill>
                    <a:schemeClr val="bg2"/>
                  </a:solidFill>
                  <a:latin typeface="Times"/>
                </a:endParaRPr>
              </a:p>
            </p:txBody>
          </p:sp>
          <p:sp>
            <p:nvSpPr>
              <p:cNvPr id="12" name="圆角矩形 7">
                <a:extLst>
                  <a:ext uri="{FF2B5EF4-FFF2-40B4-BE49-F238E27FC236}">
                    <a16:creationId xmlns:a16="http://schemas.microsoft.com/office/drawing/2014/main" id="{9481CB79-CCC3-40D5-AE41-E843504C7E42}"/>
                  </a:ext>
                </a:extLst>
              </p:cNvPr>
              <p:cNvSpPr/>
              <p:nvPr/>
            </p:nvSpPr>
            <p:spPr bwMode="auto">
              <a:xfrm>
                <a:off x="3595918" y="2526122"/>
                <a:ext cx="1296985" cy="408540"/>
              </a:xfrm>
              <a:prstGeom prst="roundRect">
                <a:avLst/>
              </a:prstGeom>
              <a:solidFill>
                <a:schemeClr val="accent1"/>
              </a:solidFill>
              <a:ln w="9525" cap="flat" cmpd="sng" algn="ctr">
                <a:solidFill>
                  <a:schemeClr val="tx1"/>
                </a:solidFill>
                <a:prstDash val="solid"/>
                <a:miter lim="800000"/>
                <a:headEnd type="none" w="med" len="med"/>
                <a:tailEnd type="none" w="med" len="med"/>
              </a:ln>
              <a:effectLst>
                <a:prstShdw prst="shdw17" dist="17961" dir="2700000">
                  <a:schemeClr val="tx1">
                    <a:gamma/>
                    <a:shade val="60000"/>
                    <a:invGamma/>
                  </a:schemeClr>
                </a:prstShdw>
              </a:effectLst>
            </p:spPr>
            <p:txBody>
              <a:bodyPr>
                <a:spAutoFit/>
              </a:bodyPr>
              <a:lstStyle/>
              <a:p>
                <a:pPr algn="ctr"/>
                <a:r>
                  <a:rPr lang="en-US" altLang="zh-CN" dirty="0">
                    <a:solidFill>
                      <a:schemeClr val="bg2"/>
                    </a:solidFill>
                    <a:latin typeface="Times"/>
                  </a:rPr>
                  <a:t>merge</a:t>
                </a:r>
                <a:endParaRPr lang="zh-CN" altLang="en-US" dirty="0">
                  <a:solidFill>
                    <a:schemeClr val="bg2"/>
                  </a:solidFill>
                  <a:latin typeface="Times"/>
                </a:endParaRPr>
              </a:p>
            </p:txBody>
          </p:sp>
          <p:cxnSp>
            <p:nvCxnSpPr>
              <p:cNvPr id="13" name="直接箭头连接符 12">
                <a:extLst>
                  <a:ext uri="{FF2B5EF4-FFF2-40B4-BE49-F238E27FC236}">
                    <a16:creationId xmlns:a16="http://schemas.microsoft.com/office/drawing/2014/main" id="{1DD209AC-FF30-44B8-9CB3-9DF35BBF7A96}"/>
                  </a:ext>
                </a:extLst>
              </p:cNvPr>
              <p:cNvCxnSpPr>
                <a:stCxn id="11" idx="0"/>
                <a:endCxn id="9" idx="1"/>
              </p:cNvCxnSpPr>
              <p:nvPr/>
            </p:nvCxnSpPr>
            <p:spPr bwMode="auto">
              <a:xfrm flipV="1">
                <a:off x="1268646" y="1666982"/>
                <a:ext cx="900111" cy="840093"/>
              </a:xfrm>
              <a:prstGeom prst="straightConnector1">
                <a:avLst/>
              </a:prstGeom>
              <a:solidFill>
                <a:schemeClr val="accent1"/>
              </a:solidFill>
              <a:ln w="9525" cap="flat" cmpd="sng" algn="ctr">
                <a:solidFill>
                  <a:schemeClr val="tx1"/>
                </a:solidFill>
                <a:prstDash val="solid"/>
                <a:miter lim="800000"/>
                <a:headEnd type="none" w="med" len="med"/>
                <a:tailEnd type="triangle"/>
              </a:ln>
              <a:effectLst>
                <a:prstShdw prst="shdw17" dist="17961" dir="2700000">
                  <a:schemeClr val="tx1">
                    <a:gamma/>
                    <a:shade val="60000"/>
                    <a:invGamma/>
                  </a:schemeClr>
                </a:prstShdw>
              </a:effectLst>
            </p:spPr>
          </p:cxnSp>
          <p:cxnSp>
            <p:nvCxnSpPr>
              <p:cNvPr id="14" name="直接箭头连接符 13">
                <a:extLst>
                  <a:ext uri="{FF2B5EF4-FFF2-40B4-BE49-F238E27FC236}">
                    <a16:creationId xmlns:a16="http://schemas.microsoft.com/office/drawing/2014/main" id="{47543A52-A325-4E82-9D0D-A82A62712FFD}"/>
                  </a:ext>
                </a:extLst>
              </p:cNvPr>
              <p:cNvCxnSpPr>
                <a:stCxn id="11" idx="2"/>
                <a:endCxn id="10" idx="1"/>
              </p:cNvCxnSpPr>
              <p:nvPr/>
            </p:nvCxnSpPr>
            <p:spPr bwMode="auto">
              <a:xfrm>
                <a:off x="1268646" y="2915616"/>
                <a:ext cx="884236" cy="768671"/>
              </a:xfrm>
              <a:prstGeom prst="straightConnector1">
                <a:avLst/>
              </a:prstGeom>
              <a:solidFill>
                <a:schemeClr val="accent1"/>
              </a:solidFill>
              <a:ln w="9525" cap="flat" cmpd="sng" algn="ctr">
                <a:solidFill>
                  <a:schemeClr val="tx1"/>
                </a:solidFill>
                <a:prstDash val="solid"/>
                <a:miter lim="800000"/>
                <a:headEnd type="none" w="med" len="med"/>
                <a:tailEnd type="triangle"/>
              </a:ln>
              <a:effectLst>
                <a:prstShdw prst="shdw17" dist="17961" dir="2700000">
                  <a:schemeClr val="tx1">
                    <a:gamma/>
                    <a:shade val="60000"/>
                    <a:invGamma/>
                  </a:schemeClr>
                </a:prstShdw>
              </a:effectLst>
            </p:spPr>
          </p:cxnSp>
          <p:cxnSp>
            <p:nvCxnSpPr>
              <p:cNvPr id="15" name="直接箭头连接符 14">
                <a:extLst>
                  <a:ext uri="{FF2B5EF4-FFF2-40B4-BE49-F238E27FC236}">
                    <a16:creationId xmlns:a16="http://schemas.microsoft.com/office/drawing/2014/main" id="{212D5706-4B3C-4024-9630-BEC09AFDD4CB}"/>
                  </a:ext>
                </a:extLst>
              </p:cNvPr>
              <p:cNvCxnSpPr>
                <a:stCxn id="9" idx="3"/>
                <a:endCxn id="12" idx="0"/>
              </p:cNvCxnSpPr>
              <p:nvPr/>
            </p:nvCxnSpPr>
            <p:spPr bwMode="auto">
              <a:xfrm>
                <a:off x="3608618" y="1666982"/>
                <a:ext cx="635793" cy="859139"/>
              </a:xfrm>
              <a:prstGeom prst="straightConnector1">
                <a:avLst/>
              </a:prstGeom>
              <a:solidFill>
                <a:schemeClr val="accent1"/>
              </a:solidFill>
              <a:ln w="9525" cap="flat" cmpd="sng" algn="ctr">
                <a:solidFill>
                  <a:schemeClr val="tx1"/>
                </a:solidFill>
                <a:prstDash val="solid"/>
                <a:miter lim="800000"/>
                <a:headEnd type="none" w="med" len="med"/>
                <a:tailEnd type="triangle"/>
              </a:ln>
              <a:effectLst>
                <a:prstShdw prst="shdw17" dist="17961" dir="2700000">
                  <a:schemeClr val="tx1">
                    <a:gamma/>
                    <a:shade val="60000"/>
                    <a:invGamma/>
                  </a:schemeClr>
                </a:prstShdw>
              </a:effectLst>
            </p:spPr>
          </p:cxnSp>
          <p:cxnSp>
            <p:nvCxnSpPr>
              <p:cNvPr id="16" name="直接箭头连接符 15">
                <a:extLst>
                  <a:ext uri="{FF2B5EF4-FFF2-40B4-BE49-F238E27FC236}">
                    <a16:creationId xmlns:a16="http://schemas.microsoft.com/office/drawing/2014/main" id="{576C765D-F2E9-4332-AC7C-D833B43F7869}"/>
                  </a:ext>
                </a:extLst>
              </p:cNvPr>
              <p:cNvCxnSpPr>
                <a:stCxn id="10" idx="3"/>
                <a:endCxn id="12" idx="2"/>
              </p:cNvCxnSpPr>
              <p:nvPr/>
            </p:nvCxnSpPr>
            <p:spPr bwMode="auto">
              <a:xfrm flipV="1">
                <a:off x="3449868" y="2934662"/>
                <a:ext cx="794543" cy="749624"/>
              </a:xfrm>
              <a:prstGeom prst="straightConnector1">
                <a:avLst/>
              </a:prstGeom>
              <a:solidFill>
                <a:schemeClr val="accent1"/>
              </a:solidFill>
              <a:ln w="9525" cap="flat" cmpd="sng" algn="ctr">
                <a:solidFill>
                  <a:schemeClr val="tx1"/>
                </a:solidFill>
                <a:prstDash val="solid"/>
                <a:miter lim="800000"/>
                <a:headEnd type="none" w="med" len="med"/>
                <a:tailEnd type="triangle"/>
              </a:ln>
              <a:effectLst>
                <a:prstShdw prst="shdw17" dist="17961" dir="2700000">
                  <a:schemeClr val="tx1">
                    <a:gamma/>
                    <a:shade val="60000"/>
                    <a:invGamma/>
                  </a:schemeClr>
                </a:prstShdw>
              </a:effectLst>
            </p:spPr>
          </p:cxnSp>
          <p:sp>
            <p:nvSpPr>
              <p:cNvPr id="17" name="文本框 25">
                <a:extLst>
                  <a:ext uri="{FF2B5EF4-FFF2-40B4-BE49-F238E27FC236}">
                    <a16:creationId xmlns:a16="http://schemas.microsoft.com/office/drawing/2014/main" id="{33D7DF46-C4D8-40E0-83B4-CB74B6855500}"/>
                  </a:ext>
                </a:extLst>
              </p:cNvPr>
              <p:cNvSpPr txBox="1">
                <a:spLocks noChangeArrowheads="1"/>
              </p:cNvSpPr>
              <p:nvPr/>
            </p:nvSpPr>
            <p:spPr bwMode="auto">
              <a:xfrm>
                <a:off x="2528774" y="1000842"/>
                <a:ext cx="825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000"/>
                  <a:t>部件</a:t>
                </a:r>
                <a:r>
                  <a:rPr lang="en-US" altLang="zh-CN" sz="2000"/>
                  <a:t>2</a:t>
                </a:r>
                <a:endParaRPr lang="zh-CN" altLang="en-US" sz="2000"/>
              </a:p>
            </p:txBody>
          </p:sp>
          <p:sp>
            <p:nvSpPr>
              <p:cNvPr id="18" name="文本框 26">
                <a:extLst>
                  <a:ext uri="{FF2B5EF4-FFF2-40B4-BE49-F238E27FC236}">
                    <a16:creationId xmlns:a16="http://schemas.microsoft.com/office/drawing/2014/main" id="{4253B93A-0E62-41A1-94AD-535771BF2269}"/>
                  </a:ext>
                </a:extLst>
              </p:cNvPr>
              <p:cNvSpPr txBox="1">
                <a:spLocks noChangeArrowheads="1"/>
              </p:cNvSpPr>
              <p:nvPr/>
            </p:nvSpPr>
            <p:spPr bwMode="auto">
              <a:xfrm>
                <a:off x="-605" y="2555118"/>
                <a:ext cx="825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000" dirty="0"/>
                  <a:t>部件</a:t>
                </a:r>
                <a:r>
                  <a:rPr lang="en-US" altLang="zh-CN" sz="2000" dirty="0"/>
                  <a:t>1</a:t>
                </a:r>
                <a:endParaRPr lang="zh-CN" altLang="en-US" sz="2000" dirty="0"/>
              </a:p>
            </p:txBody>
          </p:sp>
          <p:sp>
            <p:nvSpPr>
              <p:cNvPr id="19" name="文本框 27">
                <a:extLst>
                  <a:ext uri="{FF2B5EF4-FFF2-40B4-BE49-F238E27FC236}">
                    <a16:creationId xmlns:a16="http://schemas.microsoft.com/office/drawing/2014/main" id="{6E9F7BD8-00B9-4296-B5AA-804982188A33}"/>
                  </a:ext>
                </a:extLst>
              </p:cNvPr>
              <p:cNvSpPr txBox="1">
                <a:spLocks noChangeArrowheads="1"/>
              </p:cNvSpPr>
              <p:nvPr/>
            </p:nvSpPr>
            <p:spPr bwMode="auto">
              <a:xfrm>
                <a:off x="2388442" y="4058649"/>
                <a:ext cx="825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000" dirty="0"/>
                  <a:t>部件</a:t>
                </a:r>
                <a:r>
                  <a:rPr lang="en-US" altLang="zh-CN" sz="2000" dirty="0"/>
                  <a:t>3</a:t>
                </a:r>
                <a:endParaRPr lang="zh-CN" altLang="en-US" sz="2000" dirty="0"/>
              </a:p>
            </p:txBody>
          </p:sp>
          <p:sp>
            <p:nvSpPr>
              <p:cNvPr id="20" name="文本框 28">
                <a:extLst>
                  <a:ext uri="{FF2B5EF4-FFF2-40B4-BE49-F238E27FC236}">
                    <a16:creationId xmlns:a16="http://schemas.microsoft.com/office/drawing/2014/main" id="{80EE4865-99E0-4E34-AB22-D600C12FC684}"/>
                  </a:ext>
                </a:extLst>
              </p:cNvPr>
              <p:cNvSpPr txBox="1">
                <a:spLocks noChangeArrowheads="1"/>
              </p:cNvSpPr>
              <p:nvPr/>
            </p:nvSpPr>
            <p:spPr bwMode="auto">
              <a:xfrm>
                <a:off x="4894818" y="2555118"/>
                <a:ext cx="825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2000" dirty="0"/>
                  <a:t>部件</a:t>
                </a:r>
                <a:r>
                  <a:rPr lang="en-US" altLang="zh-CN" sz="2000" dirty="0"/>
                  <a:t>4</a:t>
                </a:r>
                <a:endParaRPr lang="zh-CN" altLang="en-US" sz="2000" dirty="0"/>
              </a:p>
            </p:txBody>
          </p:sp>
          <p:sp>
            <p:nvSpPr>
              <p:cNvPr id="21" name="文本框 29">
                <a:extLst>
                  <a:ext uri="{FF2B5EF4-FFF2-40B4-BE49-F238E27FC236}">
                    <a16:creationId xmlns:a16="http://schemas.microsoft.com/office/drawing/2014/main" id="{A53D214F-B4D1-46F3-A491-E1F026C808A7}"/>
                  </a:ext>
                </a:extLst>
              </p:cNvPr>
              <p:cNvSpPr txBox="1">
                <a:spLocks noChangeArrowheads="1"/>
              </p:cNvSpPr>
              <p:nvPr/>
            </p:nvSpPr>
            <p:spPr bwMode="auto">
              <a:xfrm>
                <a:off x="1641982" y="2080553"/>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800" dirty="0">
                    <a:solidFill>
                      <a:srgbClr val="1C89B0"/>
                    </a:solidFill>
                  </a:rPr>
                  <a:t>连接件</a:t>
                </a:r>
                <a:r>
                  <a:rPr lang="en-US" altLang="zh-CN" sz="1800" dirty="0">
                    <a:solidFill>
                      <a:srgbClr val="1C89B0"/>
                    </a:solidFill>
                  </a:rPr>
                  <a:t>1</a:t>
                </a:r>
                <a:endParaRPr lang="zh-CN" altLang="en-US" sz="1800" dirty="0">
                  <a:solidFill>
                    <a:srgbClr val="1C89B0"/>
                  </a:solidFill>
                </a:endParaRPr>
              </a:p>
            </p:txBody>
          </p:sp>
          <p:sp>
            <p:nvSpPr>
              <p:cNvPr id="22" name="文本框 30">
                <a:extLst>
                  <a:ext uri="{FF2B5EF4-FFF2-40B4-BE49-F238E27FC236}">
                    <a16:creationId xmlns:a16="http://schemas.microsoft.com/office/drawing/2014/main" id="{A17F5E41-D61F-4E46-8B12-9698A5F1B328}"/>
                  </a:ext>
                </a:extLst>
              </p:cNvPr>
              <p:cNvSpPr txBox="1">
                <a:spLocks noChangeArrowheads="1"/>
              </p:cNvSpPr>
              <p:nvPr/>
            </p:nvSpPr>
            <p:spPr bwMode="auto">
              <a:xfrm>
                <a:off x="988761" y="3344595"/>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800" dirty="0">
                    <a:solidFill>
                      <a:srgbClr val="1C89B0"/>
                    </a:solidFill>
                  </a:rPr>
                  <a:t>连接件</a:t>
                </a:r>
                <a:r>
                  <a:rPr lang="en-US" altLang="zh-CN" sz="1800" dirty="0">
                    <a:solidFill>
                      <a:srgbClr val="1C89B0"/>
                    </a:solidFill>
                  </a:rPr>
                  <a:t>2</a:t>
                </a:r>
                <a:endParaRPr lang="zh-CN" altLang="en-US" sz="1800" dirty="0">
                  <a:solidFill>
                    <a:srgbClr val="1C89B0"/>
                  </a:solidFill>
                </a:endParaRPr>
              </a:p>
            </p:txBody>
          </p:sp>
          <p:sp>
            <p:nvSpPr>
              <p:cNvPr id="23" name="文本框 31">
                <a:extLst>
                  <a:ext uri="{FF2B5EF4-FFF2-40B4-BE49-F238E27FC236}">
                    <a16:creationId xmlns:a16="http://schemas.microsoft.com/office/drawing/2014/main" id="{FB46CB84-DA78-4809-B3C2-019F3275422F}"/>
                  </a:ext>
                </a:extLst>
              </p:cNvPr>
              <p:cNvSpPr txBox="1">
                <a:spLocks noChangeArrowheads="1"/>
              </p:cNvSpPr>
              <p:nvPr/>
            </p:nvSpPr>
            <p:spPr bwMode="auto">
              <a:xfrm>
                <a:off x="2973289" y="2053998"/>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800" dirty="0">
                    <a:solidFill>
                      <a:srgbClr val="1C89B0"/>
                    </a:solidFill>
                  </a:rPr>
                  <a:t>连接件</a:t>
                </a:r>
                <a:r>
                  <a:rPr lang="en-US" altLang="zh-CN" sz="1800" dirty="0">
                    <a:solidFill>
                      <a:srgbClr val="1C89B0"/>
                    </a:solidFill>
                  </a:rPr>
                  <a:t>3</a:t>
                </a:r>
                <a:endParaRPr lang="zh-CN" altLang="en-US" sz="1800" dirty="0">
                  <a:solidFill>
                    <a:srgbClr val="1C89B0"/>
                  </a:solidFill>
                </a:endParaRPr>
              </a:p>
            </p:txBody>
          </p:sp>
          <p:sp>
            <p:nvSpPr>
              <p:cNvPr id="24" name="文本框 32">
                <a:extLst>
                  <a:ext uri="{FF2B5EF4-FFF2-40B4-BE49-F238E27FC236}">
                    <a16:creationId xmlns:a16="http://schemas.microsoft.com/office/drawing/2014/main" id="{DF755901-EE38-42F8-B4E3-E46BFA4456FE}"/>
                  </a:ext>
                </a:extLst>
              </p:cNvPr>
              <p:cNvSpPr txBox="1">
                <a:spLocks noChangeArrowheads="1"/>
              </p:cNvSpPr>
              <p:nvPr/>
            </p:nvSpPr>
            <p:spPr bwMode="auto">
              <a:xfrm>
                <a:off x="3621990" y="3308899"/>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800" dirty="0">
                    <a:solidFill>
                      <a:srgbClr val="1C89B0"/>
                    </a:solidFill>
                  </a:rPr>
                  <a:t>连接件</a:t>
                </a:r>
                <a:r>
                  <a:rPr lang="en-US" altLang="zh-CN" sz="1800" dirty="0">
                    <a:solidFill>
                      <a:srgbClr val="1C89B0"/>
                    </a:solidFill>
                  </a:rPr>
                  <a:t>4</a:t>
                </a:r>
                <a:endParaRPr lang="zh-CN" altLang="en-US" sz="1800" dirty="0">
                  <a:solidFill>
                    <a:srgbClr val="1C89B0"/>
                  </a:solidFill>
                </a:endParaRPr>
              </a:p>
            </p:txBody>
          </p:sp>
        </p:grpSp>
        <p:sp>
          <p:nvSpPr>
            <p:cNvPr id="27" name="文本框 36">
              <a:extLst>
                <a:ext uri="{FF2B5EF4-FFF2-40B4-BE49-F238E27FC236}">
                  <a16:creationId xmlns:a16="http://schemas.microsoft.com/office/drawing/2014/main" id="{C4F09941-01DF-4C2D-AFBE-ACD7A87294F8}"/>
                </a:ext>
              </a:extLst>
            </p:cNvPr>
            <p:cNvSpPr txBox="1">
              <a:spLocks noChangeArrowheads="1"/>
            </p:cNvSpPr>
            <p:nvPr/>
          </p:nvSpPr>
          <p:spPr bwMode="auto">
            <a:xfrm>
              <a:off x="548380" y="3541560"/>
              <a:ext cx="1601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2000" dirty="0">
                  <a:solidFill>
                    <a:srgbClr val="1C89B0"/>
                  </a:solidFill>
                </a:rPr>
                <a:t>Split-&gt;Upper </a:t>
              </a:r>
              <a:endParaRPr lang="zh-CN" altLang="en-US" sz="2000" dirty="0">
                <a:solidFill>
                  <a:srgbClr val="1C89B0"/>
                </a:solidFill>
              </a:endParaRPr>
            </a:p>
          </p:txBody>
        </p:sp>
        <p:sp>
          <p:nvSpPr>
            <p:cNvPr id="28" name="文本框 37">
              <a:extLst>
                <a:ext uri="{FF2B5EF4-FFF2-40B4-BE49-F238E27FC236}">
                  <a16:creationId xmlns:a16="http://schemas.microsoft.com/office/drawing/2014/main" id="{3323D416-B970-4A64-B3A6-FE754C0ECAC7}"/>
                </a:ext>
              </a:extLst>
            </p:cNvPr>
            <p:cNvSpPr txBox="1">
              <a:spLocks noChangeArrowheads="1"/>
            </p:cNvSpPr>
            <p:nvPr/>
          </p:nvSpPr>
          <p:spPr bwMode="auto">
            <a:xfrm>
              <a:off x="358205" y="4823593"/>
              <a:ext cx="15664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2000" dirty="0">
                  <a:solidFill>
                    <a:srgbClr val="1C89B0"/>
                  </a:solidFill>
                </a:rPr>
                <a:t>Split-&gt;Lower</a:t>
              </a:r>
              <a:endParaRPr lang="zh-CN" altLang="en-US" sz="2000" dirty="0">
                <a:solidFill>
                  <a:srgbClr val="1C89B0"/>
                </a:solidFill>
              </a:endParaRPr>
            </a:p>
          </p:txBody>
        </p:sp>
        <p:sp>
          <p:nvSpPr>
            <p:cNvPr id="29" name="文本框 38">
              <a:extLst>
                <a:ext uri="{FF2B5EF4-FFF2-40B4-BE49-F238E27FC236}">
                  <a16:creationId xmlns:a16="http://schemas.microsoft.com/office/drawing/2014/main" id="{15C78F18-164F-4E56-8C7A-41D4E31507DF}"/>
                </a:ext>
              </a:extLst>
            </p:cNvPr>
            <p:cNvSpPr txBox="1">
              <a:spLocks noChangeArrowheads="1"/>
            </p:cNvSpPr>
            <p:nvPr/>
          </p:nvSpPr>
          <p:spPr bwMode="auto">
            <a:xfrm>
              <a:off x="3869536" y="3417421"/>
              <a:ext cx="16339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2000" dirty="0">
                  <a:solidFill>
                    <a:srgbClr val="1C89B0"/>
                  </a:solidFill>
                </a:rPr>
                <a:t>Upper&gt;Merge</a:t>
              </a:r>
              <a:endParaRPr lang="zh-CN" altLang="en-US" sz="2000" dirty="0">
                <a:solidFill>
                  <a:srgbClr val="1C89B0"/>
                </a:solidFill>
              </a:endParaRPr>
            </a:p>
          </p:txBody>
        </p:sp>
        <p:sp>
          <p:nvSpPr>
            <p:cNvPr id="30" name="文本框 39">
              <a:extLst>
                <a:ext uri="{FF2B5EF4-FFF2-40B4-BE49-F238E27FC236}">
                  <a16:creationId xmlns:a16="http://schemas.microsoft.com/office/drawing/2014/main" id="{53A45501-0D21-493E-BA63-B55EFEE11C33}"/>
                </a:ext>
              </a:extLst>
            </p:cNvPr>
            <p:cNvSpPr txBox="1">
              <a:spLocks noChangeArrowheads="1"/>
            </p:cNvSpPr>
            <p:nvPr/>
          </p:nvSpPr>
          <p:spPr bwMode="auto">
            <a:xfrm>
              <a:off x="3438653" y="4832077"/>
              <a:ext cx="16628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2000" dirty="0">
                  <a:solidFill>
                    <a:srgbClr val="1C89B0"/>
                  </a:solidFill>
                </a:rPr>
                <a:t>Lower&gt;Merge</a:t>
              </a:r>
              <a:endParaRPr lang="zh-CN" altLang="en-US" sz="2000" dirty="0">
                <a:solidFill>
                  <a:srgbClr val="1C89B0"/>
                </a:solidFill>
              </a:endParaRPr>
            </a:p>
          </p:txBody>
        </p:sp>
      </p:grpSp>
    </p:spTree>
    <p:extLst>
      <p:ext uri="{BB962C8B-B14F-4D97-AF65-F5344CB8AC3E}">
        <p14:creationId xmlns:p14="http://schemas.microsoft.com/office/powerpoint/2010/main" val="173809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5"/>
                                        </p:tgtEl>
                                        <p:attrNameLst>
                                          <p:attrName>ppt_y</p:attrName>
                                        </p:attrNameLst>
                                      </p:cBhvr>
                                      <p:tavLst>
                                        <p:tav tm="0">
                                          <p:val>
                                            <p:strVal val="#ppt_y"/>
                                          </p:val>
                                        </p:tav>
                                        <p:tav tm="100000">
                                          <p:val>
                                            <p:strVal val="#ppt_y"/>
                                          </p:val>
                                        </p:tav>
                                      </p:tavLst>
                                    </p:anim>
                                    <p:anim calcmode="lin" valueType="num">
                                      <p:cBhvr>
                                        <p:cTn id="18"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9943" y="1844593"/>
            <a:ext cx="1569933" cy="369396"/>
          </a:xfrm>
          <a:prstGeom prst="rect">
            <a:avLst/>
          </a:prstGeom>
          <a:noFill/>
        </p:spPr>
        <p:txBody>
          <a:bodyPr wrap="none" rtlCol="0">
            <a:spAutoFit/>
          </a:bodyPr>
          <a:lstStyle/>
          <a:p>
            <a:r>
              <a:rPr lang="zh-CN" altLang="en-US" dirty="0" smtClean="0"/>
              <a:t>去快餐厅吃饭</a:t>
            </a:r>
            <a:endParaRPr lang="zh-CN" altLang="en-US" dirty="0"/>
          </a:p>
        </p:txBody>
      </p:sp>
      <p:pic>
        <p:nvPicPr>
          <p:cNvPr id="5" name="Picture 9"/>
          <p:cNvPicPr>
            <a:picLocks noChangeAspect="1" noChangeArrowheads="1"/>
          </p:cNvPicPr>
          <p:nvPr/>
        </p:nvPicPr>
        <p:blipFill>
          <a:blip r:embed="rId2">
            <a:extLst>
              <a:ext uri="{28A0092B-C50C-407E-A947-70E740481C1C}">
                <a14:useLocalDpi xmlns:a14="http://schemas.microsoft.com/office/drawing/2010/main" val="0"/>
              </a:ext>
            </a:extLst>
          </a:blip>
          <a:srcRect l="3487" t="1878" r="3909" b="3464"/>
          <a:stretch>
            <a:fillRect/>
          </a:stretch>
        </p:blipFill>
        <p:spPr bwMode="auto">
          <a:xfrm>
            <a:off x="683720" y="1628538"/>
            <a:ext cx="7994086" cy="3770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Rectangle 2"/>
          <p:cNvSpPr txBox="1">
            <a:spLocks noChangeArrowheads="1"/>
          </p:cNvSpPr>
          <p:nvPr/>
        </p:nvSpPr>
        <p:spPr bwMode="auto">
          <a:xfrm>
            <a:off x="1403968" y="197501"/>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a:solidFill>
                  <a:schemeClr val="bg1"/>
                </a:solidFill>
              </a:rPr>
              <a:t>Factory Method </a:t>
            </a:r>
            <a:r>
              <a:rPr lang="zh-CN" altLang="en-US" sz="2400" dirty="0">
                <a:solidFill>
                  <a:schemeClr val="bg1"/>
                </a:solidFill>
              </a:rPr>
              <a:t>（工厂方法）模式</a:t>
            </a:r>
          </a:p>
        </p:txBody>
      </p:sp>
      <p:cxnSp>
        <p:nvCxnSpPr>
          <p:cNvPr id="7"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44118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300" fill="hold"/>
                                        <p:tgtEl>
                                          <p:spTgt spid="8"/>
                                        </p:tgtEl>
                                        <p:attrNameLst>
                                          <p:attrName>ppt_x</p:attrName>
                                        </p:attrNameLst>
                                      </p:cBhvr>
                                      <p:tavLst>
                                        <p:tav tm="0">
                                          <p:val>
                                            <p:strVal val="0-#ppt_w/2"/>
                                          </p:val>
                                        </p:tav>
                                        <p:tav tm="100000">
                                          <p:val>
                                            <p:strVal val="#ppt_x"/>
                                          </p:val>
                                        </p:tav>
                                      </p:tavLst>
                                    </p:anim>
                                    <p:anim calcmode="lin" valueType="num">
                                      <p:cBhvr additive="base">
                                        <p:cTn id="12" dur="3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ChangeArrowheads="1"/>
          </p:cNvSpPr>
          <p:nvPr/>
        </p:nvSpPr>
        <p:spPr bwMode="auto">
          <a:xfrm>
            <a:off x="521584" y="1042436"/>
            <a:ext cx="8300302" cy="3002174"/>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tIns="36006" bIns="72013">
            <a:spAutoFit/>
          </a:bodyPr>
          <a:lstStyle>
            <a:lvl1pPr>
              <a:spcBef>
                <a:spcPct val="20000"/>
              </a:spcBef>
              <a:buClr>
                <a:schemeClr val="tx2"/>
              </a:buClr>
              <a:buFont typeface="Wingdings 2" panose="05020102010507070707" pitchFamily="18" charset="2"/>
              <a:buBlip>
                <a:blip r:embed="rId2"/>
              </a:buBlip>
              <a:defRPr sz="3600" b="1">
                <a:solidFill>
                  <a:srgbClr val="FF6600"/>
                </a:solidFill>
                <a:latin typeface="Corbel" panose="020B0503020204020204" pitchFamily="34" charset="0"/>
                <a:ea typeface="幼圆" panose="02010509060101010101" pitchFamily="49" charset="-122"/>
              </a:defRPr>
            </a:lvl1pPr>
            <a:lvl2pPr marL="742950" indent="-285750">
              <a:spcBef>
                <a:spcPct val="20000"/>
              </a:spcBef>
              <a:buClr>
                <a:schemeClr val="tx2"/>
              </a:buClr>
              <a:buFont typeface="Wingdings 2" panose="05020102010507070707" pitchFamily="18" charset="2"/>
              <a:buBlip>
                <a:blip r:embed="rId3"/>
              </a:buBlip>
              <a:defRPr sz="3200" b="1">
                <a:solidFill>
                  <a:schemeClr val="tx1"/>
                </a:solidFill>
                <a:latin typeface="Corbel" panose="020B0503020204020204" pitchFamily="34" charset="0"/>
                <a:ea typeface="幼圆" panose="02010509060101010101" pitchFamily="49" charset="-122"/>
              </a:defRPr>
            </a:lvl2pPr>
            <a:lvl3pPr marL="1143000" indent="-228600">
              <a:spcBef>
                <a:spcPct val="20000"/>
              </a:spcBef>
              <a:buClr>
                <a:schemeClr val="tx2"/>
              </a:buClr>
              <a:buFont typeface="Wingdings 2" panose="05020102010507070707" pitchFamily="18" charset="2"/>
              <a:buBlip>
                <a:blip r:embed="rId3"/>
              </a:buBlip>
              <a:defRPr sz="2800" b="1">
                <a:solidFill>
                  <a:schemeClr val="tx1"/>
                </a:solidFill>
                <a:latin typeface="Corbel" panose="020B0503020204020204" pitchFamily="34" charset="0"/>
                <a:ea typeface="幼圆" panose="02010509060101010101" pitchFamily="49" charset="-122"/>
              </a:defRPr>
            </a:lvl3pPr>
            <a:lvl4pPr marL="1600200" indent="-228600">
              <a:spcBef>
                <a:spcPct val="20000"/>
              </a:spcBef>
              <a:buClr>
                <a:schemeClr val="tx2"/>
              </a:buClr>
              <a:buFont typeface="Wingdings 2" panose="05020102010507070707" pitchFamily="18" charset="2"/>
              <a:buBlip>
                <a:blip r:embed="rId3"/>
              </a:buBlip>
              <a:defRPr sz="2400" b="1">
                <a:solidFill>
                  <a:schemeClr val="tx1"/>
                </a:solidFill>
                <a:latin typeface="Corbel" panose="020B0503020204020204" pitchFamily="34" charset="0"/>
                <a:ea typeface="幼圆" panose="02010509060101010101" pitchFamily="49" charset="-122"/>
              </a:defRPr>
            </a:lvl4pPr>
            <a:lvl5pPr marL="2057400" indent="-228600">
              <a:spcBef>
                <a:spcPct val="20000"/>
              </a:spcBef>
              <a:buClr>
                <a:schemeClr val="tx2"/>
              </a:buClr>
              <a:buFont typeface="Wingdings 2" panose="05020102010507070707" pitchFamily="18" charset="2"/>
              <a:buBlip>
                <a:blip r:embed="rId3"/>
              </a:buBlip>
              <a:defRPr sz="2400" b="1">
                <a:solidFill>
                  <a:schemeClr val="tx1"/>
                </a:solidFill>
                <a:latin typeface="Corbel" panose="020B0503020204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Font typeface="Wingdings 2" panose="05020102010507070707" pitchFamily="18" charset="2"/>
              <a:buBlip>
                <a:blip r:embed="rId3"/>
              </a:buBlip>
              <a:defRPr sz="2400" b="1">
                <a:solidFill>
                  <a:schemeClr val="tx1"/>
                </a:solidFill>
                <a:latin typeface="Corbel" panose="020B0503020204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Font typeface="Wingdings 2" panose="05020102010507070707" pitchFamily="18" charset="2"/>
              <a:buBlip>
                <a:blip r:embed="rId3"/>
              </a:buBlip>
              <a:defRPr sz="2400" b="1">
                <a:solidFill>
                  <a:schemeClr val="tx1"/>
                </a:solidFill>
                <a:latin typeface="Corbel" panose="020B0503020204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Font typeface="Wingdings 2" panose="05020102010507070707" pitchFamily="18" charset="2"/>
              <a:buBlip>
                <a:blip r:embed="rId3"/>
              </a:buBlip>
              <a:defRPr sz="2400" b="1">
                <a:solidFill>
                  <a:schemeClr val="tx1"/>
                </a:solidFill>
                <a:latin typeface="Corbel" panose="020B0503020204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Font typeface="Wingdings 2" panose="05020102010507070707" pitchFamily="18" charset="2"/>
              <a:buBlip>
                <a:blip r:embed="rId3"/>
              </a:buBlip>
              <a:defRPr sz="2400" b="1">
                <a:solidFill>
                  <a:schemeClr val="tx1"/>
                </a:solidFill>
                <a:latin typeface="Corbel" panose="020B0503020204020204" pitchFamily="34" charset="0"/>
                <a:ea typeface="幼圆" panose="02010509060101010101" pitchFamily="49" charset="-122"/>
              </a:defRPr>
            </a:lvl9pPr>
          </a:lstStyle>
          <a:p>
            <a:pPr>
              <a:buClrTx/>
              <a:buFontTx/>
              <a:buNone/>
            </a:pPr>
            <a:r>
              <a:rPr lang="en-US" altLang="zh-CN" sz="2000" dirty="0">
                <a:solidFill>
                  <a:srgbClr val="3399FF"/>
                </a:solidFill>
                <a:latin typeface="Consolas" panose="020B0609020204030204" pitchFamily="49" charset="0"/>
              </a:rPr>
              <a:t>void</a:t>
            </a:r>
            <a:r>
              <a:rPr lang="en-US" altLang="zh-CN" sz="2000" dirty="0">
                <a:solidFill>
                  <a:srgbClr val="0000FF"/>
                </a:solidFill>
                <a:latin typeface="Consolas" panose="020B0609020204030204" pitchFamily="49" charset="0"/>
              </a:rPr>
              <a:t> </a:t>
            </a:r>
            <a:r>
              <a:rPr lang="en-US" altLang="zh-CN" sz="2000" dirty="0" err="1">
                <a:solidFill>
                  <a:schemeClr val="tx1"/>
                </a:solidFill>
                <a:latin typeface="Consolas" panose="020B0609020204030204" pitchFamily="49" charset="0"/>
              </a:rPr>
              <a:t>BuyFood</a:t>
            </a:r>
            <a:r>
              <a:rPr lang="en-US" altLang="zh-CN" sz="2000" dirty="0">
                <a:solidFill>
                  <a:schemeClr val="tx1"/>
                </a:solidFill>
                <a:latin typeface="Consolas" panose="020B0609020204030204" pitchFamily="49" charset="0"/>
              </a:rPr>
              <a:t> (</a:t>
            </a:r>
            <a:r>
              <a:rPr lang="en-US" altLang="zh-CN" sz="2000" dirty="0">
                <a:solidFill>
                  <a:srgbClr val="3399FF"/>
                </a:solidFill>
                <a:latin typeface="Consolas" panose="020B0609020204030204" pitchFamily="49" charset="0"/>
              </a:rPr>
              <a:t>string</a:t>
            </a:r>
            <a:r>
              <a:rPr lang="en-US" altLang="zh-CN" sz="2000" dirty="0">
                <a:solidFill>
                  <a:schemeClr val="tx1"/>
                </a:solidFill>
                <a:latin typeface="Consolas" panose="020B0609020204030204" pitchFamily="49" charset="0"/>
              </a:rPr>
              <a:t> </a:t>
            </a:r>
            <a:r>
              <a:rPr lang="zh-CN" altLang="en-US" sz="2000" dirty="0">
                <a:solidFill>
                  <a:schemeClr val="tx1"/>
                </a:solidFill>
                <a:latin typeface="Consolas" panose="020B0609020204030204" pitchFamily="49" charset="0"/>
              </a:rPr>
              <a:t>餐馆</a:t>
            </a:r>
            <a:r>
              <a:rPr lang="en-US" altLang="zh-CN" sz="2000" dirty="0">
                <a:solidFill>
                  <a:schemeClr val="tx1"/>
                </a:solidFill>
                <a:latin typeface="Consolas" panose="020B0609020204030204" pitchFamily="49" charset="0"/>
              </a:rPr>
              <a:t>, </a:t>
            </a:r>
            <a:r>
              <a:rPr lang="en-US" altLang="zh-CN" sz="2000" dirty="0">
                <a:solidFill>
                  <a:srgbClr val="3399FF"/>
                </a:solidFill>
                <a:latin typeface="Consolas" panose="020B0609020204030204" pitchFamily="49" charset="0"/>
              </a:rPr>
              <a:t>string </a:t>
            </a:r>
            <a:r>
              <a:rPr lang="zh-CN" altLang="en-US" sz="2000" dirty="0">
                <a:solidFill>
                  <a:schemeClr val="tx1"/>
                </a:solidFill>
                <a:latin typeface="Consolas" panose="020B0609020204030204" pitchFamily="49" charset="0"/>
              </a:rPr>
              <a:t>食品</a:t>
            </a:r>
            <a:r>
              <a:rPr lang="en-US" altLang="zh-CN" sz="2000" dirty="0">
                <a:solidFill>
                  <a:schemeClr val="tx1"/>
                </a:solidFill>
                <a:latin typeface="Consolas" panose="020B0609020204030204" pitchFamily="49" charset="0"/>
              </a:rPr>
              <a:t>) {</a:t>
            </a:r>
          </a:p>
          <a:p>
            <a:pPr>
              <a:buClrTx/>
              <a:buFontTx/>
              <a:buNone/>
            </a:pPr>
            <a:r>
              <a:rPr lang="en-US" altLang="zh-CN" sz="2000" dirty="0">
                <a:solidFill>
                  <a:schemeClr val="tx1"/>
                </a:solidFill>
                <a:latin typeface="Consolas" panose="020B0609020204030204" pitchFamily="49" charset="0"/>
              </a:rPr>
              <a:t>  </a:t>
            </a:r>
            <a:r>
              <a:rPr lang="en-US" altLang="zh-CN" sz="2000" dirty="0">
                <a:solidFill>
                  <a:srgbClr val="3399FF"/>
                </a:solidFill>
                <a:latin typeface="Consolas" panose="020B0609020204030204" pitchFamily="49" charset="0"/>
              </a:rPr>
              <a:t>if</a:t>
            </a:r>
            <a:r>
              <a:rPr lang="en-US" altLang="zh-CN" sz="2000" dirty="0">
                <a:solidFill>
                  <a:schemeClr val="tx1"/>
                </a:solidFill>
                <a:latin typeface="Consolas" panose="020B0609020204030204" pitchFamily="49" charset="0"/>
              </a:rPr>
              <a:t>(</a:t>
            </a:r>
            <a:r>
              <a:rPr lang="zh-CN" altLang="en-US" sz="2000" dirty="0">
                <a:solidFill>
                  <a:schemeClr val="tx1"/>
                </a:solidFill>
                <a:latin typeface="Courier New" panose="02070309020205020404" pitchFamily="49" charset="0"/>
              </a:rPr>
              <a:t>餐馆 </a:t>
            </a:r>
            <a:r>
              <a:rPr lang="en-US" altLang="zh-CN" sz="2000" dirty="0">
                <a:solidFill>
                  <a:schemeClr val="tx1"/>
                </a:solidFill>
                <a:latin typeface="Consolas" panose="020B0609020204030204" pitchFamily="49" charset="0"/>
              </a:rPr>
              <a:t>== "KFC") {</a:t>
            </a:r>
          </a:p>
          <a:p>
            <a:pPr>
              <a:buClrTx/>
              <a:buFontTx/>
              <a:buNone/>
            </a:pPr>
            <a:r>
              <a:rPr lang="en-US" altLang="zh-CN" sz="2000" dirty="0">
                <a:solidFill>
                  <a:schemeClr val="tx1"/>
                </a:solidFill>
                <a:latin typeface="Consolas" panose="020B0609020204030204" pitchFamily="49" charset="0"/>
              </a:rPr>
              <a:t>     </a:t>
            </a:r>
            <a:r>
              <a:rPr lang="en-US" altLang="zh-CN" sz="2000" dirty="0">
                <a:solidFill>
                  <a:srgbClr val="3399FF"/>
                </a:solidFill>
                <a:latin typeface="Consolas" panose="020B0609020204030204" pitchFamily="49" charset="0"/>
              </a:rPr>
              <a:t>if</a:t>
            </a:r>
            <a:r>
              <a:rPr lang="en-US" altLang="zh-CN" sz="2000" dirty="0">
                <a:solidFill>
                  <a:schemeClr val="tx1"/>
                </a:solidFill>
                <a:latin typeface="Consolas" panose="020B0609020204030204" pitchFamily="49" charset="0"/>
              </a:rPr>
              <a:t>(</a:t>
            </a:r>
            <a:r>
              <a:rPr lang="zh-CN" altLang="en-US" sz="2000" dirty="0">
                <a:solidFill>
                  <a:schemeClr val="tx1"/>
                </a:solidFill>
                <a:latin typeface="Courier New" panose="02070309020205020404" pitchFamily="49" charset="0"/>
              </a:rPr>
              <a:t>食品</a:t>
            </a:r>
            <a:r>
              <a:rPr lang="en-US" altLang="zh-CN" sz="2000" dirty="0">
                <a:solidFill>
                  <a:schemeClr val="tx1"/>
                </a:solidFill>
                <a:latin typeface="Consolas" panose="020B0609020204030204" pitchFamily="49" charset="0"/>
              </a:rPr>
              <a:t>== "Chicken")</a:t>
            </a:r>
          </a:p>
          <a:p>
            <a:pPr>
              <a:buClrTx/>
              <a:buFontTx/>
              <a:buNone/>
            </a:pPr>
            <a:r>
              <a:rPr lang="en-US" altLang="zh-CN" sz="2000" dirty="0">
                <a:solidFill>
                  <a:schemeClr val="tx1"/>
                </a:solidFill>
                <a:latin typeface="Consolas" panose="020B0609020204030204" pitchFamily="49" charset="0"/>
              </a:rPr>
              <a:t>        hamburger = </a:t>
            </a:r>
            <a:r>
              <a:rPr lang="en-US" altLang="zh-CN" sz="2000" dirty="0">
                <a:solidFill>
                  <a:srgbClr val="3399FF"/>
                </a:solidFill>
                <a:latin typeface="Consolas" panose="020B0609020204030204" pitchFamily="49" charset="0"/>
              </a:rPr>
              <a:t>new</a:t>
            </a:r>
            <a:r>
              <a:rPr lang="en-US" altLang="zh-CN" sz="2000" dirty="0">
                <a:solidFill>
                  <a:schemeClr val="tx1"/>
                </a:solidFill>
                <a:latin typeface="Consolas" panose="020B0609020204030204" pitchFamily="49" charset="0"/>
              </a:rPr>
              <a:t> </a:t>
            </a:r>
            <a:r>
              <a:rPr lang="en-US" altLang="zh-CN" sz="2000" dirty="0" err="1">
                <a:solidFill>
                  <a:srgbClr val="FF7171"/>
                </a:solidFill>
                <a:latin typeface="Consolas" panose="020B0609020204030204" pitchFamily="49" charset="0"/>
              </a:rPr>
              <a:t>KFCChickenHamburger</a:t>
            </a:r>
            <a:r>
              <a:rPr lang="en-US" altLang="zh-CN" sz="2000" dirty="0">
                <a:solidFill>
                  <a:schemeClr val="tx1"/>
                </a:solidFill>
                <a:latin typeface="Consolas" panose="020B0609020204030204" pitchFamily="49" charset="0"/>
              </a:rPr>
              <a:t>;</a:t>
            </a:r>
          </a:p>
          <a:p>
            <a:pPr>
              <a:buClrTx/>
              <a:buFontTx/>
              <a:buNone/>
            </a:pPr>
            <a:r>
              <a:rPr lang="en-US" altLang="zh-CN" sz="2000" dirty="0">
                <a:solidFill>
                  <a:schemeClr val="tx1"/>
                </a:solidFill>
                <a:latin typeface="Consolas" panose="020B0609020204030204" pitchFamily="49" charset="0"/>
              </a:rPr>
              <a:t>     </a:t>
            </a:r>
            <a:r>
              <a:rPr lang="en-US" altLang="zh-CN" sz="2000" dirty="0">
                <a:solidFill>
                  <a:srgbClr val="3399FF"/>
                </a:solidFill>
                <a:latin typeface="Consolas" panose="020B0609020204030204" pitchFamily="49" charset="0"/>
              </a:rPr>
              <a:t>else</a:t>
            </a:r>
            <a:r>
              <a:rPr lang="en-US" altLang="zh-CN" sz="2000" dirty="0">
                <a:solidFill>
                  <a:schemeClr val="tx1"/>
                </a:solidFill>
                <a:latin typeface="Consolas" panose="020B0609020204030204" pitchFamily="49" charset="0"/>
              </a:rPr>
              <a:t> </a:t>
            </a:r>
            <a:r>
              <a:rPr lang="en-US" altLang="zh-CN" sz="2000" dirty="0">
                <a:solidFill>
                  <a:srgbClr val="3399FF"/>
                </a:solidFill>
                <a:latin typeface="Consolas" panose="020B0609020204030204" pitchFamily="49" charset="0"/>
              </a:rPr>
              <a:t>if</a:t>
            </a:r>
            <a:r>
              <a:rPr lang="en-US" altLang="zh-CN" sz="2000" dirty="0">
                <a:solidFill>
                  <a:schemeClr val="tx1"/>
                </a:solidFill>
                <a:latin typeface="Consolas" panose="020B0609020204030204" pitchFamily="49" charset="0"/>
              </a:rPr>
              <a:t>(food == "Fish")</a:t>
            </a:r>
          </a:p>
          <a:p>
            <a:pPr>
              <a:buClrTx/>
              <a:buFontTx/>
              <a:buNone/>
            </a:pPr>
            <a:r>
              <a:rPr lang="en-US" altLang="zh-CN" sz="2000" dirty="0">
                <a:solidFill>
                  <a:schemeClr val="tx1"/>
                </a:solidFill>
                <a:latin typeface="Consolas" panose="020B0609020204030204" pitchFamily="49" charset="0"/>
              </a:rPr>
              <a:t>        hamburger = </a:t>
            </a:r>
            <a:r>
              <a:rPr lang="en-US" altLang="zh-CN" sz="2000" dirty="0">
                <a:solidFill>
                  <a:srgbClr val="3399FF"/>
                </a:solidFill>
                <a:latin typeface="Consolas" panose="020B0609020204030204" pitchFamily="49" charset="0"/>
              </a:rPr>
              <a:t>new</a:t>
            </a:r>
            <a:r>
              <a:rPr lang="en-US" altLang="zh-CN" sz="2000" dirty="0">
                <a:solidFill>
                  <a:schemeClr val="tx1"/>
                </a:solidFill>
                <a:latin typeface="Consolas" panose="020B0609020204030204" pitchFamily="49" charset="0"/>
              </a:rPr>
              <a:t> </a:t>
            </a:r>
            <a:r>
              <a:rPr lang="en-US" altLang="zh-CN" sz="2000" dirty="0" err="1">
                <a:solidFill>
                  <a:srgbClr val="FF7171"/>
                </a:solidFill>
                <a:latin typeface="Consolas" panose="020B0609020204030204" pitchFamily="49" charset="0"/>
              </a:rPr>
              <a:t>KFCFishHamburger</a:t>
            </a:r>
            <a:r>
              <a:rPr lang="en-US" altLang="zh-CN" sz="2000" dirty="0">
                <a:solidFill>
                  <a:schemeClr val="tx1"/>
                </a:solidFill>
                <a:latin typeface="Consolas" panose="020B0609020204030204" pitchFamily="49" charset="0"/>
              </a:rPr>
              <a:t>;</a:t>
            </a:r>
          </a:p>
          <a:p>
            <a:pPr>
              <a:buClrTx/>
              <a:buFontTx/>
              <a:buNone/>
            </a:pPr>
            <a:r>
              <a:rPr lang="en-US" altLang="zh-CN" sz="2000" dirty="0">
                <a:solidFill>
                  <a:schemeClr val="tx1"/>
                </a:solidFill>
                <a:latin typeface="Consolas" panose="020B0609020204030204" pitchFamily="49" charset="0"/>
              </a:rPr>
              <a:t>     }</a:t>
            </a:r>
          </a:p>
          <a:p>
            <a:pPr>
              <a:buClrTx/>
              <a:buFontTx/>
              <a:buNone/>
            </a:pPr>
            <a:r>
              <a:rPr lang="en-US" altLang="zh-CN" sz="2000" dirty="0">
                <a:solidFill>
                  <a:schemeClr val="tx1"/>
                </a:solidFill>
                <a:latin typeface="Consolas" panose="020B0609020204030204" pitchFamily="49" charset="0"/>
              </a:rPr>
              <a:t>     ...</a:t>
            </a:r>
          </a:p>
        </p:txBody>
      </p:sp>
      <p:pic>
        <p:nvPicPr>
          <p:cNvPr id="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890" y="1092531"/>
            <a:ext cx="1646524" cy="13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10"/>
          <p:cNvSpPr txBox="1">
            <a:spLocks noChangeArrowheads="1"/>
          </p:cNvSpPr>
          <p:nvPr/>
        </p:nvSpPr>
        <p:spPr bwMode="auto">
          <a:xfrm>
            <a:off x="1795909" y="4596028"/>
            <a:ext cx="6841726" cy="1291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2400" dirty="0">
                <a:solidFill>
                  <a:schemeClr val="bg1"/>
                </a:solidFill>
              </a:rPr>
              <a:t>设计原则</a:t>
            </a:r>
            <a:r>
              <a:rPr lang="en-US" altLang="zh-CN" sz="2400" dirty="0">
                <a:solidFill>
                  <a:schemeClr val="bg1"/>
                </a:solidFill>
              </a:rPr>
              <a:t>5</a:t>
            </a:r>
            <a:r>
              <a:rPr lang="zh-CN" altLang="en-US" sz="2400" dirty="0">
                <a:solidFill>
                  <a:schemeClr val="bg1"/>
                </a:solidFill>
              </a:rPr>
              <a:t>：依赖倒置原则</a:t>
            </a:r>
            <a:endParaRPr lang="en-US" altLang="zh-CN" sz="2400" dirty="0">
              <a:solidFill>
                <a:schemeClr val="bg1"/>
              </a:solidFill>
            </a:endParaRPr>
          </a:p>
          <a:p>
            <a:pPr marL="342969" lvl="1" indent="-342969">
              <a:spcBef>
                <a:spcPct val="10000"/>
              </a:spcBef>
              <a:buFont typeface="Arial" panose="020B0604020202020204" pitchFamily="34" charset="0"/>
              <a:buChar char="•"/>
            </a:pPr>
            <a:r>
              <a:rPr lang="zh-CN" altLang="en-US" sz="2400" dirty="0"/>
              <a:t>抽象不应当依赖于细节</a:t>
            </a:r>
            <a:endParaRPr lang="en-US" altLang="zh-CN" sz="2400" dirty="0"/>
          </a:p>
          <a:p>
            <a:pPr marL="342969" lvl="1" indent="-342969">
              <a:spcBef>
                <a:spcPct val="10000"/>
              </a:spcBef>
              <a:buFont typeface="Arial" panose="020B0604020202020204" pitchFamily="34" charset="0"/>
              <a:buChar char="•"/>
            </a:pPr>
            <a:r>
              <a:rPr lang="zh-CN" altLang="en-US" sz="2400" dirty="0"/>
              <a:t>细节应当依赖于抽象</a:t>
            </a:r>
          </a:p>
        </p:txBody>
      </p:sp>
      <p:grpSp>
        <p:nvGrpSpPr>
          <p:cNvPr id="6" name="组合 5"/>
          <p:cNvGrpSpPr>
            <a:grpSpLocks/>
          </p:cNvGrpSpPr>
          <p:nvPr/>
        </p:nvGrpSpPr>
        <p:grpSpPr bwMode="auto">
          <a:xfrm>
            <a:off x="708460" y="4822412"/>
            <a:ext cx="785949" cy="785949"/>
            <a:chOff x="2746381" y="4352255"/>
            <a:chExt cx="785802" cy="785802"/>
          </a:xfrm>
        </p:grpSpPr>
        <p:sp>
          <p:nvSpPr>
            <p:cNvPr id="7" name="Oval 24"/>
            <p:cNvSpPr>
              <a:spLocks noChangeArrowheads="1"/>
            </p:cNvSpPr>
            <p:nvPr/>
          </p:nvSpPr>
          <p:spPr bwMode="auto">
            <a:xfrm>
              <a:off x="2746381" y="4352255"/>
              <a:ext cx="785802" cy="785802"/>
            </a:xfrm>
            <a:prstGeom prst="ellipse">
              <a:avLst/>
            </a:prstGeom>
            <a:solidFill>
              <a:srgbClr val="7363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400"/>
            </a:p>
          </p:txBody>
        </p:sp>
        <p:sp>
          <p:nvSpPr>
            <p:cNvPr id="8" name="Oval 24"/>
            <p:cNvSpPr>
              <a:spLocks noChangeArrowheads="1"/>
            </p:cNvSpPr>
            <p:nvPr/>
          </p:nvSpPr>
          <p:spPr bwMode="auto">
            <a:xfrm>
              <a:off x="2746381" y="4352255"/>
              <a:ext cx="785802" cy="785802"/>
            </a:xfrm>
            <a:prstGeom prst="ellipse">
              <a:avLst/>
            </a:prstGeom>
            <a:solidFill>
              <a:srgbClr val="7363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400"/>
            </a:p>
          </p:txBody>
        </p:sp>
        <p:sp>
          <p:nvSpPr>
            <p:cNvPr id="9" name="Freeform 51"/>
            <p:cNvSpPr>
              <a:spLocks noEditPoints="1"/>
            </p:cNvSpPr>
            <p:nvPr/>
          </p:nvSpPr>
          <p:spPr bwMode="auto">
            <a:xfrm>
              <a:off x="2955033" y="4535283"/>
              <a:ext cx="369717" cy="406323"/>
            </a:xfrm>
            <a:custGeom>
              <a:avLst/>
              <a:gdLst>
                <a:gd name="T0" fmla="*/ 967780462 w 128"/>
                <a:gd name="T1" fmla="*/ 1170910499 h 141"/>
                <a:gd name="T2" fmla="*/ 100115320 w 128"/>
                <a:gd name="T3" fmla="*/ 1170910499 h 141"/>
                <a:gd name="T4" fmla="*/ 0 w 128"/>
                <a:gd name="T5" fmla="*/ 1071257622 h 141"/>
                <a:gd name="T6" fmla="*/ 0 w 128"/>
                <a:gd name="T7" fmla="*/ 506563749 h 141"/>
                <a:gd name="T8" fmla="*/ 58400844 w 128"/>
                <a:gd name="T9" fmla="*/ 365391001 h 141"/>
                <a:gd name="T10" fmla="*/ 450517495 w 128"/>
                <a:gd name="T11" fmla="*/ 33217626 h 141"/>
                <a:gd name="T12" fmla="*/ 592347291 w 128"/>
                <a:gd name="T13" fmla="*/ 33217626 h 141"/>
                <a:gd name="T14" fmla="*/ 1001153198 w 128"/>
                <a:gd name="T15" fmla="*/ 365391001 h 141"/>
                <a:gd name="T16" fmla="*/ 1067895782 w 128"/>
                <a:gd name="T17" fmla="*/ 506563749 h 141"/>
                <a:gd name="T18" fmla="*/ 1067895782 w 128"/>
                <a:gd name="T19" fmla="*/ 1071257622 h 141"/>
                <a:gd name="T20" fmla="*/ 967780462 w 128"/>
                <a:gd name="T21" fmla="*/ 1170910499 h 141"/>
                <a:gd name="T22" fmla="*/ 525604707 w 128"/>
                <a:gd name="T23" fmla="*/ 74740378 h 141"/>
                <a:gd name="T24" fmla="*/ 492231971 w 128"/>
                <a:gd name="T25" fmla="*/ 83042623 h 141"/>
                <a:gd name="T26" fmla="*/ 100115320 w 128"/>
                <a:gd name="T27" fmla="*/ 415215998 h 141"/>
                <a:gd name="T28" fmla="*/ 66742584 w 128"/>
                <a:gd name="T29" fmla="*/ 506563749 h 141"/>
                <a:gd name="T30" fmla="*/ 66742584 w 128"/>
                <a:gd name="T31" fmla="*/ 1071257622 h 141"/>
                <a:gd name="T32" fmla="*/ 100115320 w 128"/>
                <a:gd name="T33" fmla="*/ 1104475247 h 141"/>
                <a:gd name="T34" fmla="*/ 967780462 w 128"/>
                <a:gd name="T35" fmla="*/ 1104475247 h 141"/>
                <a:gd name="T36" fmla="*/ 1001153198 w 128"/>
                <a:gd name="T37" fmla="*/ 1071257622 h 141"/>
                <a:gd name="T38" fmla="*/ 1001153198 w 128"/>
                <a:gd name="T39" fmla="*/ 506563749 h 141"/>
                <a:gd name="T40" fmla="*/ 959438722 w 128"/>
                <a:gd name="T41" fmla="*/ 423521125 h 141"/>
                <a:gd name="T42" fmla="*/ 550632815 w 128"/>
                <a:gd name="T43" fmla="*/ 83042623 h 141"/>
                <a:gd name="T44" fmla="*/ 525604707 w 128"/>
                <a:gd name="T45" fmla="*/ 74740378 h 14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8" h="141">
                  <a:moveTo>
                    <a:pt x="116" y="141"/>
                  </a:moveTo>
                  <a:cubicBezTo>
                    <a:pt x="12" y="141"/>
                    <a:pt x="12" y="141"/>
                    <a:pt x="12" y="141"/>
                  </a:cubicBezTo>
                  <a:cubicBezTo>
                    <a:pt x="5" y="141"/>
                    <a:pt x="0" y="135"/>
                    <a:pt x="0" y="129"/>
                  </a:cubicBezTo>
                  <a:cubicBezTo>
                    <a:pt x="0" y="61"/>
                    <a:pt x="0" y="61"/>
                    <a:pt x="0" y="61"/>
                  </a:cubicBezTo>
                  <a:cubicBezTo>
                    <a:pt x="0" y="55"/>
                    <a:pt x="3" y="48"/>
                    <a:pt x="7" y="44"/>
                  </a:cubicBezTo>
                  <a:cubicBezTo>
                    <a:pt x="54" y="4"/>
                    <a:pt x="54" y="4"/>
                    <a:pt x="54" y="4"/>
                  </a:cubicBezTo>
                  <a:cubicBezTo>
                    <a:pt x="58" y="0"/>
                    <a:pt x="66" y="0"/>
                    <a:pt x="71" y="4"/>
                  </a:cubicBezTo>
                  <a:cubicBezTo>
                    <a:pt x="120" y="44"/>
                    <a:pt x="120" y="44"/>
                    <a:pt x="120" y="44"/>
                  </a:cubicBezTo>
                  <a:cubicBezTo>
                    <a:pt x="124" y="48"/>
                    <a:pt x="128" y="55"/>
                    <a:pt x="128" y="61"/>
                  </a:cubicBezTo>
                  <a:cubicBezTo>
                    <a:pt x="128" y="129"/>
                    <a:pt x="128" y="129"/>
                    <a:pt x="128" y="129"/>
                  </a:cubicBezTo>
                  <a:cubicBezTo>
                    <a:pt x="128" y="135"/>
                    <a:pt x="122" y="141"/>
                    <a:pt x="116" y="141"/>
                  </a:cubicBezTo>
                  <a:close/>
                  <a:moveTo>
                    <a:pt x="63" y="9"/>
                  </a:moveTo>
                  <a:cubicBezTo>
                    <a:pt x="61" y="9"/>
                    <a:pt x="60" y="9"/>
                    <a:pt x="59" y="10"/>
                  </a:cubicBezTo>
                  <a:cubicBezTo>
                    <a:pt x="12" y="50"/>
                    <a:pt x="12" y="50"/>
                    <a:pt x="12" y="50"/>
                  </a:cubicBezTo>
                  <a:cubicBezTo>
                    <a:pt x="10" y="53"/>
                    <a:pt x="8" y="57"/>
                    <a:pt x="8" y="61"/>
                  </a:cubicBezTo>
                  <a:cubicBezTo>
                    <a:pt x="8" y="129"/>
                    <a:pt x="8" y="129"/>
                    <a:pt x="8" y="129"/>
                  </a:cubicBezTo>
                  <a:cubicBezTo>
                    <a:pt x="8" y="131"/>
                    <a:pt x="9" y="133"/>
                    <a:pt x="12" y="133"/>
                  </a:cubicBezTo>
                  <a:cubicBezTo>
                    <a:pt x="116" y="133"/>
                    <a:pt x="116" y="133"/>
                    <a:pt x="116" y="133"/>
                  </a:cubicBezTo>
                  <a:cubicBezTo>
                    <a:pt x="118" y="133"/>
                    <a:pt x="120" y="131"/>
                    <a:pt x="120" y="129"/>
                  </a:cubicBezTo>
                  <a:cubicBezTo>
                    <a:pt x="120" y="61"/>
                    <a:pt x="120" y="61"/>
                    <a:pt x="120" y="61"/>
                  </a:cubicBezTo>
                  <a:cubicBezTo>
                    <a:pt x="120" y="57"/>
                    <a:pt x="117" y="53"/>
                    <a:pt x="115" y="51"/>
                  </a:cubicBezTo>
                  <a:cubicBezTo>
                    <a:pt x="66" y="10"/>
                    <a:pt x="66" y="10"/>
                    <a:pt x="66" y="10"/>
                  </a:cubicBezTo>
                  <a:cubicBezTo>
                    <a:pt x="65" y="9"/>
                    <a:pt x="64" y="9"/>
                    <a:pt x="63"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0" name="Freeform 52"/>
            <p:cNvSpPr>
              <a:spLocks/>
            </p:cNvSpPr>
            <p:nvPr/>
          </p:nvSpPr>
          <p:spPr bwMode="auto">
            <a:xfrm>
              <a:off x="2955033" y="4679266"/>
              <a:ext cx="366057" cy="164726"/>
            </a:xfrm>
            <a:custGeom>
              <a:avLst/>
              <a:gdLst>
                <a:gd name="T0" fmla="*/ 531704998 w 127"/>
                <a:gd name="T1" fmla="*/ 476046580 h 57"/>
                <a:gd name="T2" fmla="*/ 456934253 w 127"/>
                <a:gd name="T3" fmla="*/ 450990889 h 57"/>
                <a:gd name="T4" fmla="*/ 16616682 w 127"/>
                <a:gd name="T5" fmla="*/ 58463280 h 57"/>
                <a:gd name="T6" fmla="*/ 16616682 w 127"/>
                <a:gd name="T7" fmla="*/ 16703794 h 57"/>
                <a:gd name="T8" fmla="*/ 58154063 w 127"/>
                <a:gd name="T9" fmla="*/ 8351897 h 57"/>
                <a:gd name="T10" fmla="*/ 498471634 w 127"/>
                <a:gd name="T11" fmla="*/ 400882395 h 57"/>
                <a:gd name="T12" fmla="*/ 556628580 w 127"/>
                <a:gd name="T13" fmla="*/ 400882395 h 57"/>
                <a:gd name="T14" fmla="*/ 996946151 w 127"/>
                <a:gd name="T15" fmla="*/ 8351897 h 57"/>
                <a:gd name="T16" fmla="*/ 1038483533 w 127"/>
                <a:gd name="T17" fmla="*/ 16703794 h 57"/>
                <a:gd name="T18" fmla="*/ 1038483533 w 127"/>
                <a:gd name="T19" fmla="*/ 58463280 h 57"/>
                <a:gd name="T20" fmla="*/ 598165961 w 127"/>
                <a:gd name="T21" fmla="*/ 450990889 h 57"/>
                <a:gd name="T22" fmla="*/ 531704998 w 127"/>
                <a:gd name="T23" fmla="*/ 476046580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7" h="57">
                  <a:moveTo>
                    <a:pt x="64" y="57"/>
                  </a:moveTo>
                  <a:cubicBezTo>
                    <a:pt x="60" y="57"/>
                    <a:pt x="57" y="56"/>
                    <a:pt x="55" y="54"/>
                  </a:cubicBezTo>
                  <a:cubicBezTo>
                    <a:pt x="2" y="7"/>
                    <a:pt x="2" y="7"/>
                    <a:pt x="2" y="7"/>
                  </a:cubicBezTo>
                  <a:cubicBezTo>
                    <a:pt x="1" y="6"/>
                    <a:pt x="0" y="3"/>
                    <a:pt x="2" y="2"/>
                  </a:cubicBezTo>
                  <a:cubicBezTo>
                    <a:pt x="3" y="0"/>
                    <a:pt x="6" y="0"/>
                    <a:pt x="7" y="1"/>
                  </a:cubicBezTo>
                  <a:cubicBezTo>
                    <a:pt x="60" y="48"/>
                    <a:pt x="60" y="48"/>
                    <a:pt x="60" y="48"/>
                  </a:cubicBezTo>
                  <a:cubicBezTo>
                    <a:pt x="62" y="49"/>
                    <a:pt x="65" y="49"/>
                    <a:pt x="67" y="48"/>
                  </a:cubicBezTo>
                  <a:cubicBezTo>
                    <a:pt x="120" y="1"/>
                    <a:pt x="120" y="1"/>
                    <a:pt x="120" y="1"/>
                  </a:cubicBezTo>
                  <a:cubicBezTo>
                    <a:pt x="121" y="0"/>
                    <a:pt x="124" y="0"/>
                    <a:pt x="125" y="2"/>
                  </a:cubicBezTo>
                  <a:cubicBezTo>
                    <a:pt x="127" y="3"/>
                    <a:pt x="127" y="6"/>
                    <a:pt x="125" y="7"/>
                  </a:cubicBezTo>
                  <a:cubicBezTo>
                    <a:pt x="72" y="54"/>
                    <a:pt x="72" y="54"/>
                    <a:pt x="72" y="54"/>
                  </a:cubicBezTo>
                  <a:cubicBezTo>
                    <a:pt x="70" y="56"/>
                    <a:pt x="67" y="57"/>
                    <a:pt x="6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1" name="Freeform 53"/>
            <p:cNvSpPr>
              <a:spLocks/>
            </p:cNvSpPr>
            <p:nvPr/>
          </p:nvSpPr>
          <p:spPr bwMode="auto">
            <a:xfrm>
              <a:off x="3171006" y="4797624"/>
              <a:ext cx="90294" cy="86633"/>
            </a:xfrm>
            <a:custGeom>
              <a:avLst/>
              <a:gdLst>
                <a:gd name="T0" fmla="*/ 229064227 w 31"/>
                <a:gd name="T1" fmla="*/ 250175890 h 30"/>
                <a:gd name="T2" fmla="*/ 203612970 w 31"/>
                <a:gd name="T3" fmla="*/ 241836020 h 30"/>
                <a:gd name="T4" fmla="*/ 8484723 w 31"/>
                <a:gd name="T5" fmla="*/ 58373315 h 30"/>
                <a:gd name="T6" fmla="*/ 8484723 w 31"/>
                <a:gd name="T7" fmla="*/ 8339870 h 30"/>
                <a:gd name="T8" fmla="*/ 59387238 w 31"/>
                <a:gd name="T9" fmla="*/ 8339870 h 30"/>
                <a:gd name="T10" fmla="*/ 254515484 w 31"/>
                <a:gd name="T11" fmla="*/ 191802574 h 30"/>
                <a:gd name="T12" fmla="*/ 254515484 w 31"/>
                <a:gd name="T13" fmla="*/ 233496149 h 30"/>
                <a:gd name="T14" fmla="*/ 229064227 w 31"/>
                <a:gd name="T15" fmla="*/ 25017589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30">
                  <a:moveTo>
                    <a:pt x="27" y="30"/>
                  </a:moveTo>
                  <a:cubicBezTo>
                    <a:pt x="26" y="30"/>
                    <a:pt x="25" y="29"/>
                    <a:pt x="24" y="29"/>
                  </a:cubicBezTo>
                  <a:cubicBezTo>
                    <a:pt x="1" y="7"/>
                    <a:pt x="1" y="7"/>
                    <a:pt x="1" y="7"/>
                  </a:cubicBezTo>
                  <a:cubicBezTo>
                    <a:pt x="0" y="6"/>
                    <a:pt x="0" y="3"/>
                    <a:pt x="1" y="1"/>
                  </a:cubicBezTo>
                  <a:cubicBezTo>
                    <a:pt x="3" y="0"/>
                    <a:pt x="5" y="0"/>
                    <a:pt x="7" y="1"/>
                  </a:cubicBezTo>
                  <a:cubicBezTo>
                    <a:pt x="30" y="23"/>
                    <a:pt x="30" y="23"/>
                    <a:pt x="30" y="23"/>
                  </a:cubicBezTo>
                  <a:cubicBezTo>
                    <a:pt x="31" y="24"/>
                    <a:pt x="31" y="27"/>
                    <a:pt x="30" y="28"/>
                  </a:cubicBezTo>
                  <a:cubicBezTo>
                    <a:pt x="29" y="29"/>
                    <a:pt x="28" y="30"/>
                    <a:pt x="2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2" name="Freeform 54"/>
            <p:cNvSpPr>
              <a:spLocks/>
            </p:cNvSpPr>
            <p:nvPr/>
          </p:nvSpPr>
          <p:spPr bwMode="auto">
            <a:xfrm>
              <a:off x="3016042" y="4797624"/>
              <a:ext cx="91514" cy="86633"/>
            </a:xfrm>
            <a:custGeom>
              <a:avLst/>
              <a:gdLst>
                <a:gd name="T0" fmla="*/ 32713395 w 32"/>
                <a:gd name="T1" fmla="*/ 250175890 h 30"/>
                <a:gd name="T2" fmla="*/ 8179064 w 32"/>
                <a:gd name="T3" fmla="*/ 233496149 h 30"/>
                <a:gd name="T4" fmla="*/ 8179064 w 32"/>
                <a:gd name="T5" fmla="*/ 191802574 h 30"/>
                <a:gd name="T6" fmla="*/ 196286091 w 32"/>
                <a:gd name="T7" fmla="*/ 8339870 h 30"/>
                <a:gd name="T8" fmla="*/ 245354754 w 32"/>
                <a:gd name="T9" fmla="*/ 8339870 h 30"/>
                <a:gd name="T10" fmla="*/ 245354754 w 32"/>
                <a:gd name="T11" fmla="*/ 58373315 h 30"/>
                <a:gd name="T12" fmla="*/ 57250586 w 32"/>
                <a:gd name="T13" fmla="*/ 241836020 h 30"/>
                <a:gd name="T14" fmla="*/ 32713395 w 32"/>
                <a:gd name="T15" fmla="*/ 25017589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30">
                  <a:moveTo>
                    <a:pt x="4" y="30"/>
                  </a:moveTo>
                  <a:cubicBezTo>
                    <a:pt x="3" y="30"/>
                    <a:pt x="2" y="29"/>
                    <a:pt x="1" y="28"/>
                  </a:cubicBezTo>
                  <a:cubicBezTo>
                    <a:pt x="0" y="27"/>
                    <a:pt x="0" y="24"/>
                    <a:pt x="1" y="23"/>
                  </a:cubicBezTo>
                  <a:cubicBezTo>
                    <a:pt x="24" y="1"/>
                    <a:pt x="24" y="1"/>
                    <a:pt x="24" y="1"/>
                  </a:cubicBezTo>
                  <a:cubicBezTo>
                    <a:pt x="26" y="0"/>
                    <a:pt x="29" y="0"/>
                    <a:pt x="30" y="1"/>
                  </a:cubicBezTo>
                  <a:cubicBezTo>
                    <a:pt x="32" y="3"/>
                    <a:pt x="32" y="6"/>
                    <a:pt x="30" y="7"/>
                  </a:cubicBezTo>
                  <a:cubicBezTo>
                    <a:pt x="7" y="29"/>
                    <a:pt x="7" y="29"/>
                    <a:pt x="7" y="29"/>
                  </a:cubicBezTo>
                  <a:cubicBezTo>
                    <a:pt x="6" y="29"/>
                    <a:pt x="5" y="30"/>
                    <a:pt x="4"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sp>
        <p:nvSpPr>
          <p:cNvPr id="13" name="Rectangle 2"/>
          <p:cNvSpPr txBox="1">
            <a:spLocks noChangeArrowheads="1"/>
          </p:cNvSpPr>
          <p:nvPr/>
        </p:nvSpPr>
        <p:spPr bwMode="auto">
          <a:xfrm>
            <a:off x="1403968" y="197501"/>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a:solidFill>
                  <a:schemeClr val="bg1"/>
                </a:solidFill>
              </a:rPr>
              <a:t>Factory Method </a:t>
            </a:r>
            <a:r>
              <a:rPr lang="zh-CN" altLang="en-US" sz="2400" dirty="0">
                <a:solidFill>
                  <a:schemeClr val="bg1"/>
                </a:solidFill>
              </a:rPr>
              <a:t>（工厂方法）模式</a:t>
            </a:r>
          </a:p>
        </p:txBody>
      </p:sp>
      <p:cxnSp>
        <p:nvCxnSpPr>
          <p:cNvPr id="14"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300437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300" fill="hold"/>
                                        <p:tgtEl>
                                          <p:spTgt spid="15"/>
                                        </p:tgtEl>
                                        <p:attrNameLst>
                                          <p:attrName>ppt_x</p:attrName>
                                        </p:attrNameLst>
                                      </p:cBhvr>
                                      <p:tavLst>
                                        <p:tav tm="0">
                                          <p:val>
                                            <p:strVal val="0-#ppt_w/2"/>
                                          </p:val>
                                        </p:tav>
                                        <p:tav tm="100000">
                                          <p:val>
                                            <p:strVal val="#ppt_x"/>
                                          </p:val>
                                        </p:tav>
                                      </p:tavLst>
                                    </p:anim>
                                    <p:anim calcmode="lin" valueType="num">
                                      <p:cBhvr additive="base">
                                        <p:cTn id="26" dur="3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467740" y="728876"/>
            <a:ext cx="8080190" cy="1512389"/>
          </a:xfrm>
          <a:prstGeom prst="rect">
            <a:avLst/>
          </a:prstGeom>
        </p:spPr>
        <p:txBody>
          <a:bodyPr/>
          <a:lstStyle>
            <a:lvl1pPr marL="257175" indent="-257175" algn="l" rtl="0" eaLnBrk="0" fontAlgn="base" hangingPunct="0">
              <a:spcBef>
                <a:spcPct val="20000"/>
              </a:spcBef>
              <a:spcAft>
                <a:spcPct val="0"/>
              </a:spcAft>
              <a:buChar char="•"/>
              <a:defRPr sz="1500" kern="1200">
                <a:solidFill>
                  <a:srgbClr val="4D4948"/>
                </a:solidFill>
                <a:latin typeface="+mn-lt"/>
                <a:ea typeface="+mn-ea"/>
                <a:cs typeface="微软雅黑" panose="020B0503020204020204" pitchFamily="34" charset="-122"/>
              </a:defRPr>
            </a:lvl1pPr>
            <a:lvl2pPr marL="557213" indent="-214313" algn="l" rtl="0" eaLnBrk="0" fontAlgn="base" hangingPunct="0">
              <a:spcBef>
                <a:spcPct val="20000"/>
              </a:spcBef>
              <a:spcAft>
                <a:spcPct val="0"/>
              </a:spcAft>
              <a:buChar char="–"/>
              <a:defRPr sz="1500" kern="1200">
                <a:solidFill>
                  <a:srgbClr val="4D4948"/>
                </a:solidFill>
                <a:latin typeface="+mn-lt"/>
                <a:ea typeface="仿宋_GB2312" pitchFamily="1" charset="-122"/>
                <a:cs typeface="仿宋_GB2312"/>
              </a:defRPr>
            </a:lvl2pPr>
            <a:lvl3pPr marL="857250" indent="-171450" algn="l" rtl="0" eaLnBrk="0" fontAlgn="base" hangingPunct="0">
              <a:spcBef>
                <a:spcPct val="20000"/>
              </a:spcBef>
              <a:spcAft>
                <a:spcPct val="0"/>
              </a:spcAft>
              <a:buChar char="•"/>
              <a:defRPr kern="1200">
                <a:solidFill>
                  <a:schemeClr val="tx1"/>
                </a:solidFill>
                <a:latin typeface="+mn-lt"/>
                <a:ea typeface="宋体" panose="02010600030101010101" pitchFamily="2" charset="-122"/>
                <a:cs typeface="仿宋_GB2312"/>
              </a:defRPr>
            </a:lvl3pPr>
            <a:lvl4pPr marL="12001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4pPr>
            <a:lvl5pPr marL="15430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hangingPunct="1">
              <a:defRPr/>
            </a:pPr>
            <a:r>
              <a:rPr lang="zh-CN" altLang="en-US" sz="2400" dirty="0"/>
              <a:t>为什么说“倒置”</a:t>
            </a:r>
          </a:p>
          <a:p>
            <a:pPr lvl="1" eaLnBrk="1" hangingPunct="1">
              <a:defRPr/>
            </a:pPr>
            <a:r>
              <a:rPr lang="zh-CN" altLang="en-US" sz="2400" dirty="0"/>
              <a:t>传统的设计是抽象层依赖具体层</a:t>
            </a:r>
          </a:p>
          <a:p>
            <a:pPr lvl="2" eaLnBrk="1" hangingPunct="1">
              <a:defRPr/>
            </a:pPr>
            <a:r>
              <a:rPr lang="zh-CN" altLang="en-US" sz="2400" dirty="0" smtClean="0"/>
              <a:t>传统的重用，侧重于具体层次的模块，比如算法、数据结构、函数库</a:t>
            </a:r>
          </a:p>
          <a:p>
            <a:pPr lvl="2" eaLnBrk="1" hangingPunct="1">
              <a:defRPr/>
            </a:pPr>
            <a:r>
              <a:rPr lang="zh-CN" altLang="en-US" sz="2400" dirty="0" smtClean="0"/>
              <a:t>因此软件的高层模块依赖低层模块</a:t>
            </a:r>
          </a:p>
        </p:txBody>
      </p:sp>
      <p:sp>
        <p:nvSpPr>
          <p:cNvPr id="5" name="Text Box 6"/>
          <p:cNvSpPr txBox="1">
            <a:spLocks noChangeArrowheads="1"/>
          </p:cNvSpPr>
          <p:nvPr/>
        </p:nvSpPr>
        <p:spPr bwMode="auto">
          <a:xfrm>
            <a:off x="2611104" y="4288239"/>
            <a:ext cx="415498" cy="1660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36006" bIns="72013">
            <a:spAutoFit/>
          </a:bodyPr>
          <a:lstStyle/>
          <a:p>
            <a:pPr algn="ctr" eaLnBrk="1" hangingPunct="1">
              <a:lnSpc>
                <a:spcPct val="80000"/>
              </a:lnSpc>
              <a:defRPr/>
            </a:pPr>
            <a:r>
              <a:rPr lang="zh-CN" altLang="en-US" dirty="0">
                <a:solidFill>
                  <a:srgbClr val="FF9933"/>
                </a:solidFill>
                <a:effectLst>
                  <a:outerShdw blurRad="38100" dist="38100" dir="2700000" algn="tl">
                    <a:srgbClr val="000000"/>
                  </a:outerShdw>
                </a:effectLst>
              </a:rPr>
              <a:t>传</a:t>
            </a:r>
          </a:p>
          <a:p>
            <a:pPr algn="ctr" eaLnBrk="1" hangingPunct="1">
              <a:lnSpc>
                <a:spcPct val="80000"/>
              </a:lnSpc>
              <a:defRPr/>
            </a:pPr>
            <a:r>
              <a:rPr lang="zh-CN" altLang="en-US" dirty="0">
                <a:solidFill>
                  <a:srgbClr val="FF9933"/>
                </a:solidFill>
                <a:effectLst>
                  <a:outerShdw blurRad="38100" dist="38100" dir="2700000" algn="tl">
                    <a:srgbClr val="000000"/>
                  </a:outerShdw>
                </a:effectLst>
              </a:rPr>
              <a:t>统</a:t>
            </a:r>
          </a:p>
          <a:p>
            <a:pPr algn="ctr" eaLnBrk="1" hangingPunct="1">
              <a:lnSpc>
                <a:spcPct val="80000"/>
              </a:lnSpc>
              <a:defRPr/>
            </a:pPr>
            <a:r>
              <a:rPr lang="zh-CN" altLang="en-US" dirty="0">
                <a:solidFill>
                  <a:srgbClr val="FF9933"/>
                </a:solidFill>
                <a:effectLst>
                  <a:outerShdw blurRad="38100" dist="38100" dir="2700000" algn="tl">
                    <a:srgbClr val="000000"/>
                  </a:outerShdw>
                </a:effectLst>
              </a:rPr>
              <a:t>的</a:t>
            </a:r>
          </a:p>
          <a:p>
            <a:pPr algn="ctr" eaLnBrk="1" hangingPunct="1">
              <a:lnSpc>
                <a:spcPct val="80000"/>
              </a:lnSpc>
              <a:defRPr/>
            </a:pPr>
            <a:r>
              <a:rPr lang="zh-CN" altLang="en-US" dirty="0">
                <a:solidFill>
                  <a:srgbClr val="FF9933"/>
                </a:solidFill>
                <a:effectLst>
                  <a:outerShdw blurRad="38100" dist="38100" dir="2700000" algn="tl">
                    <a:srgbClr val="000000"/>
                  </a:outerShdw>
                </a:effectLst>
              </a:rPr>
              <a:t>依</a:t>
            </a:r>
          </a:p>
          <a:p>
            <a:pPr algn="ctr" eaLnBrk="1" hangingPunct="1">
              <a:lnSpc>
                <a:spcPct val="80000"/>
              </a:lnSpc>
              <a:defRPr/>
            </a:pPr>
            <a:r>
              <a:rPr lang="zh-CN" altLang="en-US" dirty="0">
                <a:solidFill>
                  <a:srgbClr val="FF9933"/>
                </a:solidFill>
                <a:effectLst>
                  <a:outerShdw blurRad="38100" dist="38100" dir="2700000" algn="tl">
                    <a:srgbClr val="000000"/>
                  </a:outerShdw>
                </a:effectLst>
              </a:rPr>
              <a:t>赖</a:t>
            </a:r>
          </a:p>
          <a:p>
            <a:pPr algn="ctr" eaLnBrk="1" hangingPunct="1">
              <a:lnSpc>
                <a:spcPct val="80000"/>
              </a:lnSpc>
              <a:defRPr/>
            </a:pPr>
            <a:r>
              <a:rPr lang="zh-CN" altLang="en-US" dirty="0">
                <a:solidFill>
                  <a:srgbClr val="FF9933"/>
                </a:solidFill>
                <a:effectLst>
                  <a:outerShdw blurRad="38100" dist="38100" dir="2700000" algn="tl">
                    <a:srgbClr val="000000"/>
                  </a:outerShdw>
                </a:effectLst>
              </a:rPr>
              <a:t>方</a:t>
            </a:r>
          </a:p>
          <a:p>
            <a:pPr algn="ctr" eaLnBrk="1" hangingPunct="1">
              <a:lnSpc>
                <a:spcPct val="80000"/>
              </a:lnSpc>
              <a:defRPr/>
            </a:pPr>
            <a:r>
              <a:rPr lang="zh-CN" altLang="en-US" dirty="0">
                <a:solidFill>
                  <a:srgbClr val="FF9933"/>
                </a:solidFill>
                <a:effectLst>
                  <a:outerShdw blurRad="38100" dist="38100" dir="2700000" algn="tl">
                    <a:srgbClr val="000000"/>
                  </a:outerShdw>
                </a:effectLst>
              </a:rPr>
              <a:t>向</a:t>
            </a:r>
          </a:p>
        </p:txBody>
      </p:sp>
      <p:sp>
        <p:nvSpPr>
          <p:cNvPr id="7" name="Rectangle 3"/>
          <p:cNvSpPr txBox="1">
            <a:spLocks noChangeArrowheads="1"/>
          </p:cNvSpPr>
          <p:nvPr/>
        </p:nvSpPr>
        <p:spPr>
          <a:xfrm>
            <a:off x="2818853" y="2924870"/>
            <a:ext cx="6049017" cy="3528465"/>
          </a:xfrm>
          <a:prstGeom prst="rect">
            <a:avLst/>
          </a:prstGeom>
        </p:spPr>
        <p:txBody>
          <a:bodyPr/>
          <a:lstStyle>
            <a:lvl1pPr marL="257175" indent="-257175" algn="l" rtl="0" eaLnBrk="0" fontAlgn="base" hangingPunct="0">
              <a:spcBef>
                <a:spcPct val="20000"/>
              </a:spcBef>
              <a:spcAft>
                <a:spcPct val="0"/>
              </a:spcAft>
              <a:buChar char="•"/>
              <a:defRPr sz="1500" kern="1200">
                <a:solidFill>
                  <a:srgbClr val="4D4948"/>
                </a:solidFill>
                <a:latin typeface="+mn-lt"/>
                <a:ea typeface="+mn-ea"/>
                <a:cs typeface="微软雅黑" panose="020B0503020204020204" pitchFamily="34" charset="-122"/>
              </a:defRPr>
            </a:lvl1pPr>
            <a:lvl2pPr marL="557213" indent="-214313" algn="l" rtl="0" eaLnBrk="0" fontAlgn="base" hangingPunct="0">
              <a:spcBef>
                <a:spcPct val="20000"/>
              </a:spcBef>
              <a:spcAft>
                <a:spcPct val="0"/>
              </a:spcAft>
              <a:buChar char="–"/>
              <a:defRPr sz="1500" kern="1200">
                <a:solidFill>
                  <a:srgbClr val="4D4948"/>
                </a:solidFill>
                <a:latin typeface="+mn-lt"/>
                <a:ea typeface="仿宋_GB2312" pitchFamily="1" charset="-122"/>
                <a:cs typeface="仿宋_GB2312"/>
              </a:defRPr>
            </a:lvl2pPr>
            <a:lvl3pPr marL="857250" indent="-171450" algn="l" rtl="0" eaLnBrk="0" fontAlgn="base" hangingPunct="0">
              <a:spcBef>
                <a:spcPct val="20000"/>
              </a:spcBef>
              <a:spcAft>
                <a:spcPct val="0"/>
              </a:spcAft>
              <a:buChar char="•"/>
              <a:defRPr kern="1200">
                <a:solidFill>
                  <a:schemeClr val="tx1"/>
                </a:solidFill>
                <a:latin typeface="+mn-lt"/>
                <a:ea typeface="宋体" panose="02010600030101010101" pitchFamily="2" charset="-122"/>
                <a:cs typeface="仿宋_GB2312"/>
              </a:defRPr>
            </a:lvl3pPr>
            <a:lvl4pPr marL="12001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4pPr>
            <a:lvl5pPr marL="15430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hangingPunct="1">
              <a:defRPr/>
            </a:pPr>
            <a:r>
              <a:rPr lang="zh-CN" altLang="en-US" sz="2400" dirty="0"/>
              <a:t>高层依赖低层的问题</a:t>
            </a:r>
          </a:p>
          <a:p>
            <a:pPr lvl="1" eaLnBrk="1" hangingPunct="1">
              <a:defRPr/>
            </a:pPr>
            <a:r>
              <a:rPr lang="zh-CN" altLang="en-US" sz="2400" dirty="0"/>
              <a:t>抽象层包含的是系统的业务逻辑和宏观的、战略性的决定，是必然性的体现</a:t>
            </a:r>
          </a:p>
          <a:p>
            <a:pPr lvl="1" eaLnBrk="1" hangingPunct="1">
              <a:defRPr/>
            </a:pPr>
            <a:r>
              <a:rPr lang="zh-CN" altLang="en-US" sz="2400" dirty="0"/>
              <a:t>具体层则含有与实现相关的算法和逻辑，以及战术性的决定，带有相当大的偶然性选择。具体层经常有变动，难免出现错误</a:t>
            </a:r>
          </a:p>
          <a:p>
            <a:pPr lvl="1" eaLnBrk="1" hangingPunct="1">
              <a:defRPr/>
            </a:pPr>
            <a:r>
              <a:rPr lang="zh-CN" altLang="en-US" sz="2400" dirty="0"/>
              <a:t>必然依赖偶然，稳定依赖变动？</a:t>
            </a:r>
          </a:p>
        </p:txBody>
      </p:sp>
      <p:pic>
        <p:nvPicPr>
          <p:cNvPr id="1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l="3375" r="4080"/>
          <a:stretch>
            <a:fillRect/>
          </a:stretch>
        </p:blipFill>
        <p:spPr bwMode="auto">
          <a:xfrm>
            <a:off x="88236" y="4149080"/>
            <a:ext cx="2377351" cy="1799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2379" y="4123849"/>
            <a:ext cx="854223" cy="211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a:solidFill>
                  <a:schemeClr val="bg1"/>
                </a:solidFill>
              </a:rPr>
              <a:t>Factory Method </a:t>
            </a:r>
            <a:r>
              <a:rPr lang="zh-CN" altLang="en-US" sz="2400" dirty="0">
                <a:solidFill>
                  <a:schemeClr val="bg1"/>
                </a:solidFill>
              </a:rPr>
              <a:t>（工厂方法）</a:t>
            </a:r>
            <a:r>
              <a:rPr lang="zh-CN" altLang="en-US" sz="2400" dirty="0" smtClean="0">
                <a:solidFill>
                  <a:schemeClr val="bg1"/>
                </a:solidFill>
              </a:rPr>
              <a:t>模式</a:t>
            </a:r>
            <a:r>
              <a:rPr lang="en-US" altLang="zh-CN" sz="2400" dirty="0" smtClean="0">
                <a:solidFill>
                  <a:schemeClr val="bg1"/>
                </a:solidFill>
              </a:rPr>
              <a:t>-</a:t>
            </a:r>
            <a:r>
              <a:rPr lang="zh-CN" altLang="en-US" sz="2400" dirty="0" smtClean="0">
                <a:solidFill>
                  <a:schemeClr val="bg1"/>
                </a:solidFill>
              </a:rPr>
              <a:t>依赖倒置原则</a:t>
            </a:r>
            <a:endParaRPr lang="zh-CN" altLang="en-US" sz="2400" dirty="0">
              <a:solidFill>
                <a:schemeClr val="bg1"/>
              </a:solidFill>
            </a:endParaRPr>
          </a:p>
        </p:txBody>
      </p:sp>
      <p:cxnSp>
        <p:nvCxnSpPr>
          <p:cNvPr id="9"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379251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1000"/>
                            </p:stCondLst>
                            <p:childTnLst>
                              <p:par>
                                <p:cTn id="20" presetID="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300" fill="hold"/>
                                        <p:tgtEl>
                                          <p:spTgt spid="11"/>
                                        </p:tgtEl>
                                        <p:attrNameLst>
                                          <p:attrName>ppt_x</p:attrName>
                                        </p:attrNameLst>
                                      </p:cBhvr>
                                      <p:tavLst>
                                        <p:tav tm="0">
                                          <p:val>
                                            <p:strVal val="0-#ppt_w/2"/>
                                          </p:val>
                                        </p:tav>
                                        <p:tav tm="100000">
                                          <p:val>
                                            <p:strVal val="#ppt_x"/>
                                          </p:val>
                                        </p:tav>
                                      </p:tavLst>
                                    </p:anim>
                                    <p:anim calcmode="lin" valueType="num">
                                      <p:cBhvr additive="base">
                                        <p:cTn id="23" dur="3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p:cNvPicPr>
            <a:picLocks noChangeAspect="1" noChangeArrowheads="1"/>
          </p:cNvPicPr>
          <p:nvPr/>
        </p:nvPicPr>
        <p:blipFill>
          <a:blip r:embed="rId2">
            <a:extLst>
              <a:ext uri="{28A0092B-C50C-407E-A947-70E740481C1C}">
                <a14:useLocalDpi xmlns:a14="http://schemas.microsoft.com/office/drawing/2010/main" val="0"/>
              </a:ext>
            </a:extLst>
          </a:blip>
          <a:srcRect l="2356" t="1601" r="3702" b="3201"/>
          <a:stretch>
            <a:fillRect/>
          </a:stretch>
        </p:blipFill>
        <p:spPr bwMode="auto">
          <a:xfrm>
            <a:off x="683795" y="1412482"/>
            <a:ext cx="5545425" cy="40891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3621" y="1067941"/>
            <a:ext cx="4182201" cy="177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a:solidFill>
                  <a:schemeClr val="bg1"/>
                </a:solidFill>
              </a:rPr>
              <a:t>Factory Method </a:t>
            </a:r>
            <a:r>
              <a:rPr lang="zh-CN" altLang="en-US" sz="2400" dirty="0">
                <a:solidFill>
                  <a:schemeClr val="bg1"/>
                </a:solidFill>
              </a:rPr>
              <a:t>（工厂方法）</a:t>
            </a:r>
            <a:r>
              <a:rPr lang="zh-CN" altLang="en-US" sz="2400" dirty="0" smtClean="0">
                <a:solidFill>
                  <a:schemeClr val="bg1"/>
                </a:solidFill>
              </a:rPr>
              <a:t>模式</a:t>
            </a:r>
            <a:r>
              <a:rPr lang="en-US" altLang="zh-CN" sz="2400" dirty="0" smtClean="0">
                <a:solidFill>
                  <a:schemeClr val="bg1"/>
                </a:solidFill>
              </a:rPr>
              <a:t>-</a:t>
            </a:r>
            <a:r>
              <a:rPr lang="zh-CN" altLang="en-US" sz="2400" dirty="0" smtClean="0">
                <a:solidFill>
                  <a:schemeClr val="bg1"/>
                </a:solidFill>
              </a:rPr>
              <a:t>依赖倒置原则</a:t>
            </a:r>
            <a:endParaRPr lang="zh-CN" altLang="en-US" sz="2400" dirty="0">
              <a:solidFill>
                <a:schemeClr val="bg1"/>
              </a:solidFill>
            </a:endParaRPr>
          </a:p>
        </p:txBody>
      </p:sp>
      <p:cxnSp>
        <p:nvCxnSpPr>
          <p:cNvPr id="7"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216374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300" fill="hold"/>
                                        <p:tgtEl>
                                          <p:spTgt spid="8"/>
                                        </p:tgtEl>
                                        <p:attrNameLst>
                                          <p:attrName>ppt_x</p:attrName>
                                        </p:attrNameLst>
                                      </p:cBhvr>
                                      <p:tavLst>
                                        <p:tav tm="0">
                                          <p:val>
                                            <p:strVal val="0-#ppt_w/2"/>
                                          </p:val>
                                        </p:tav>
                                        <p:tav tm="100000">
                                          <p:val>
                                            <p:strVal val="#ppt_x"/>
                                          </p:val>
                                        </p:tav>
                                      </p:tavLst>
                                    </p:anim>
                                    <p:anim calcmode="lin" valueType="num">
                                      <p:cBhvr additive="base">
                                        <p:cTn id="18" dur="3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619531" y="867919"/>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zh-CN" altLang="en-US" sz="2400" dirty="0">
                <a:solidFill>
                  <a:schemeClr val="bg1"/>
                </a:solidFill>
              </a:rPr>
              <a:t>设计原则：依赖倒置原则</a:t>
            </a:r>
          </a:p>
        </p:txBody>
      </p:sp>
      <p:pic>
        <p:nvPicPr>
          <p:cNvPr id="3" name="图片 2"/>
          <p:cNvPicPr>
            <a:picLocks noChangeAspect="1"/>
          </p:cNvPicPr>
          <p:nvPr/>
        </p:nvPicPr>
        <p:blipFill>
          <a:blip r:embed="rId2"/>
          <a:stretch>
            <a:fillRect/>
          </a:stretch>
        </p:blipFill>
        <p:spPr>
          <a:xfrm>
            <a:off x="323704" y="1556519"/>
            <a:ext cx="2128099" cy="936241"/>
          </a:xfrm>
          <a:prstGeom prst="rect">
            <a:avLst/>
          </a:prstGeom>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l="3973" r="3920" b="3926"/>
          <a:stretch>
            <a:fillRect/>
          </a:stretch>
        </p:blipFill>
        <p:spPr bwMode="auto">
          <a:xfrm>
            <a:off x="323704" y="3507263"/>
            <a:ext cx="8415495" cy="2987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Rectangle 3"/>
          <p:cNvSpPr txBox="1">
            <a:spLocks noChangeArrowheads="1"/>
          </p:cNvSpPr>
          <p:nvPr/>
        </p:nvSpPr>
        <p:spPr>
          <a:xfrm>
            <a:off x="2736532" y="1530655"/>
            <a:ext cx="3888462" cy="940165"/>
          </a:xfrm>
          <a:prstGeom prst="rect">
            <a:avLst/>
          </a:prstGeom>
        </p:spPr>
        <p:txBody>
          <a:bodyPr/>
          <a:lstStyle>
            <a:lvl1pPr marL="257175" indent="-257175" algn="l" rtl="0" eaLnBrk="0" fontAlgn="base" hangingPunct="0">
              <a:spcBef>
                <a:spcPct val="20000"/>
              </a:spcBef>
              <a:spcAft>
                <a:spcPct val="0"/>
              </a:spcAft>
              <a:buChar char="•"/>
              <a:defRPr sz="1500" kern="1200">
                <a:solidFill>
                  <a:srgbClr val="4D4948"/>
                </a:solidFill>
                <a:latin typeface="+mn-lt"/>
                <a:ea typeface="+mn-ea"/>
                <a:cs typeface="微软雅黑" panose="020B0503020204020204" pitchFamily="34" charset="-122"/>
              </a:defRPr>
            </a:lvl1pPr>
            <a:lvl2pPr marL="557213" indent="-214313" algn="l" rtl="0" eaLnBrk="0" fontAlgn="base" hangingPunct="0">
              <a:spcBef>
                <a:spcPct val="20000"/>
              </a:spcBef>
              <a:spcAft>
                <a:spcPct val="0"/>
              </a:spcAft>
              <a:buChar char="–"/>
              <a:defRPr sz="1500" kern="1200">
                <a:solidFill>
                  <a:srgbClr val="4D4948"/>
                </a:solidFill>
                <a:latin typeface="+mn-lt"/>
                <a:ea typeface="仿宋_GB2312" pitchFamily="1" charset="-122"/>
                <a:cs typeface="仿宋_GB2312"/>
              </a:defRPr>
            </a:lvl2pPr>
            <a:lvl3pPr marL="857250" indent="-171450" algn="l" rtl="0" eaLnBrk="0" fontAlgn="base" hangingPunct="0">
              <a:spcBef>
                <a:spcPct val="20000"/>
              </a:spcBef>
              <a:spcAft>
                <a:spcPct val="0"/>
              </a:spcAft>
              <a:buChar char="•"/>
              <a:defRPr kern="1200">
                <a:solidFill>
                  <a:schemeClr val="tx1"/>
                </a:solidFill>
                <a:latin typeface="+mn-lt"/>
                <a:ea typeface="宋体" panose="02010600030101010101" pitchFamily="2" charset="-122"/>
                <a:cs typeface="仿宋_GB2312"/>
              </a:defRPr>
            </a:lvl3pPr>
            <a:lvl4pPr marL="12001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4pPr>
            <a:lvl5pPr marL="15430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hangingPunct="1">
              <a:defRPr/>
            </a:pPr>
            <a:r>
              <a:rPr lang="zh-CN" altLang="en-US" sz="2400" dirty="0"/>
              <a:t>依赖抽象</a:t>
            </a:r>
          </a:p>
          <a:p>
            <a:pPr lvl="1" eaLnBrk="1" hangingPunct="1">
              <a:defRPr/>
            </a:pPr>
            <a:r>
              <a:rPr lang="zh-CN" altLang="en-US" sz="2400" dirty="0"/>
              <a:t>抽象一般不会变动</a:t>
            </a:r>
          </a:p>
          <a:p>
            <a:pPr lvl="1" eaLnBrk="1" hangingPunct="1">
              <a:defRPr/>
            </a:pPr>
            <a:r>
              <a:rPr lang="zh-CN" altLang="en-US" sz="2400" dirty="0"/>
              <a:t>这样代码不会受易变的具体层影响</a:t>
            </a:r>
          </a:p>
        </p:txBody>
      </p:sp>
      <p:sp>
        <p:nvSpPr>
          <p:cNvPr id="6" name="右箭头 5"/>
          <p:cNvSpPr/>
          <p:nvPr/>
        </p:nvSpPr>
        <p:spPr bwMode="auto">
          <a:xfrm>
            <a:off x="5797109" y="1772574"/>
            <a:ext cx="827885" cy="36009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56" tIns="45728" rIns="91456" bIns="45728" numCol="1" rtlCol="0" anchor="t" anchorCtr="0" compatLnSpc="1">
            <a:prstTxWarp prst="textNoShape">
              <a:avLst/>
            </a:prstTxWarp>
          </a:bodyPr>
          <a:lstStyle/>
          <a:p>
            <a:pPr defTabSz="914583" eaLnBrk="1" hangingPunct="1"/>
            <a:endParaRPr lang="zh-CN" altLang="en-US" sz="2400"/>
          </a:p>
        </p:txBody>
      </p:sp>
      <p:sp>
        <p:nvSpPr>
          <p:cNvPr id="7" name="矩形 6"/>
          <p:cNvSpPr/>
          <p:nvPr/>
        </p:nvSpPr>
        <p:spPr>
          <a:xfrm>
            <a:off x="6624993" y="1750621"/>
            <a:ext cx="2520595" cy="830997"/>
          </a:xfrm>
          <a:prstGeom prst="rect">
            <a:avLst/>
          </a:prstGeom>
        </p:spPr>
        <p:txBody>
          <a:bodyPr wrap="square">
            <a:spAutoFit/>
          </a:bodyPr>
          <a:lstStyle/>
          <a:p>
            <a:r>
              <a:rPr lang="zh-CN" altLang="en-US" sz="2400" dirty="0" smtClean="0"/>
              <a:t>如何做到“依赖倒置”</a:t>
            </a:r>
            <a:endParaRPr lang="zh-CN" altLang="en-US" sz="2400" dirty="0"/>
          </a:p>
        </p:txBody>
      </p:sp>
      <p:sp>
        <p:nvSpPr>
          <p:cNvPr id="8"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a:solidFill>
                  <a:schemeClr val="bg1"/>
                </a:solidFill>
              </a:rPr>
              <a:t>Factory Method </a:t>
            </a:r>
            <a:r>
              <a:rPr lang="zh-CN" altLang="en-US" sz="2400" dirty="0">
                <a:solidFill>
                  <a:schemeClr val="bg1"/>
                </a:solidFill>
              </a:rPr>
              <a:t>（工厂方法）</a:t>
            </a:r>
            <a:r>
              <a:rPr lang="zh-CN" altLang="en-US" sz="2400" dirty="0" smtClean="0">
                <a:solidFill>
                  <a:schemeClr val="bg1"/>
                </a:solidFill>
              </a:rPr>
              <a:t>模式</a:t>
            </a:r>
            <a:r>
              <a:rPr lang="en-US" altLang="zh-CN" sz="2400" dirty="0" smtClean="0">
                <a:solidFill>
                  <a:schemeClr val="bg1"/>
                </a:solidFill>
              </a:rPr>
              <a:t>-</a:t>
            </a:r>
            <a:r>
              <a:rPr lang="zh-CN" altLang="en-US" sz="2400" dirty="0" smtClean="0">
                <a:solidFill>
                  <a:schemeClr val="bg1"/>
                </a:solidFill>
              </a:rPr>
              <a:t>依赖倒置原则</a:t>
            </a:r>
            <a:endParaRPr lang="zh-CN" altLang="en-US" sz="2400" dirty="0">
              <a:solidFill>
                <a:schemeClr val="bg1"/>
              </a:solidFill>
            </a:endParaRPr>
          </a:p>
        </p:txBody>
      </p:sp>
      <p:cxnSp>
        <p:nvCxnSpPr>
          <p:cNvPr id="9"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111622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0"/>
          <p:cNvSpPr txBox="1">
            <a:spLocks noChangeArrowheads="1"/>
          </p:cNvSpPr>
          <p:nvPr/>
        </p:nvSpPr>
        <p:spPr bwMode="auto">
          <a:xfrm>
            <a:off x="1844623" y="1095881"/>
            <a:ext cx="6841726" cy="1291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2400" dirty="0">
                <a:solidFill>
                  <a:schemeClr val="bg1"/>
                </a:solidFill>
              </a:rPr>
              <a:t>设计原则</a:t>
            </a:r>
            <a:r>
              <a:rPr lang="en-US" altLang="zh-CN" sz="2400" dirty="0">
                <a:solidFill>
                  <a:schemeClr val="bg1"/>
                </a:solidFill>
              </a:rPr>
              <a:t>6</a:t>
            </a:r>
            <a:r>
              <a:rPr lang="zh-CN" altLang="en-US" sz="2400" dirty="0">
                <a:solidFill>
                  <a:schemeClr val="bg1"/>
                </a:solidFill>
              </a:rPr>
              <a:t>：针对接口编程</a:t>
            </a:r>
            <a:endParaRPr lang="en-US" altLang="zh-CN" sz="2400" dirty="0">
              <a:solidFill>
                <a:schemeClr val="bg1"/>
              </a:solidFill>
            </a:endParaRPr>
          </a:p>
          <a:p>
            <a:pPr marL="342969" lvl="1" indent="-342969">
              <a:spcBef>
                <a:spcPct val="10000"/>
              </a:spcBef>
              <a:buFont typeface="Arial" panose="020B0604020202020204" pitchFamily="34" charset="0"/>
              <a:buChar char="•"/>
            </a:pPr>
            <a:r>
              <a:rPr lang="zh-CN" altLang="en-US" sz="2400" dirty="0"/>
              <a:t>要针对接口编程</a:t>
            </a:r>
            <a:endParaRPr lang="en-US" altLang="zh-CN" sz="2400" dirty="0"/>
          </a:p>
          <a:p>
            <a:pPr marL="342969" lvl="1" indent="-342969">
              <a:spcBef>
                <a:spcPct val="10000"/>
              </a:spcBef>
              <a:buFont typeface="Arial" panose="020B0604020202020204" pitchFamily="34" charset="0"/>
              <a:buChar char="•"/>
            </a:pPr>
            <a:r>
              <a:rPr lang="zh-CN" altLang="en-US" sz="2400" dirty="0"/>
              <a:t>不要针对实现编程</a:t>
            </a:r>
          </a:p>
        </p:txBody>
      </p:sp>
      <p:grpSp>
        <p:nvGrpSpPr>
          <p:cNvPr id="4" name="组合 3"/>
          <p:cNvGrpSpPr>
            <a:grpSpLocks/>
          </p:cNvGrpSpPr>
          <p:nvPr/>
        </p:nvGrpSpPr>
        <p:grpSpPr bwMode="auto">
          <a:xfrm>
            <a:off x="757174" y="1322264"/>
            <a:ext cx="785949" cy="785949"/>
            <a:chOff x="2746381" y="4352255"/>
            <a:chExt cx="785802" cy="785802"/>
          </a:xfrm>
        </p:grpSpPr>
        <p:sp>
          <p:nvSpPr>
            <p:cNvPr id="5" name="Oval 24"/>
            <p:cNvSpPr>
              <a:spLocks noChangeArrowheads="1"/>
            </p:cNvSpPr>
            <p:nvPr/>
          </p:nvSpPr>
          <p:spPr bwMode="auto">
            <a:xfrm>
              <a:off x="2746381" y="4352255"/>
              <a:ext cx="785802" cy="785802"/>
            </a:xfrm>
            <a:prstGeom prst="ellipse">
              <a:avLst/>
            </a:prstGeom>
            <a:solidFill>
              <a:srgbClr val="7363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400"/>
            </a:p>
          </p:txBody>
        </p:sp>
        <p:sp>
          <p:nvSpPr>
            <p:cNvPr id="6" name="Oval 24"/>
            <p:cNvSpPr>
              <a:spLocks noChangeArrowheads="1"/>
            </p:cNvSpPr>
            <p:nvPr/>
          </p:nvSpPr>
          <p:spPr bwMode="auto">
            <a:xfrm>
              <a:off x="2746381" y="4352255"/>
              <a:ext cx="785802" cy="785802"/>
            </a:xfrm>
            <a:prstGeom prst="ellipse">
              <a:avLst/>
            </a:prstGeom>
            <a:solidFill>
              <a:srgbClr val="7363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400"/>
            </a:p>
          </p:txBody>
        </p:sp>
        <p:sp>
          <p:nvSpPr>
            <p:cNvPr id="7" name="Freeform 51"/>
            <p:cNvSpPr>
              <a:spLocks noEditPoints="1"/>
            </p:cNvSpPr>
            <p:nvPr/>
          </p:nvSpPr>
          <p:spPr bwMode="auto">
            <a:xfrm>
              <a:off x="2955033" y="4535283"/>
              <a:ext cx="369717" cy="406323"/>
            </a:xfrm>
            <a:custGeom>
              <a:avLst/>
              <a:gdLst>
                <a:gd name="T0" fmla="*/ 967780462 w 128"/>
                <a:gd name="T1" fmla="*/ 1170910499 h 141"/>
                <a:gd name="T2" fmla="*/ 100115320 w 128"/>
                <a:gd name="T3" fmla="*/ 1170910499 h 141"/>
                <a:gd name="T4" fmla="*/ 0 w 128"/>
                <a:gd name="T5" fmla="*/ 1071257622 h 141"/>
                <a:gd name="T6" fmla="*/ 0 w 128"/>
                <a:gd name="T7" fmla="*/ 506563749 h 141"/>
                <a:gd name="T8" fmla="*/ 58400844 w 128"/>
                <a:gd name="T9" fmla="*/ 365391001 h 141"/>
                <a:gd name="T10" fmla="*/ 450517495 w 128"/>
                <a:gd name="T11" fmla="*/ 33217626 h 141"/>
                <a:gd name="T12" fmla="*/ 592347291 w 128"/>
                <a:gd name="T13" fmla="*/ 33217626 h 141"/>
                <a:gd name="T14" fmla="*/ 1001153198 w 128"/>
                <a:gd name="T15" fmla="*/ 365391001 h 141"/>
                <a:gd name="T16" fmla="*/ 1067895782 w 128"/>
                <a:gd name="T17" fmla="*/ 506563749 h 141"/>
                <a:gd name="T18" fmla="*/ 1067895782 w 128"/>
                <a:gd name="T19" fmla="*/ 1071257622 h 141"/>
                <a:gd name="T20" fmla="*/ 967780462 w 128"/>
                <a:gd name="T21" fmla="*/ 1170910499 h 141"/>
                <a:gd name="T22" fmla="*/ 525604707 w 128"/>
                <a:gd name="T23" fmla="*/ 74740378 h 141"/>
                <a:gd name="T24" fmla="*/ 492231971 w 128"/>
                <a:gd name="T25" fmla="*/ 83042623 h 141"/>
                <a:gd name="T26" fmla="*/ 100115320 w 128"/>
                <a:gd name="T27" fmla="*/ 415215998 h 141"/>
                <a:gd name="T28" fmla="*/ 66742584 w 128"/>
                <a:gd name="T29" fmla="*/ 506563749 h 141"/>
                <a:gd name="T30" fmla="*/ 66742584 w 128"/>
                <a:gd name="T31" fmla="*/ 1071257622 h 141"/>
                <a:gd name="T32" fmla="*/ 100115320 w 128"/>
                <a:gd name="T33" fmla="*/ 1104475247 h 141"/>
                <a:gd name="T34" fmla="*/ 967780462 w 128"/>
                <a:gd name="T35" fmla="*/ 1104475247 h 141"/>
                <a:gd name="T36" fmla="*/ 1001153198 w 128"/>
                <a:gd name="T37" fmla="*/ 1071257622 h 141"/>
                <a:gd name="T38" fmla="*/ 1001153198 w 128"/>
                <a:gd name="T39" fmla="*/ 506563749 h 141"/>
                <a:gd name="T40" fmla="*/ 959438722 w 128"/>
                <a:gd name="T41" fmla="*/ 423521125 h 141"/>
                <a:gd name="T42" fmla="*/ 550632815 w 128"/>
                <a:gd name="T43" fmla="*/ 83042623 h 141"/>
                <a:gd name="T44" fmla="*/ 525604707 w 128"/>
                <a:gd name="T45" fmla="*/ 74740378 h 14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8" h="141">
                  <a:moveTo>
                    <a:pt x="116" y="141"/>
                  </a:moveTo>
                  <a:cubicBezTo>
                    <a:pt x="12" y="141"/>
                    <a:pt x="12" y="141"/>
                    <a:pt x="12" y="141"/>
                  </a:cubicBezTo>
                  <a:cubicBezTo>
                    <a:pt x="5" y="141"/>
                    <a:pt x="0" y="135"/>
                    <a:pt x="0" y="129"/>
                  </a:cubicBezTo>
                  <a:cubicBezTo>
                    <a:pt x="0" y="61"/>
                    <a:pt x="0" y="61"/>
                    <a:pt x="0" y="61"/>
                  </a:cubicBezTo>
                  <a:cubicBezTo>
                    <a:pt x="0" y="55"/>
                    <a:pt x="3" y="48"/>
                    <a:pt x="7" y="44"/>
                  </a:cubicBezTo>
                  <a:cubicBezTo>
                    <a:pt x="54" y="4"/>
                    <a:pt x="54" y="4"/>
                    <a:pt x="54" y="4"/>
                  </a:cubicBezTo>
                  <a:cubicBezTo>
                    <a:pt x="58" y="0"/>
                    <a:pt x="66" y="0"/>
                    <a:pt x="71" y="4"/>
                  </a:cubicBezTo>
                  <a:cubicBezTo>
                    <a:pt x="120" y="44"/>
                    <a:pt x="120" y="44"/>
                    <a:pt x="120" y="44"/>
                  </a:cubicBezTo>
                  <a:cubicBezTo>
                    <a:pt x="124" y="48"/>
                    <a:pt x="128" y="55"/>
                    <a:pt x="128" y="61"/>
                  </a:cubicBezTo>
                  <a:cubicBezTo>
                    <a:pt x="128" y="129"/>
                    <a:pt x="128" y="129"/>
                    <a:pt x="128" y="129"/>
                  </a:cubicBezTo>
                  <a:cubicBezTo>
                    <a:pt x="128" y="135"/>
                    <a:pt x="122" y="141"/>
                    <a:pt x="116" y="141"/>
                  </a:cubicBezTo>
                  <a:close/>
                  <a:moveTo>
                    <a:pt x="63" y="9"/>
                  </a:moveTo>
                  <a:cubicBezTo>
                    <a:pt x="61" y="9"/>
                    <a:pt x="60" y="9"/>
                    <a:pt x="59" y="10"/>
                  </a:cubicBezTo>
                  <a:cubicBezTo>
                    <a:pt x="12" y="50"/>
                    <a:pt x="12" y="50"/>
                    <a:pt x="12" y="50"/>
                  </a:cubicBezTo>
                  <a:cubicBezTo>
                    <a:pt x="10" y="53"/>
                    <a:pt x="8" y="57"/>
                    <a:pt x="8" y="61"/>
                  </a:cubicBezTo>
                  <a:cubicBezTo>
                    <a:pt x="8" y="129"/>
                    <a:pt x="8" y="129"/>
                    <a:pt x="8" y="129"/>
                  </a:cubicBezTo>
                  <a:cubicBezTo>
                    <a:pt x="8" y="131"/>
                    <a:pt x="9" y="133"/>
                    <a:pt x="12" y="133"/>
                  </a:cubicBezTo>
                  <a:cubicBezTo>
                    <a:pt x="116" y="133"/>
                    <a:pt x="116" y="133"/>
                    <a:pt x="116" y="133"/>
                  </a:cubicBezTo>
                  <a:cubicBezTo>
                    <a:pt x="118" y="133"/>
                    <a:pt x="120" y="131"/>
                    <a:pt x="120" y="129"/>
                  </a:cubicBezTo>
                  <a:cubicBezTo>
                    <a:pt x="120" y="61"/>
                    <a:pt x="120" y="61"/>
                    <a:pt x="120" y="61"/>
                  </a:cubicBezTo>
                  <a:cubicBezTo>
                    <a:pt x="120" y="57"/>
                    <a:pt x="117" y="53"/>
                    <a:pt x="115" y="51"/>
                  </a:cubicBezTo>
                  <a:cubicBezTo>
                    <a:pt x="66" y="10"/>
                    <a:pt x="66" y="10"/>
                    <a:pt x="66" y="10"/>
                  </a:cubicBezTo>
                  <a:cubicBezTo>
                    <a:pt x="65" y="9"/>
                    <a:pt x="64" y="9"/>
                    <a:pt x="63"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2"/>
            <p:cNvSpPr>
              <a:spLocks/>
            </p:cNvSpPr>
            <p:nvPr/>
          </p:nvSpPr>
          <p:spPr bwMode="auto">
            <a:xfrm>
              <a:off x="2955033" y="4679266"/>
              <a:ext cx="366057" cy="164726"/>
            </a:xfrm>
            <a:custGeom>
              <a:avLst/>
              <a:gdLst>
                <a:gd name="T0" fmla="*/ 531704998 w 127"/>
                <a:gd name="T1" fmla="*/ 476046580 h 57"/>
                <a:gd name="T2" fmla="*/ 456934253 w 127"/>
                <a:gd name="T3" fmla="*/ 450990889 h 57"/>
                <a:gd name="T4" fmla="*/ 16616682 w 127"/>
                <a:gd name="T5" fmla="*/ 58463280 h 57"/>
                <a:gd name="T6" fmla="*/ 16616682 w 127"/>
                <a:gd name="T7" fmla="*/ 16703794 h 57"/>
                <a:gd name="T8" fmla="*/ 58154063 w 127"/>
                <a:gd name="T9" fmla="*/ 8351897 h 57"/>
                <a:gd name="T10" fmla="*/ 498471634 w 127"/>
                <a:gd name="T11" fmla="*/ 400882395 h 57"/>
                <a:gd name="T12" fmla="*/ 556628580 w 127"/>
                <a:gd name="T13" fmla="*/ 400882395 h 57"/>
                <a:gd name="T14" fmla="*/ 996946151 w 127"/>
                <a:gd name="T15" fmla="*/ 8351897 h 57"/>
                <a:gd name="T16" fmla="*/ 1038483533 w 127"/>
                <a:gd name="T17" fmla="*/ 16703794 h 57"/>
                <a:gd name="T18" fmla="*/ 1038483533 w 127"/>
                <a:gd name="T19" fmla="*/ 58463280 h 57"/>
                <a:gd name="T20" fmla="*/ 598165961 w 127"/>
                <a:gd name="T21" fmla="*/ 450990889 h 57"/>
                <a:gd name="T22" fmla="*/ 531704998 w 127"/>
                <a:gd name="T23" fmla="*/ 476046580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7" h="57">
                  <a:moveTo>
                    <a:pt x="64" y="57"/>
                  </a:moveTo>
                  <a:cubicBezTo>
                    <a:pt x="60" y="57"/>
                    <a:pt x="57" y="56"/>
                    <a:pt x="55" y="54"/>
                  </a:cubicBezTo>
                  <a:cubicBezTo>
                    <a:pt x="2" y="7"/>
                    <a:pt x="2" y="7"/>
                    <a:pt x="2" y="7"/>
                  </a:cubicBezTo>
                  <a:cubicBezTo>
                    <a:pt x="1" y="6"/>
                    <a:pt x="0" y="3"/>
                    <a:pt x="2" y="2"/>
                  </a:cubicBezTo>
                  <a:cubicBezTo>
                    <a:pt x="3" y="0"/>
                    <a:pt x="6" y="0"/>
                    <a:pt x="7" y="1"/>
                  </a:cubicBezTo>
                  <a:cubicBezTo>
                    <a:pt x="60" y="48"/>
                    <a:pt x="60" y="48"/>
                    <a:pt x="60" y="48"/>
                  </a:cubicBezTo>
                  <a:cubicBezTo>
                    <a:pt x="62" y="49"/>
                    <a:pt x="65" y="49"/>
                    <a:pt x="67" y="48"/>
                  </a:cubicBezTo>
                  <a:cubicBezTo>
                    <a:pt x="120" y="1"/>
                    <a:pt x="120" y="1"/>
                    <a:pt x="120" y="1"/>
                  </a:cubicBezTo>
                  <a:cubicBezTo>
                    <a:pt x="121" y="0"/>
                    <a:pt x="124" y="0"/>
                    <a:pt x="125" y="2"/>
                  </a:cubicBezTo>
                  <a:cubicBezTo>
                    <a:pt x="127" y="3"/>
                    <a:pt x="127" y="6"/>
                    <a:pt x="125" y="7"/>
                  </a:cubicBezTo>
                  <a:cubicBezTo>
                    <a:pt x="72" y="54"/>
                    <a:pt x="72" y="54"/>
                    <a:pt x="72" y="54"/>
                  </a:cubicBezTo>
                  <a:cubicBezTo>
                    <a:pt x="70" y="56"/>
                    <a:pt x="67" y="57"/>
                    <a:pt x="6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53"/>
            <p:cNvSpPr>
              <a:spLocks/>
            </p:cNvSpPr>
            <p:nvPr/>
          </p:nvSpPr>
          <p:spPr bwMode="auto">
            <a:xfrm>
              <a:off x="3171006" y="4797624"/>
              <a:ext cx="90294" cy="86633"/>
            </a:xfrm>
            <a:custGeom>
              <a:avLst/>
              <a:gdLst>
                <a:gd name="T0" fmla="*/ 229064227 w 31"/>
                <a:gd name="T1" fmla="*/ 250175890 h 30"/>
                <a:gd name="T2" fmla="*/ 203612970 w 31"/>
                <a:gd name="T3" fmla="*/ 241836020 h 30"/>
                <a:gd name="T4" fmla="*/ 8484723 w 31"/>
                <a:gd name="T5" fmla="*/ 58373315 h 30"/>
                <a:gd name="T6" fmla="*/ 8484723 w 31"/>
                <a:gd name="T7" fmla="*/ 8339870 h 30"/>
                <a:gd name="T8" fmla="*/ 59387238 w 31"/>
                <a:gd name="T9" fmla="*/ 8339870 h 30"/>
                <a:gd name="T10" fmla="*/ 254515484 w 31"/>
                <a:gd name="T11" fmla="*/ 191802574 h 30"/>
                <a:gd name="T12" fmla="*/ 254515484 w 31"/>
                <a:gd name="T13" fmla="*/ 233496149 h 30"/>
                <a:gd name="T14" fmla="*/ 229064227 w 31"/>
                <a:gd name="T15" fmla="*/ 25017589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30">
                  <a:moveTo>
                    <a:pt x="27" y="30"/>
                  </a:moveTo>
                  <a:cubicBezTo>
                    <a:pt x="26" y="30"/>
                    <a:pt x="25" y="29"/>
                    <a:pt x="24" y="29"/>
                  </a:cubicBezTo>
                  <a:cubicBezTo>
                    <a:pt x="1" y="7"/>
                    <a:pt x="1" y="7"/>
                    <a:pt x="1" y="7"/>
                  </a:cubicBezTo>
                  <a:cubicBezTo>
                    <a:pt x="0" y="6"/>
                    <a:pt x="0" y="3"/>
                    <a:pt x="1" y="1"/>
                  </a:cubicBezTo>
                  <a:cubicBezTo>
                    <a:pt x="3" y="0"/>
                    <a:pt x="5" y="0"/>
                    <a:pt x="7" y="1"/>
                  </a:cubicBezTo>
                  <a:cubicBezTo>
                    <a:pt x="30" y="23"/>
                    <a:pt x="30" y="23"/>
                    <a:pt x="30" y="23"/>
                  </a:cubicBezTo>
                  <a:cubicBezTo>
                    <a:pt x="31" y="24"/>
                    <a:pt x="31" y="27"/>
                    <a:pt x="30" y="28"/>
                  </a:cubicBezTo>
                  <a:cubicBezTo>
                    <a:pt x="29" y="29"/>
                    <a:pt x="28" y="30"/>
                    <a:pt x="2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54"/>
            <p:cNvSpPr>
              <a:spLocks/>
            </p:cNvSpPr>
            <p:nvPr/>
          </p:nvSpPr>
          <p:spPr bwMode="auto">
            <a:xfrm>
              <a:off x="3016042" y="4797624"/>
              <a:ext cx="91514" cy="86633"/>
            </a:xfrm>
            <a:custGeom>
              <a:avLst/>
              <a:gdLst>
                <a:gd name="T0" fmla="*/ 32713395 w 32"/>
                <a:gd name="T1" fmla="*/ 250175890 h 30"/>
                <a:gd name="T2" fmla="*/ 8179064 w 32"/>
                <a:gd name="T3" fmla="*/ 233496149 h 30"/>
                <a:gd name="T4" fmla="*/ 8179064 w 32"/>
                <a:gd name="T5" fmla="*/ 191802574 h 30"/>
                <a:gd name="T6" fmla="*/ 196286091 w 32"/>
                <a:gd name="T7" fmla="*/ 8339870 h 30"/>
                <a:gd name="T8" fmla="*/ 245354754 w 32"/>
                <a:gd name="T9" fmla="*/ 8339870 h 30"/>
                <a:gd name="T10" fmla="*/ 245354754 w 32"/>
                <a:gd name="T11" fmla="*/ 58373315 h 30"/>
                <a:gd name="T12" fmla="*/ 57250586 w 32"/>
                <a:gd name="T13" fmla="*/ 241836020 h 30"/>
                <a:gd name="T14" fmla="*/ 32713395 w 32"/>
                <a:gd name="T15" fmla="*/ 25017589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30">
                  <a:moveTo>
                    <a:pt x="4" y="30"/>
                  </a:moveTo>
                  <a:cubicBezTo>
                    <a:pt x="3" y="30"/>
                    <a:pt x="2" y="29"/>
                    <a:pt x="1" y="28"/>
                  </a:cubicBezTo>
                  <a:cubicBezTo>
                    <a:pt x="0" y="27"/>
                    <a:pt x="0" y="24"/>
                    <a:pt x="1" y="23"/>
                  </a:cubicBezTo>
                  <a:cubicBezTo>
                    <a:pt x="24" y="1"/>
                    <a:pt x="24" y="1"/>
                    <a:pt x="24" y="1"/>
                  </a:cubicBezTo>
                  <a:cubicBezTo>
                    <a:pt x="26" y="0"/>
                    <a:pt x="29" y="0"/>
                    <a:pt x="30" y="1"/>
                  </a:cubicBezTo>
                  <a:cubicBezTo>
                    <a:pt x="32" y="3"/>
                    <a:pt x="32" y="6"/>
                    <a:pt x="30" y="7"/>
                  </a:cubicBezTo>
                  <a:cubicBezTo>
                    <a:pt x="7" y="29"/>
                    <a:pt x="7" y="29"/>
                    <a:pt x="7" y="29"/>
                  </a:cubicBezTo>
                  <a:cubicBezTo>
                    <a:pt x="6" y="29"/>
                    <a:pt x="5" y="30"/>
                    <a:pt x="4"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 name="Rectangle 3"/>
          <p:cNvSpPr txBox="1">
            <a:spLocks noChangeArrowheads="1"/>
          </p:cNvSpPr>
          <p:nvPr/>
        </p:nvSpPr>
        <p:spPr>
          <a:xfrm>
            <a:off x="930040" y="3280179"/>
            <a:ext cx="8080190" cy="1987798"/>
          </a:xfrm>
          <a:prstGeom prst="rect">
            <a:avLst/>
          </a:prstGeom>
        </p:spPr>
        <p:txBody>
          <a:bodyPr/>
          <a:lstStyle>
            <a:lvl1pPr marL="257175" indent="-257175" algn="l" rtl="0" eaLnBrk="0" fontAlgn="base" hangingPunct="0">
              <a:spcBef>
                <a:spcPct val="20000"/>
              </a:spcBef>
              <a:spcAft>
                <a:spcPct val="0"/>
              </a:spcAft>
              <a:buChar char="•"/>
              <a:defRPr sz="1500" kern="1200">
                <a:solidFill>
                  <a:srgbClr val="4D4948"/>
                </a:solidFill>
                <a:latin typeface="+mn-lt"/>
                <a:ea typeface="+mn-ea"/>
                <a:cs typeface="微软雅黑" panose="020B0503020204020204" pitchFamily="34" charset="-122"/>
              </a:defRPr>
            </a:lvl1pPr>
            <a:lvl2pPr marL="557213" indent="-214313" algn="l" rtl="0" eaLnBrk="0" fontAlgn="base" hangingPunct="0">
              <a:spcBef>
                <a:spcPct val="20000"/>
              </a:spcBef>
              <a:spcAft>
                <a:spcPct val="0"/>
              </a:spcAft>
              <a:buChar char="–"/>
              <a:defRPr sz="1500" kern="1200">
                <a:solidFill>
                  <a:srgbClr val="4D4948"/>
                </a:solidFill>
                <a:latin typeface="+mn-lt"/>
                <a:ea typeface="仿宋_GB2312" pitchFamily="1" charset="-122"/>
                <a:cs typeface="仿宋_GB2312"/>
              </a:defRPr>
            </a:lvl2pPr>
            <a:lvl3pPr marL="857250" indent="-171450" algn="l" rtl="0" eaLnBrk="0" fontAlgn="base" hangingPunct="0">
              <a:spcBef>
                <a:spcPct val="20000"/>
              </a:spcBef>
              <a:spcAft>
                <a:spcPct val="0"/>
              </a:spcAft>
              <a:buChar char="•"/>
              <a:defRPr kern="1200">
                <a:solidFill>
                  <a:schemeClr val="tx1"/>
                </a:solidFill>
                <a:latin typeface="+mn-lt"/>
                <a:ea typeface="宋体" panose="02010600030101010101" pitchFamily="2" charset="-122"/>
                <a:cs typeface="仿宋_GB2312"/>
              </a:defRPr>
            </a:lvl3pPr>
            <a:lvl4pPr marL="12001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4pPr>
            <a:lvl5pPr marL="15430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hangingPunct="1">
              <a:defRPr/>
            </a:pPr>
            <a:r>
              <a:rPr lang="zh-CN" altLang="en-US" sz="2400" dirty="0"/>
              <a:t>“针对接口编程”的一些建议</a:t>
            </a:r>
          </a:p>
          <a:p>
            <a:pPr lvl="1" eaLnBrk="1" hangingPunct="1">
              <a:defRPr/>
            </a:pPr>
            <a:r>
              <a:rPr lang="zh-CN" altLang="en-US" sz="2400" dirty="0"/>
              <a:t>变量、参数、返回值等应声明为抽象类</a:t>
            </a:r>
          </a:p>
          <a:p>
            <a:pPr lvl="1" eaLnBrk="1" hangingPunct="1">
              <a:defRPr/>
            </a:pPr>
            <a:r>
              <a:rPr lang="zh-CN" altLang="en-US" sz="2400" dirty="0"/>
              <a:t>不要继承非抽象类</a:t>
            </a:r>
          </a:p>
          <a:p>
            <a:pPr lvl="1" eaLnBrk="1" hangingPunct="1">
              <a:defRPr/>
            </a:pPr>
            <a:r>
              <a:rPr lang="zh-CN" altLang="en-US" sz="2400" dirty="0"/>
              <a:t>不要重载父类的非抽象方法</a:t>
            </a:r>
          </a:p>
          <a:p>
            <a:pPr eaLnBrk="1" hangingPunct="1">
              <a:defRPr/>
            </a:pPr>
            <a:r>
              <a:rPr lang="zh-CN" altLang="en-US" sz="2400" dirty="0"/>
              <a:t>当然这些只是建议</a:t>
            </a:r>
          </a:p>
          <a:p>
            <a:pPr lvl="1" eaLnBrk="1" hangingPunct="1">
              <a:defRPr/>
            </a:pPr>
            <a:r>
              <a:rPr lang="zh-CN" altLang="en-US" sz="2400" dirty="0"/>
              <a:t>实际情况要权衡利弊</a:t>
            </a:r>
          </a:p>
        </p:txBody>
      </p:sp>
      <p:sp>
        <p:nvSpPr>
          <p:cNvPr id="12"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a:solidFill>
                  <a:schemeClr val="bg1"/>
                </a:solidFill>
              </a:rPr>
              <a:t>Factory Method </a:t>
            </a:r>
            <a:r>
              <a:rPr lang="zh-CN" altLang="en-US" sz="2400" dirty="0">
                <a:solidFill>
                  <a:schemeClr val="bg1"/>
                </a:solidFill>
              </a:rPr>
              <a:t>（工厂方法）</a:t>
            </a:r>
            <a:r>
              <a:rPr lang="zh-CN" altLang="en-US" sz="2400" dirty="0" smtClean="0">
                <a:solidFill>
                  <a:schemeClr val="bg1"/>
                </a:solidFill>
              </a:rPr>
              <a:t>模式</a:t>
            </a:r>
            <a:r>
              <a:rPr lang="en-US" altLang="zh-CN" sz="2400" dirty="0" smtClean="0">
                <a:solidFill>
                  <a:schemeClr val="bg1"/>
                </a:solidFill>
              </a:rPr>
              <a:t>-</a:t>
            </a:r>
            <a:r>
              <a:rPr lang="zh-CN" altLang="en-US" sz="2400" dirty="0" smtClean="0">
                <a:solidFill>
                  <a:schemeClr val="bg1"/>
                </a:solidFill>
              </a:rPr>
              <a:t>针对接口编程</a:t>
            </a:r>
            <a:endParaRPr lang="zh-CN" altLang="en-US" sz="2400" dirty="0">
              <a:solidFill>
                <a:schemeClr val="bg1"/>
              </a:solidFill>
            </a:endParaRPr>
          </a:p>
        </p:txBody>
      </p:sp>
      <p:cxnSp>
        <p:nvCxnSpPr>
          <p:cNvPr id="13"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28578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1000"/>
                            </p:stCondLst>
                            <p:childTnLst>
                              <p:par>
                                <p:cTn id="24" presetID="2" presetClass="entr" presetSubtype="8"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300" fill="hold"/>
                                        <p:tgtEl>
                                          <p:spTgt spid="14"/>
                                        </p:tgtEl>
                                        <p:attrNameLst>
                                          <p:attrName>ppt_x</p:attrName>
                                        </p:attrNameLst>
                                      </p:cBhvr>
                                      <p:tavLst>
                                        <p:tav tm="0">
                                          <p:val>
                                            <p:strVal val="0-#ppt_w/2"/>
                                          </p:val>
                                        </p:tav>
                                        <p:tav tm="100000">
                                          <p:val>
                                            <p:strVal val="#ppt_x"/>
                                          </p:val>
                                        </p:tav>
                                      </p:tavLst>
                                    </p:anim>
                                    <p:anim calcmode="lin" valueType="num">
                                      <p:cBhvr additive="base">
                                        <p:cTn id="27" dur="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9"/>
          <p:cNvPicPr>
            <a:picLocks noChangeAspect="1" noChangeArrowheads="1"/>
          </p:cNvPicPr>
          <p:nvPr/>
        </p:nvPicPr>
        <p:blipFill>
          <a:blip r:embed="rId2">
            <a:extLst>
              <a:ext uri="{28A0092B-C50C-407E-A947-70E740481C1C}">
                <a14:useLocalDpi xmlns:a14="http://schemas.microsoft.com/office/drawing/2010/main" val="0"/>
              </a:ext>
            </a:extLst>
          </a:blip>
          <a:srcRect l="3658" t="3133" r="3658" b="5290"/>
          <a:stretch>
            <a:fillRect/>
          </a:stretch>
        </p:blipFill>
        <p:spPr bwMode="auto">
          <a:xfrm>
            <a:off x="395722" y="1484501"/>
            <a:ext cx="5185675" cy="39583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矩形 3"/>
          <p:cNvSpPr/>
          <p:nvPr/>
        </p:nvSpPr>
        <p:spPr>
          <a:xfrm>
            <a:off x="5509034" y="1988631"/>
            <a:ext cx="3528907" cy="2247159"/>
          </a:xfrm>
          <a:prstGeom prst="rect">
            <a:avLst/>
          </a:prstGeom>
        </p:spPr>
        <p:txBody>
          <a:bodyPr wrap="square">
            <a:spAutoFit/>
          </a:bodyPr>
          <a:lstStyle/>
          <a:p>
            <a:pPr lvl="1" eaLnBrk="1" hangingPunct="1">
              <a:defRPr/>
            </a:pPr>
            <a:r>
              <a:rPr lang="en-US" altLang="zh-CN" sz="2801" dirty="0"/>
              <a:t>《</a:t>
            </a:r>
            <a:r>
              <a:rPr lang="zh-CN" altLang="en-US" sz="2801" dirty="0"/>
              <a:t>风俗通</a:t>
            </a:r>
            <a:r>
              <a:rPr lang="en-US" altLang="zh-CN" sz="2801" dirty="0"/>
              <a:t>》</a:t>
            </a:r>
            <a:r>
              <a:rPr lang="zh-CN" altLang="en-US" sz="2801" dirty="0"/>
              <a:t>：“俗说天开地辟，未有人民。女娲抟（</a:t>
            </a:r>
            <a:r>
              <a:rPr lang="en-US" altLang="zh-CN" sz="2801" dirty="0" err="1"/>
              <a:t>tuan</a:t>
            </a:r>
            <a:r>
              <a:rPr lang="zh-CN" altLang="en-US" sz="2801" dirty="0"/>
              <a:t>）黄土为人。”</a:t>
            </a:r>
          </a:p>
        </p:txBody>
      </p:sp>
      <p:sp>
        <p:nvSpPr>
          <p:cNvPr id="5"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a:solidFill>
                  <a:schemeClr val="bg1"/>
                </a:solidFill>
              </a:rPr>
              <a:t>Factory Method </a:t>
            </a:r>
            <a:r>
              <a:rPr lang="zh-CN" altLang="en-US" sz="2400" dirty="0">
                <a:solidFill>
                  <a:schemeClr val="bg1"/>
                </a:solidFill>
              </a:rPr>
              <a:t>（工厂方法）</a:t>
            </a:r>
            <a:r>
              <a:rPr lang="zh-CN" altLang="en-US" sz="2400" dirty="0" smtClean="0">
                <a:solidFill>
                  <a:schemeClr val="bg1"/>
                </a:solidFill>
              </a:rPr>
              <a:t>模式</a:t>
            </a:r>
            <a:r>
              <a:rPr lang="en-US" altLang="zh-CN" sz="2400" dirty="0" smtClean="0">
                <a:solidFill>
                  <a:schemeClr val="bg1"/>
                </a:solidFill>
              </a:rPr>
              <a:t>-</a:t>
            </a:r>
            <a:r>
              <a:rPr lang="zh-CN" altLang="en-US" sz="2400" dirty="0" smtClean="0">
                <a:solidFill>
                  <a:schemeClr val="bg1"/>
                </a:solidFill>
              </a:rPr>
              <a:t>依赖倒置原则</a:t>
            </a:r>
            <a:endParaRPr lang="zh-CN" altLang="en-US" sz="2400" dirty="0">
              <a:solidFill>
                <a:schemeClr val="bg1"/>
              </a:solidFill>
            </a:endParaRPr>
          </a:p>
        </p:txBody>
      </p:sp>
      <p:cxnSp>
        <p:nvCxnSpPr>
          <p:cNvPr id="6"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230736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0-#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251685" y="1332502"/>
            <a:ext cx="8210109" cy="278719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lgn="ctr">
            <a:solidFill>
              <a:schemeClr val="accent2"/>
            </a:solidFill>
            <a:miter lim="800000"/>
            <a:headEnd/>
            <a:tailEnd/>
          </a:ln>
          <a:effectLst/>
        </p:spPr>
        <p:txBody>
          <a:bodyPr wrap="square" tIns="36006" bIns="72013">
            <a:spAutoFit/>
          </a:bodyPr>
          <a:lstStyle>
            <a:lvl1pPr>
              <a:spcBef>
                <a:spcPct val="20000"/>
              </a:spcBef>
              <a:buClr>
                <a:schemeClr val="tx2"/>
              </a:buClr>
              <a:buFont typeface="Wingdings 2" panose="05020102010507070707" pitchFamily="18" charset="2"/>
              <a:buBlip>
                <a:blip r:embed="rId2"/>
              </a:buBlip>
              <a:defRPr sz="3600" b="1">
                <a:solidFill>
                  <a:srgbClr val="FF6600"/>
                </a:solidFill>
                <a:latin typeface="Corbel" panose="020B0503020204020204" pitchFamily="34" charset="0"/>
                <a:ea typeface="幼圆" panose="02010509060101010101" pitchFamily="49" charset="-122"/>
              </a:defRPr>
            </a:lvl1pPr>
            <a:lvl2pPr marL="742950" indent="-285750">
              <a:spcBef>
                <a:spcPct val="20000"/>
              </a:spcBef>
              <a:buClr>
                <a:schemeClr val="tx2"/>
              </a:buClr>
              <a:buFont typeface="Wingdings 2" panose="05020102010507070707" pitchFamily="18" charset="2"/>
              <a:buBlip>
                <a:blip r:embed="rId3"/>
              </a:buBlip>
              <a:defRPr sz="3200" b="1">
                <a:solidFill>
                  <a:schemeClr val="tx1"/>
                </a:solidFill>
                <a:latin typeface="Corbel" panose="020B0503020204020204" pitchFamily="34" charset="0"/>
                <a:ea typeface="幼圆" panose="02010509060101010101" pitchFamily="49" charset="-122"/>
              </a:defRPr>
            </a:lvl2pPr>
            <a:lvl3pPr marL="1143000" indent="-228600">
              <a:spcBef>
                <a:spcPct val="20000"/>
              </a:spcBef>
              <a:buClr>
                <a:schemeClr val="tx2"/>
              </a:buClr>
              <a:buFont typeface="Wingdings 2" panose="05020102010507070707" pitchFamily="18" charset="2"/>
              <a:buBlip>
                <a:blip r:embed="rId3"/>
              </a:buBlip>
              <a:defRPr sz="2800" b="1">
                <a:solidFill>
                  <a:schemeClr val="tx1"/>
                </a:solidFill>
                <a:latin typeface="Corbel" panose="020B0503020204020204" pitchFamily="34" charset="0"/>
                <a:ea typeface="幼圆" panose="02010509060101010101" pitchFamily="49" charset="-122"/>
              </a:defRPr>
            </a:lvl3pPr>
            <a:lvl4pPr marL="1600200" indent="-228600">
              <a:spcBef>
                <a:spcPct val="20000"/>
              </a:spcBef>
              <a:buClr>
                <a:schemeClr val="tx2"/>
              </a:buClr>
              <a:buFont typeface="Wingdings 2" panose="05020102010507070707" pitchFamily="18" charset="2"/>
              <a:buBlip>
                <a:blip r:embed="rId3"/>
              </a:buBlip>
              <a:defRPr sz="2400" b="1">
                <a:solidFill>
                  <a:schemeClr val="tx1"/>
                </a:solidFill>
                <a:latin typeface="Corbel" panose="020B0503020204020204" pitchFamily="34" charset="0"/>
                <a:ea typeface="幼圆" panose="02010509060101010101" pitchFamily="49" charset="-122"/>
              </a:defRPr>
            </a:lvl4pPr>
            <a:lvl5pPr marL="2057400" indent="-228600">
              <a:spcBef>
                <a:spcPct val="20000"/>
              </a:spcBef>
              <a:buClr>
                <a:schemeClr val="tx2"/>
              </a:buClr>
              <a:buFont typeface="Wingdings 2" panose="05020102010507070707" pitchFamily="18" charset="2"/>
              <a:buBlip>
                <a:blip r:embed="rId3"/>
              </a:buBlip>
              <a:defRPr sz="2400" b="1">
                <a:solidFill>
                  <a:schemeClr val="tx1"/>
                </a:solidFill>
                <a:latin typeface="Corbel" panose="020B0503020204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Font typeface="Wingdings 2" panose="05020102010507070707" pitchFamily="18" charset="2"/>
              <a:buBlip>
                <a:blip r:embed="rId3"/>
              </a:buBlip>
              <a:defRPr sz="2400" b="1">
                <a:solidFill>
                  <a:schemeClr val="tx1"/>
                </a:solidFill>
                <a:latin typeface="Corbel" panose="020B0503020204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Font typeface="Wingdings 2" panose="05020102010507070707" pitchFamily="18" charset="2"/>
              <a:buBlip>
                <a:blip r:embed="rId3"/>
              </a:buBlip>
              <a:defRPr sz="2400" b="1">
                <a:solidFill>
                  <a:schemeClr val="tx1"/>
                </a:solidFill>
                <a:latin typeface="Corbel" panose="020B0503020204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Font typeface="Wingdings 2" panose="05020102010507070707" pitchFamily="18" charset="2"/>
              <a:buBlip>
                <a:blip r:embed="rId3"/>
              </a:buBlip>
              <a:defRPr sz="2400" b="1">
                <a:solidFill>
                  <a:schemeClr val="tx1"/>
                </a:solidFill>
                <a:latin typeface="Corbel" panose="020B0503020204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Font typeface="Wingdings 2" panose="05020102010507070707" pitchFamily="18" charset="2"/>
              <a:buBlip>
                <a:blip r:embed="rId3"/>
              </a:buBlip>
              <a:defRPr sz="2400" b="1">
                <a:solidFill>
                  <a:schemeClr val="tx1"/>
                </a:solidFill>
                <a:latin typeface="Corbel" panose="020B0503020204020204" pitchFamily="34" charset="0"/>
                <a:ea typeface="幼圆" panose="02010509060101010101" pitchFamily="49" charset="-122"/>
              </a:defRPr>
            </a:lvl9pPr>
          </a:lstStyle>
          <a:p>
            <a:pPr>
              <a:spcBef>
                <a:spcPct val="10000"/>
              </a:spcBef>
              <a:buClrTx/>
              <a:buFontTx/>
              <a:buNone/>
            </a:pPr>
            <a:r>
              <a:rPr lang="en-US" altLang="zh-CN" sz="2000" dirty="0">
                <a:solidFill>
                  <a:srgbClr val="3399FF"/>
                </a:solidFill>
                <a:latin typeface="Consolas" panose="020B0609020204030204" pitchFamily="49" charset="0"/>
              </a:rPr>
              <a:t>Human*</a:t>
            </a:r>
            <a:r>
              <a:rPr lang="en-US" altLang="zh-CN" sz="2000" dirty="0">
                <a:solidFill>
                  <a:srgbClr val="0000FF"/>
                </a:solidFill>
                <a:latin typeface="Consolas" panose="020B0609020204030204" pitchFamily="49" charset="0"/>
              </a:rPr>
              <a:t> </a:t>
            </a:r>
            <a:r>
              <a:rPr lang="en-US" altLang="zh-CN" sz="2000" dirty="0" err="1">
                <a:solidFill>
                  <a:schemeClr val="tx1"/>
                </a:solidFill>
                <a:latin typeface="Consolas" panose="020B0609020204030204" pitchFamily="49" charset="0"/>
              </a:rPr>
              <a:t>NvWa</a:t>
            </a:r>
            <a:r>
              <a:rPr lang="en-US" altLang="zh-CN" sz="2000" dirty="0">
                <a:solidFill>
                  <a:schemeClr val="tx1"/>
                </a:solidFill>
                <a:latin typeface="Consolas" panose="020B0609020204030204" pitchFamily="49" charset="0"/>
              </a:rPr>
              <a:t>::</a:t>
            </a:r>
            <a:r>
              <a:rPr lang="en-US" altLang="zh-CN" sz="2000" dirty="0" err="1">
                <a:solidFill>
                  <a:schemeClr val="tx1"/>
                </a:solidFill>
                <a:latin typeface="Consolas" panose="020B0609020204030204" pitchFamily="49" charset="0"/>
              </a:rPr>
              <a:t>CreateHuman</a:t>
            </a:r>
            <a:r>
              <a:rPr lang="en-US" altLang="zh-CN" sz="2000" dirty="0">
                <a:solidFill>
                  <a:schemeClr val="tx1"/>
                </a:solidFill>
                <a:latin typeface="Consolas" panose="020B0609020204030204" pitchFamily="49" charset="0"/>
              </a:rPr>
              <a:t> (</a:t>
            </a:r>
            <a:r>
              <a:rPr lang="en-US" altLang="zh-CN" sz="2000" dirty="0">
                <a:solidFill>
                  <a:srgbClr val="3399FF"/>
                </a:solidFill>
                <a:latin typeface="Consolas" panose="020B0609020204030204" pitchFamily="49" charset="0"/>
              </a:rPr>
              <a:t>string</a:t>
            </a:r>
            <a:r>
              <a:rPr lang="en-US" altLang="zh-CN" sz="2000" dirty="0">
                <a:solidFill>
                  <a:schemeClr val="tx1"/>
                </a:solidFill>
                <a:latin typeface="Consolas" panose="020B0609020204030204" pitchFamily="49" charset="0"/>
              </a:rPr>
              <a:t> name) {</a:t>
            </a:r>
          </a:p>
          <a:p>
            <a:pPr>
              <a:spcBef>
                <a:spcPct val="10000"/>
              </a:spcBef>
              <a:buClrTx/>
              <a:buFontTx/>
              <a:buNone/>
            </a:pPr>
            <a:r>
              <a:rPr lang="en-US" altLang="zh-CN" sz="2000" dirty="0">
                <a:solidFill>
                  <a:schemeClr val="tx1"/>
                </a:solidFill>
                <a:latin typeface="Consolas" panose="020B0609020204030204" pitchFamily="49" charset="0"/>
              </a:rPr>
              <a:t>  </a:t>
            </a:r>
            <a:r>
              <a:rPr lang="en-US" altLang="zh-CN" sz="2000" dirty="0">
                <a:solidFill>
                  <a:srgbClr val="3399FF"/>
                </a:solidFill>
                <a:latin typeface="Consolas" panose="020B0609020204030204" pitchFamily="49" charset="0"/>
              </a:rPr>
              <a:t>if </a:t>
            </a:r>
            <a:r>
              <a:rPr lang="en-US" altLang="zh-CN" sz="2000" dirty="0">
                <a:solidFill>
                  <a:schemeClr val="tx1"/>
                </a:solidFill>
                <a:latin typeface="Consolas" panose="020B0609020204030204" pitchFamily="49" charset="0"/>
              </a:rPr>
              <a:t>(name</a:t>
            </a:r>
            <a:r>
              <a:rPr lang="zh-CN" altLang="en-US" sz="2000" dirty="0">
                <a:solidFill>
                  <a:schemeClr val="tx1"/>
                </a:solidFill>
                <a:latin typeface="Courier New" panose="02070309020205020404" pitchFamily="49" charset="0"/>
              </a:rPr>
              <a:t> </a:t>
            </a:r>
            <a:r>
              <a:rPr lang="en-US" altLang="zh-CN" sz="2000" dirty="0">
                <a:solidFill>
                  <a:schemeClr val="tx1"/>
                </a:solidFill>
                <a:latin typeface="Consolas" panose="020B0609020204030204" pitchFamily="49" charset="0"/>
              </a:rPr>
              <a:t>== “</a:t>
            </a:r>
            <a:r>
              <a:rPr lang="en-US" altLang="zh-CN" sz="2000" dirty="0" err="1">
                <a:solidFill>
                  <a:schemeClr val="tx1"/>
                </a:solidFill>
                <a:latin typeface="Consolas" panose="020B0609020204030204" pitchFamily="49" charset="0"/>
              </a:rPr>
              <a:t>ZhangSan</a:t>
            </a:r>
            <a:r>
              <a:rPr lang="en-US" altLang="zh-CN" sz="2000" dirty="0">
                <a:solidFill>
                  <a:schemeClr val="tx1"/>
                </a:solidFill>
                <a:latin typeface="Consolas" panose="020B0609020204030204" pitchFamily="49" charset="0"/>
              </a:rPr>
              <a:t>") </a:t>
            </a:r>
          </a:p>
          <a:p>
            <a:pPr>
              <a:spcBef>
                <a:spcPct val="10000"/>
              </a:spcBef>
              <a:buClrTx/>
              <a:buFontTx/>
              <a:buNone/>
            </a:pPr>
            <a:r>
              <a:rPr lang="en-US" altLang="zh-CN" sz="2000" dirty="0">
                <a:solidFill>
                  <a:schemeClr val="tx1"/>
                </a:solidFill>
                <a:latin typeface="Consolas" panose="020B0609020204030204" pitchFamily="49" charset="0"/>
              </a:rPr>
              <a:t>	return </a:t>
            </a:r>
            <a:r>
              <a:rPr lang="en-US" altLang="zh-CN" sz="2000" dirty="0">
                <a:solidFill>
                  <a:srgbClr val="3399FF"/>
                </a:solidFill>
                <a:latin typeface="Consolas" panose="020B0609020204030204" pitchFamily="49" charset="0"/>
              </a:rPr>
              <a:t>new</a:t>
            </a:r>
            <a:r>
              <a:rPr lang="en-US" altLang="zh-CN" sz="2000" dirty="0">
                <a:solidFill>
                  <a:schemeClr val="tx1"/>
                </a:solidFill>
                <a:latin typeface="Consolas" panose="020B0609020204030204" pitchFamily="49" charset="0"/>
              </a:rPr>
              <a:t> </a:t>
            </a:r>
            <a:r>
              <a:rPr lang="en-US" altLang="zh-CN" sz="2000" dirty="0" err="1">
                <a:solidFill>
                  <a:srgbClr val="FF7171"/>
                </a:solidFill>
                <a:latin typeface="Consolas" panose="020B0609020204030204" pitchFamily="49" charset="0"/>
              </a:rPr>
              <a:t>ZhangSan</a:t>
            </a:r>
            <a:r>
              <a:rPr lang="en-US" altLang="zh-CN" sz="2000" dirty="0">
                <a:solidFill>
                  <a:schemeClr val="tx1"/>
                </a:solidFill>
                <a:latin typeface="Consolas" panose="020B0609020204030204" pitchFamily="49" charset="0"/>
              </a:rPr>
              <a:t>;</a:t>
            </a:r>
          </a:p>
          <a:p>
            <a:pPr>
              <a:spcBef>
                <a:spcPct val="10000"/>
              </a:spcBef>
              <a:buClrTx/>
              <a:buFontTx/>
              <a:buNone/>
            </a:pPr>
            <a:r>
              <a:rPr lang="en-US" altLang="zh-CN" sz="2000" dirty="0">
                <a:solidFill>
                  <a:schemeClr val="tx1"/>
                </a:solidFill>
                <a:latin typeface="Consolas" panose="020B0609020204030204" pitchFamily="49" charset="0"/>
              </a:rPr>
              <a:t>  </a:t>
            </a:r>
            <a:r>
              <a:rPr lang="en-US" altLang="zh-CN" sz="2000" dirty="0">
                <a:solidFill>
                  <a:schemeClr val="accent2"/>
                </a:solidFill>
                <a:latin typeface="Consolas" panose="020B0609020204030204" pitchFamily="49" charset="0"/>
              </a:rPr>
              <a:t>else if</a:t>
            </a:r>
            <a:r>
              <a:rPr lang="en-US" altLang="zh-CN" sz="2000" dirty="0">
                <a:solidFill>
                  <a:schemeClr val="tx1"/>
                </a:solidFill>
                <a:latin typeface="Consolas" panose="020B0609020204030204" pitchFamily="49" charset="0"/>
              </a:rPr>
              <a:t> (name</a:t>
            </a:r>
            <a:r>
              <a:rPr lang="zh-CN" altLang="en-US" sz="2000" dirty="0">
                <a:solidFill>
                  <a:schemeClr val="tx1"/>
                </a:solidFill>
                <a:latin typeface="Consolas" panose="020B0609020204030204" pitchFamily="49" charset="0"/>
              </a:rPr>
              <a:t> </a:t>
            </a:r>
            <a:r>
              <a:rPr lang="en-US" altLang="zh-CN" sz="2000" dirty="0">
                <a:solidFill>
                  <a:schemeClr val="tx1"/>
                </a:solidFill>
                <a:latin typeface="Consolas" panose="020B0609020204030204" pitchFamily="49" charset="0"/>
              </a:rPr>
              <a:t>== “</a:t>
            </a:r>
            <a:r>
              <a:rPr lang="en-US" altLang="zh-CN" sz="2000" dirty="0" err="1">
                <a:solidFill>
                  <a:schemeClr val="tx1"/>
                </a:solidFill>
                <a:latin typeface="Consolas" panose="020B0609020204030204" pitchFamily="49" charset="0"/>
              </a:rPr>
              <a:t>LiSi</a:t>
            </a:r>
            <a:r>
              <a:rPr lang="en-US" altLang="zh-CN" sz="2000" dirty="0">
                <a:solidFill>
                  <a:schemeClr val="tx1"/>
                </a:solidFill>
                <a:latin typeface="Consolas" panose="020B0609020204030204" pitchFamily="49" charset="0"/>
              </a:rPr>
              <a:t>") </a:t>
            </a:r>
          </a:p>
          <a:p>
            <a:pPr>
              <a:spcBef>
                <a:spcPct val="10000"/>
              </a:spcBef>
              <a:buClrTx/>
              <a:buFontTx/>
              <a:buNone/>
            </a:pPr>
            <a:r>
              <a:rPr lang="en-US" altLang="zh-CN" sz="2000" dirty="0">
                <a:solidFill>
                  <a:schemeClr val="tx1"/>
                </a:solidFill>
                <a:latin typeface="Consolas" panose="020B0609020204030204" pitchFamily="49" charset="0"/>
              </a:rPr>
              <a:t>	return </a:t>
            </a:r>
            <a:r>
              <a:rPr lang="en-US" altLang="zh-CN" sz="2000" dirty="0">
                <a:solidFill>
                  <a:schemeClr val="accent2"/>
                </a:solidFill>
                <a:latin typeface="Consolas" panose="020B0609020204030204" pitchFamily="49" charset="0"/>
              </a:rPr>
              <a:t>new</a:t>
            </a:r>
            <a:r>
              <a:rPr lang="en-US" altLang="zh-CN" sz="2000" dirty="0">
                <a:solidFill>
                  <a:schemeClr val="tx1"/>
                </a:solidFill>
                <a:latin typeface="Consolas" panose="020B0609020204030204" pitchFamily="49" charset="0"/>
              </a:rPr>
              <a:t> </a:t>
            </a:r>
            <a:r>
              <a:rPr lang="en-US" altLang="zh-CN" sz="2000" dirty="0" err="1">
                <a:solidFill>
                  <a:srgbClr val="FF7171"/>
                </a:solidFill>
                <a:latin typeface="Consolas" panose="020B0609020204030204" pitchFamily="49" charset="0"/>
              </a:rPr>
              <a:t>LiSi</a:t>
            </a:r>
            <a:r>
              <a:rPr lang="en-US" altLang="zh-CN" sz="2000" dirty="0">
                <a:solidFill>
                  <a:schemeClr val="tx1"/>
                </a:solidFill>
                <a:latin typeface="Consolas" panose="020B0609020204030204" pitchFamily="49" charset="0"/>
              </a:rPr>
              <a:t>;</a:t>
            </a:r>
          </a:p>
          <a:p>
            <a:pPr>
              <a:spcBef>
                <a:spcPct val="10000"/>
              </a:spcBef>
              <a:buClrTx/>
              <a:buFontTx/>
              <a:buNone/>
            </a:pPr>
            <a:r>
              <a:rPr lang="en-US" altLang="zh-CN" sz="2000" dirty="0">
                <a:solidFill>
                  <a:schemeClr val="tx1"/>
                </a:solidFill>
                <a:latin typeface="Consolas" panose="020B0609020204030204" pitchFamily="49" charset="0"/>
              </a:rPr>
              <a:t>  </a:t>
            </a:r>
            <a:r>
              <a:rPr lang="en-US" altLang="zh-CN" sz="2000" dirty="0">
                <a:solidFill>
                  <a:schemeClr val="accent2"/>
                </a:solidFill>
                <a:latin typeface="Consolas" panose="020B0609020204030204" pitchFamily="49" charset="0"/>
              </a:rPr>
              <a:t>else if</a:t>
            </a:r>
            <a:r>
              <a:rPr lang="en-US" altLang="zh-CN" sz="2000" dirty="0">
                <a:solidFill>
                  <a:schemeClr val="tx1"/>
                </a:solidFill>
                <a:latin typeface="Consolas" panose="020B0609020204030204" pitchFamily="49" charset="0"/>
              </a:rPr>
              <a:t> (name == “</a:t>
            </a:r>
            <a:r>
              <a:rPr lang="en-US" altLang="zh-CN" sz="2000" dirty="0" err="1">
                <a:solidFill>
                  <a:schemeClr val="tx1"/>
                </a:solidFill>
                <a:latin typeface="Consolas" panose="020B0609020204030204" pitchFamily="49" charset="0"/>
              </a:rPr>
              <a:t>WangErMaZi</a:t>
            </a:r>
            <a:r>
              <a:rPr lang="en-US" altLang="zh-CN" sz="2000" dirty="0">
                <a:solidFill>
                  <a:schemeClr val="tx1"/>
                </a:solidFill>
                <a:latin typeface="Consolas" panose="020B0609020204030204" pitchFamily="49" charset="0"/>
              </a:rPr>
              <a:t>") </a:t>
            </a:r>
          </a:p>
          <a:p>
            <a:pPr>
              <a:spcBef>
                <a:spcPct val="10000"/>
              </a:spcBef>
              <a:buClrTx/>
              <a:buFontTx/>
              <a:buNone/>
            </a:pPr>
            <a:r>
              <a:rPr lang="en-US" altLang="zh-CN" sz="2000" dirty="0">
                <a:solidFill>
                  <a:schemeClr val="tx1"/>
                </a:solidFill>
                <a:latin typeface="Consolas" panose="020B0609020204030204" pitchFamily="49" charset="0"/>
              </a:rPr>
              <a:t>	return </a:t>
            </a:r>
            <a:r>
              <a:rPr lang="en-US" altLang="zh-CN" sz="2000" dirty="0">
                <a:solidFill>
                  <a:schemeClr val="accent2"/>
                </a:solidFill>
                <a:latin typeface="Consolas" panose="020B0609020204030204" pitchFamily="49" charset="0"/>
              </a:rPr>
              <a:t>new</a:t>
            </a:r>
            <a:r>
              <a:rPr lang="en-US" altLang="zh-CN" sz="2000" dirty="0">
                <a:solidFill>
                  <a:schemeClr val="tx1"/>
                </a:solidFill>
                <a:latin typeface="Consolas" panose="020B0609020204030204" pitchFamily="49" charset="0"/>
              </a:rPr>
              <a:t> </a:t>
            </a:r>
            <a:r>
              <a:rPr lang="en-US" altLang="zh-CN" sz="2000" dirty="0" err="1">
                <a:solidFill>
                  <a:srgbClr val="FF7171"/>
                </a:solidFill>
                <a:latin typeface="Consolas" panose="020B0609020204030204" pitchFamily="49" charset="0"/>
              </a:rPr>
              <a:t>WangErMaZi</a:t>
            </a:r>
            <a:r>
              <a:rPr lang="en-US" altLang="zh-CN" sz="2000" dirty="0">
                <a:solidFill>
                  <a:schemeClr val="tx1"/>
                </a:solidFill>
                <a:latin typeface="Consolas" panose="020B0609020204030204" pitchFamily="49" charset="0"/>
              </a:rPr>
              <a:t>;</a:t>
            </a:r>
          </a:p>
          <a:p>
            <a:pPr>
              <a:spcBef>
                <a:spcPct val="10000"/>
              </a:spcBef>
              <a:buClrTx/>
              <a:buFontTx/>
              <a:buNone/>
            </a:pPr>
            <a:r>
              <a:rPr lang="en-US" altLang="zh-CN" sz="2000" dirty="0">
                <a:solidFill>
                  <a:schemeClr val="tx1"/>
                </a:solidFill>
                <a:latin typeface="Consolas" panose="020B0609020204030204" pitchFamily="49" charset="0"/>
              </a:rPr>
              <a:t>}</a:t>
            </a:r>
          </a:p>
        </p:txBody>
      </p:sp>
      <p:sp>
        <p:nvSpPr>
          <p:cNvPr id="4" name="矩形 3"/>
          <p:cNvSpPr/>
          <p:nvPr/>
        </p:nvSpPr>
        <p:spPr>
          <a:xfrm>
            <a:off x="5148942" y="2132667"/>
            <a:ext cx="3240833" cy="708009"/>
          </a:xfrm>
          <a:prstGeom prst="rect">
            <a:avLst/>
          </a:prstGeom>
        </p:spPr>
        <p:txBody>
          <a:bodyPr wrap="square">
            <a:spAutoFit/>
          </a:bodyPr>
          <a:lstStyle/>
          <a:p>
            <a:pPr eaLnBrk="1" hangingPunct="1">
              <a:defRPr/>
            </a:pPr>
            <a:r>
              <a:rPr lang="zh-CN" altLang="en-US" sz="2000" dirty="0">
                <a:solidFill>
                  <a:schemeClr val="bg1"/>
                </a:solidFill>
              </a:rPr>
              <a:t>简单工厂：根据传入的参数，决定创建哪一个产品类对象</a:t>
            </a:r>
          </a:p>
        </p:txBody>
      </p:sp>
      <p:sp>
        <p:nvSpPr>
          <p:cNvPr id="5" name="Rectangle 3"/>
          <p:cNvSpPr txBox="1">
            <a:spLocks noChangeArrowheads="1"/>
          </p:cNvSpPr>
          <p:nvPr/>
        </p:nvSpPr>
        <p:spPr>
          <a:xfrm>
            <a:off x="17208" y="4117243"/>
            <a:ext cx="4339531" cy="1317860"/>
          </a:xfrm>
          <a:prstGeom prst="rect">
            <a:avLst/>
          </a:prstGeom>
        </p:spPr>
        <p:txBody>
          <a:bodyPr/>
          <a:lstStyle>
            <a:lvl1pPr marL="257175" indent="-257175" algn="l" rtl="0" eaLnBrk="0" fontAlgn="base" hangingPunct="0">
              <a:spcBef>
                <a:spcPct val="20000"/>
              </a:spcBef>
              <a:spcAft>
                <a:spcPct val="0"/>
              </a:spcAft>
              <a:buChar char="•"/>
              <a:defRPr sz="1500" kern="1200">
                <a:solidFill>
                  <a:srgbClr val="4D4948"/>
                </a:solidFill>
                <a:latin typeface="+mn-lt"/>
                <a:ea typeface="+mn-ea"/>
                <a:cs typeface="微软雅黑" panose="020B0503020204020204" pitchFamily="34" charset="-122"/>
              </a:defRPr>
            </a:lvl1pPr>
            <a:lvl2pPr marL="557213" indent="-214313" algn="l" rtl="0" eaLnBrk="0" fontAlgn="base" hangingPunct="0">
              <a:spcBef>
                <a:spcPct val="20000"/>
              </a:spcBef>
              <a:spcAft>
                <a:spcPct val="0"/>
              </a:spcAft>
              <a:buChar char="–"/>
              <a:defRPr sz="1500" kern="1200">
                <a:solidFill>
                  <a:srgbClr val="4D4948"/>
                </a:solidFill>
                <a:latin typeface="+mn-lt"/>
                <a:ea typeface="仿宋_GB2312" pitchFamily="1" charset="-122"/>
                <a:cs typeface="仿宋_GB2312"/>
              </a:defRPr>
            </a:lvl2pPr>
            <a:lvl3pPr marL="857250" indent="-171450" algn="l" rtl="0" eaLnBrk="0" fontAlgn="base" hangingPunct="0">
              <a:spcBef>
                <a:spcPct val="20000"/>
              </a:spcBef>
              <a:spcAft>
                <a:spcPct val="0"/>
              </a:spcAft>
              <a:buChar char="•"/>
              <a:defRPr kern="1200">
                <a:solidFill>
                  <a:schemeClr val="tx1"/>
                </a:solidFill>
                <a:latin typeface="+mn-lt"/>
                <a:ea typeface="宋体" panose="02010600030101010101" pitchFamily="2" charset="-122"/>
                <a:cs typeface="仿宋_GB2312"/>
              </a:defRPr>
            </a:lvl3pPr>
            <a:lvl4pPr marL="12001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4pPr>
            <a:lvl5pPr marL="15430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69" lvl="1" indent="0" eaLnBrk="1" hangingPunct="1">
              <a:buNone/>
              <a:defRPr/>
            </a:pPr>
            <a:r>
              <a:rPr lang="zh-CN" altLang="en-US" sz="2400" dirty="0">
                <a:solidFill>
                  <a:schemeClr val="tx1"/>
                </a:solidFill>
              </a:rPr>
              <a:t>优点：</a:t>
            </a:r>
            <a:r>
              <a:rPr lang="zh-CN" altLang="en-US" sz="2400" dirty="0"/>
              <a:t>实现了责任分割</a:t>
            </a:r>
          </a:p>
          <a:p>
            <a:pPr lvl="2" eaLnBrk="1" hangingPunct="1">
              <a:defRPr/>
            </a:pPr>
            <a:r>
              <a:rPr lang="zh-CN" altLang="en-US" sz="2400" dirty="0" smtClean="0">
                <a:solidFill>
                  <a:schemeClr val="bg1"/>
                </a:solidFill>
              </a:rPr>
              <a:t>利用判断逻辑，决定实例化哪一个产品类</a:t>
            </a:r>
          </a:p>
          <a:p>
            <a:pPr lvl="2" eaLnBrk="1" hangingPunct="1">
              <a:defRPr/>
            </a:pPr>
            <a:r>
              <a:rPr lang="zh-CN" altLang="en-US" sz="2400" dirty="0" smtClean="0">
                <a:solidFill>
                  <a:schemeClr val="bg1"/>
                </a:solidFill>
              </a:rPr>
              <a:t>客户端可以免除直接创建产品类对象的责任，仅仅使用该产品</a:t>
            </a:r>
          </a:p>
        </p:txBody>
      </p:sp>
      <p:sp>
        <p:nvSpPr>
          <p:cNvPr id="6" name="矩形 5"/>
          <p:cNvSpPr/>
          <p:nvPr/>
        </p:nvSpPr>
        <p:spPr>
          <a:xfrm>
            <a:off x="4144204" y="4117243"/>
            <a:ext cx="4572794" cy="1938992"/>
          </a:xfrm>
          <a:prstGeom prst="rect">
            <a:avLst/>
          </a:prstGeom>
        </p:spPr>
        <p:txBody>
          <a:bodyPr>
            <a:spAutoFit/>
          </a:bodyPr>
          <a:lstStyle/>
          <a:p>
            <a:pPr lvl="1" eaLnBrk="1" hangingPunct="1">
              <a:defRPr/>
            </a:pPr>
            <a:r>
              <a:rPr lang="zh-CN" altLang="en-US" sz="2400" dirty="0">
                <a:solidFill>
                  <a:schemeClr val="bg1"/>
                </a:solidFill>
              </a:rPr>
              <a:t>缺点</a:t>
            </a:r>
            <a:r>
              <a:rPr lang="zh-CN" altLang="en-US" sz="2400" dirty="0">
                <a:solidFill>
                  <a:srgbClr val="00CC00"/>
                </a:solidFill>
              </a:rPr>
              <a:t>：</a:t>
            </a:r>
            <a:r>
              <a:rPr lang="zh-CN" altLang="en-US" sz="2400" dirty="0">
                <a:solidFill>
                  <a:schemeClr val="bg1"/>
                </a:solidFill>
              </a:rPr>
              <a:t>没有完全做到“开</a:t>
            </a:r>
            <a:r>
              <a:rPr lang="en-US" altLang="zh-CN" sz="2400" dirty="0">
                <a:solidFill>
                  <a:schemeClr val="bg1"/>
                </a:solidFill>
              </a:rPr>
              <a:t>-</a:t>
            </a:r>
            <a:r>
              <a:rPr lang="zh-CN" altLang="en-US" sz="2400" dirty="0">
                <a:solidFill>
                  <a:schemeClr val="bg1"/>
                </a:solidFill>
              </a:rPr>
              <a:t>闭”</a:t>
            </a:r>
          </a:p>
          <a:p>
            <a:pPr lvl="2" eaLnBrk="1" hangingPunct="1">
              <a:defRPr/>
            </a:pPr>
            <a:r>
              <a:rPr lang="zh-CN" altLang="en-US" sz="2400" dirty="0">
                <a:solidFill>
                  <a:schemeClr val="bg1"/>
                </a:solidFill>
              </a:rPr>
              <a:t>一旦增加新的产品，需要修改工厂的代码</a:t>
            </a:r>
          </a:p>
          <a:p>
            <a:pPr lvl="2" eaLnBrk="1" hangingPunct="1">
              <a:defRPr/>
            </a:pPr>
            <a:r>
              <a:rPr lang="zh-CN" altLang="en-US" sz="2400" dirty="0">
                <a:solidFill>
                  <a:schemeClr val="bg1"/>
                </a:solidFill>
              </a:rPr>
              <a:t>但是客户代码不需要修改</a:t>
            </a:r>
          </a:p>
          <a:p>
            <a:pPr lvl="2" eaLnBrk="1" hangingPunct="1">
              <a:defRPr/>
            </a:pPr>
            <a:r>
              <a:rPr lang="zh-CN" altLang="en-US" sz="2400" dirty="0">
                <a:solidFill>
                  <a:schemeClr val="bg1"/>
                </a:solidFill>
              </a:rPr>
              <a:t>“我不入地狱谁入地狱”</a:t>
            </a:r>
          </a:p>
        </p:txBody>
      </p:sp>
      <p:sp>
        <p:nvSpPr>
          <p:cNvPr id="7"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a:solidFill>
                  <a:schemeClr val="bg1"/>
                </a:solidFill>
              </a:rPr>
              <a:t>Factory Method </a:t>
            </a:r>
            <a:r>
              <a:rPr lang="zh-CN" altLang="en-US" sz="2400" dirty="0">
                <a:solidFill>
                  <a:schemeClr val="bg1"/>
                </a:solidFill>
              </a:rPr>
              <a:t>（工厂方法）</a:t>
            </a:r>
            <a:r>
              <a:rPr lang="zh-CN" altLang="en-US" sz="2400" dirty="0" smtClean="0">
                <a:solidFill>
                  <a:schemeClr val="bg1"/>
                </a:solidFill>
              </a:rPr>
              <a:t>模式</a:t>
            </a:r>
            <a:r>
              <a:rPr lang="en-US" altLang="zh-CN" sz="2400" dirty="0" smtClean="0">
                <a:solidFill>
                  <a:schemeClr val="bg1"/>
                </a:solidFill>
              </a:rPr>
              <a:t>-</a:t>
            </a:r>
            <a:r>
              <a:rPr lang="zh-CN" altLang="en-US" sz="2400" dirty="0" smtClean="0">
                <a:solidFill>
                  <a:schemeClr val="bg1"/>
                </a:solidFill>
              </a:rPr>
              <a:t>依赖倒置原则</a:t>
            </a:r>
            <a:endParaRPr lang="zh-CN" altLang="en-US" sz="2400" dirty="0">
              <a:solidFill>
                <a:schemeClr val="bg1"/>
              </a:solidFill>
            </a:endParaRPr>
          </a:p>
        </p:txBody>
      </p:sp>
      <p:cxnSp>
        <p:nvCxnSpPr>
          <p:cNvPr id="8"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100944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par>
                          <p:cTn id="29" fill="hold">
                            <p:stCondLst>
                              <p:cond delay="1000"/>
                            </p:stCondLst>
                            <p:childTnLst>
                              <p:par>
                                <p:cTn id="30" presetID="2" presetClass="entr" presetSubtype="8"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300" fill="hold"/>
                                        <p:tgtEl>
                                          <p:spTgt spid="9"/>
                                        </p:tgtEl>
                                        <p:attrNameLst>
                                          <p:attrName>ppt_x</p:attrName>
                                        </p:attrNameLst>
                                      </p:cBhvr>
                                      <p:tavLst>
                                        <p:tav tm="0">
                                          <p:val>
                                            <p:strVal val="0-#ppt_w/2"/>
                                          </p:val>
                                        </p:tav>
                                        <p:tav tm="100000">
                                          <p:val>
                                            <p:strVal val="#ppt_x"/>
                                          </p:val>
                                        </p:tav>
                                      </p:tavLst>
                                    </p:anim>
                                    <p:anim calcmode="lin" valueType="num">
                                      <p:cBhvr additive="base">
                                        <p:cTn id="33" dur="3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l="3259" t="2011" r="3259" b="4738"/>
          <a:stretch>
            <a:fillRect/>
          </a:stretch>
        </p:blipFill>
        <p:spPr bwMode="auto">
          <a:xfrm>
            <a:off x="610923" y="1375089"/>
            <a:ext cx="7672666" cy="31978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矩形 3"/>
          <p:cNvSpPr/>
          <p:nvPr/>
        </p:nvSpPr>
        <p:spPr>
          <a:xfrm>
            <a:off x="431671" y="5013407"/>
            <a:ext cx="8498183" cy="830997"/>
          </a:xfrm>
          <a:prstGeom prst="rect">
            <a:avLst/>
          </a:prstGeom>
        </p:spPr>
        <p:txBody>
          <a:bodyPr wrap="square">
            <a:spAutoFit/>
          </a:bodyPr>
          <a:lstStyle/>
          <a:p>
            <a:r>
              <a:rPr lang="zh-CN" altLang="en-US" sz="2400" dirty="0" smtClean="0"/>
              <a:t>“女娲抟土为人，剧务，力不暇供，乃引绳于桓泥中，举以为人。</a:t>
            </a:r>
            <a:endParaRPr lang="zh-CN" altLang="en-US" sz="2400" dirty="0"/>
          </a:p>
        </p:txBody>
      </p:sp>
      <p:sp>
        <p:nvSpPr>
          <p:cNvPr id="5" name="矩形 4"/>
          <p:cNvSpPr/>
          <p:nvPr/>
        </p:nvSpPr>
        <p:spPr>
          <a:xfrm>
            <a:off x="3564535" y="1628538"/>
            <a:ext cx="1569933" cy="369396"/>
          </a:xfrm>
          <a:prstGeom prst="rect">
            <a:avLst/>
          </a:prstGeom>
        </p:spPr>
        <p:txBody>
          <a:bodyPr wrap="none">
            <a:spAutoFit/>
          </a:bodyPr>
          <a:lstStyle/>
          <a:p>
            <a:r>
              <a:rPr lang="zh-CN" altLang="en-US" dirty="0" smtClean="0"/>
              <a:t>女娲举绳造人</a:t>
            </a:r>
            <a:endParaRPr lang="zh-CN" altLang="en-US" dirty="0"/>
          </a:p>
        </p:txBody>
      </p:sp>
      <p:sp>
        <p:nvSpPr>
          <p:cNvPr id="6"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a:solidFill>
                  <a:schemeClr val="bg1"/>
                </a:solidFill>
              </a:rPr>
              <a:t>Factory Method </a:t>
            </a:r>
            <a:r>
              <a:rPr lang="zh-CN" altLang="en-US" sz="2400" dirty="0">
                <a:solidFill>
                  <a:schemeClr val="bg1"/>
                </a:solidFill>
              </a:rPr>
              <a:t>（工厂方法）</a:t>
            </a:r>
            <a:r>
              <a:rPr lang="zh-CN" altLang="en-US" sz="2400" dirty="0" smtClean="0">
                <a:solidFill>
                  <a:schemeClr val="bg1"/>
                </a:solidFill>
              </a:rPr>
              <a:t>模式</a:t>
            </a:r>
            <a:r>
              <a:rPr lang="en-US" altLang="zh-CN" sz="2400" dirty="0" smtClean="0">
                <a:solidFill>
                  <a:schemeClr val="bg1"/>
                </a:solidFill>
              </a:rPr>
              <a:t>-</a:t>
            </a:r>
            <a:r>
              <a:rPr lang="zh-CN" altLang="en-US" sz="2400" dirty="0" smtClean="0">
                <a:solidFill>
                  <a:schemeClr val="bg1"/>
                </a:solidFill>
              </a:rPr>
              <a:t>依赖倒置原则</a:t>
            </a:r>
            <a:endParaRPr lang="zh-CN" altLang="en-US" sz="2400" dirty="0">
              <a:solidFill>
                <a:schemeClr val="bg1"/>
              </a:solidFill>
            </a:endParaRPr>
          </a:p>
        </p:txBody>
      </p:sp>
      <p:cxnSp>
        <p:nvCxnSpPr>
          <p:cNvPr id="7"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155260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300" fill="hold"/>
                                        <p:tgtEl>
                                          <p:spTgt spid="8"/>
                                        </p:tgtEl>
                                        <p:attrNameLst>
                                          <p:attrName>ppt_x</p:attrName>
                                        </p:attrNameLst>
                                      </p:cBhvr>
                                      <p:tavLst>
                                        <p:tav tm="0">
                                          <p:val>
                                            <p:strVal val="0-#ppt_w/2"/>
                                          </p:val>
                                        </p:tav>
                                        <p:tav tm="100000">
                                          <p:val>
                                            <p:strVal val="#ppt_x"/>
                                          </p:val>
                                        </p:tav>
                                      </p:tavLst>
                                    </p:anim>
                                    <p:anim calcmode="lin" valueType="num">
                                      <p:cBhvr additive="base">
                                        <p:cTn id="12" dur="3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37380" y="759196"/>
            <a:ext cx="3543210" cy="3605907"/>
          </a:xfrm>
          <a:prstGeom prst="rect">
            <a:avLst/>
          </a:prstGeom>
        </p:spPr>
        <p:txBody>
          <a:bodyPr/>
          <a:lstStyle>
            <a:lvl1pPr marL="257175" indent="-257175" algn="l" rtl="0" eaLnBrk="0" fontAlgn="base" hangingPunct="0">
              <a:spcBef>
                <a:spcPct val="20000"/>
              </a:spcBef>
              <a:spcAft>
                <a:spcPct val="0"/>
              </a:spcAft>
              <a:buChar char="•"/>
              <a:defRPr sz="1500" kern="1200">
                <a:solidFill>
                  <a:srgbClr val="4D4948"/>
                </a:solidFill>
                <a:latin typeface="+mn-lt"/>
                <a:ea typeface="+mn-ea"/>
                <a:cs typeface="微软雅黑" panose="020B0503020204020204" pitchFamily="34" charset="-122"/>
              </a:defRPr>
            </a:lvl1pPr>
            <a:lvl2pPr marL="557213" indent="-214313" algn="l" rtl="0" eaLnBrk="0" fontAlgn="base" hangingPunct="0">
              <a:spcBef>
                <a:spcPct val="20000"/>
              </a:spcBef>
              <a:spcAft>
                <a:spcPct val="0"/>
              </a:spcAft>
              <a:buChar char="–"/>
              <a:defRPr sz="1500" kern="1200">
                <a:solidFill>
                  <a:srgbClr val="4D4948"/>
                </a:solidFill>
                <a:latin typeface="+mn-lt"/>
                <a:ea typeface="仿宋_GB2312" pitchFamily="1" charset="-122"/>
                <a:cs typeface="仿宋_GB2312"/>
              </a:defRPr>
            </a:lvl2pPr>
            <a:lvl3pPr marL="857250" indent="-171450" algn="l" rtl="0" eaLnBrk="0" fontAlgn="base" hangingPunct="0">
              <a:spcBef>
                <a:spcPct val="20000"/>
              </a:spcBef>
              <a:spcAft>
                <a:spcPct val="0"/>
              </a:spcAft>
              <a:buChar char="•"/>
              <a:defRPr kern="1200">
                <a:solidFill>
                  <a:schemeClr val="tx1"/>
                </a:solidFill>
                <a:latin typeface="+mn-lt"/>
                <a:ea typeface="宋体" panose="02010600030101010101" pitchFamily="2" charset="-122"/>
                <a:cs typeface="仿宋_GB2312"/>
              </a:defRPr>
            </a:lvl3pPr>
            <a:lvl4pPr marL="12001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4pPr>
            <a:lvl5pPr marL="15430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hangingPunct="1">
              <a:defRPr/>
            </a:pPr>
            <a:r>
              <a:rPr lang="zh-CN" altLang="en-US" sz="2400" dirty="0"/>
              <a:t>简单工厂的问题</a:t>
            </a:r>
          </a:p>
          <a:p>
            <a:pPr lvl="1" eaLnBrk="1" hangingPunct="1">
              <a:defRPr/>
            </a:pPr>
            <a:r>
              <a:rPr lang="zh-CN" altLang="en-US" sz="2400" dirty="0"/>
              <a:t>所有具体产品对象的创建都放在一个类中，一旦增加新的产品，当然工厂类要被修改</a:t>
            </a:r>
          </a:p>
          <a:p>
            <a:pPr eaLnBrk="1" hangingPunct="1">
              <a:defRPr/>
            </a:pPr>
            <a:r>
              <a:rPr lang="zh-CN" altLang="en-US" sz="2400" dirty="0"/>
              <a:t>工厂方法：使用多态来应对</a:t>
            </a:r>
          </a:p>
          <a:p>
            <a:pPr lvl="1" eaLnBrk="1" hangingPunct="1">
              <a:defRPr/>
            </a:pPr>
            <a:r>
              <a:rPr lang="zh-CN" altLang="en-US" sz="2400" dirty="0"/>
              <a:t>提供一个抽象工厂的接口</a:t>
            </a:r>
          </a:p>
          <a:p>
            <a:pPr lvl="1" eaLnBrk="1" hangingPunct="1">
              <a:defRPr/>
            </a:pPr>
            <a:r>
              <a:rPr lang="zh-CN" altLang="en-US" sz="2400" dirty="0"/>
              <a:t>具体工厂分别负责创建具体产品对象</a:t>
            </a:r>
          </a:p>
          <a:p>
            <a:pPr lvl="1" eaLnBrk="1" hangingPunct="1">
              <a:defRPr/>
            </a:pPr>
            <a:r>
              <a:rPr lang="zh-CN" altLang="en-US" sz="2400" dirty="0"/>
              <a:t>增加新的产品只需要相应增加新的具体工厂类</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590" y="1916612"/>
            <a:ext cx="5257351" cy="3497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a:solidFill>
                  <a:schemeClr val="bg1"/>
                </a:solidFill>
              </a:rPr>
              <a:t>Factory Method </a:t>
            </a:r>
            <a:r>
              <a:rPr lang="zh-CN" altLang="en-US" sz="2400" dirty="0">
                <a:solidFill>
                  <a:schemeClr val="bg1"/>
                </a:solidFill>
              </a:rPr>
              <a:t>（工厂方法）</a:t>
            </a:r>
            <a:r>
              <a:rPr lang="zh-CN" altLang="en-US" sz="2400" dirty="0" smtClean="0">
                <a:solidFill>
                  <a:schemeClr val="bg1"/>
                </a:solidFill>
              </a:rPr>
              <a:t>模式</a:t>
            </a:r>
            <a:r>
              <a:rPr lang="en-US" altLang="zh-CN" sz="2400" dirty="0" smtClean="0">
                <a:solidFill>
                  <a:schemeClr val="bg1"/>
                </a:solidFill>
              </a:rPr>
              <a:t>-</a:t>
            </a:r>
            <a:r>
              <a:rPr lang="zh-CN" altLang="en-US" sz="2400" dirty="0" smtClean="0">
                <a:solidFill>
                  <a:schemeClr val="bg1"/>
                </a:solidFill>
              </a:rPr>
              <a:t>依赖倒置原则</a:t>
            </a:r>
            <a:endParaRPr lang="zh-CN" altLang="en-US" sz="2400" dirty="0">
              <a:solidFill>
                <a:schemeClr val="bg1"/>
              </a:solidFill>
            </a:endParaRPr>
          </a:p>
        </p:txBody>
      </p:sp>
      <p:cxnSp>
        <p:nvCxnSpPr>
          <p:cNvPr id="6"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394990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0-#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3B1F66C-0F83-4DC3-852C-A0ED847D53BA}"/>
              </a:ext>
            </a:extLst>
          </p:cNvPr>
          <p:cNvSpPr/>
          <p:nvPr/>
        </p:nvSpPr>
        <p:spPr bwMode="auto">
          <a:xfrm>
            <a:off x="3205958" y="1052513"/>
            <a:ext cx="1512887" cy="36933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en-US" altLang="zh-CN" dirty="0">
                <a:solidFill>
                  <a:srgbClr val="F8F8F8"/>
                </a:solidFill>
                <a:latin typeface="Times"/>
              </a:rPr>
              <a:t>main</a:t>
            </a:r>
            <a:endParaRPr lang="zh-CN" altLang="en-US" dirty="0">
              <a:solidFill>
                <a:srgbClr val="F8F8F8"/>
              </a:solidFill>
              <a:latin typeface="Times"/>
            </a:endParaRPr>
          </a:p>
        </p:txBody>
      </p:sp>
      <p:sp>
        <p:nvSpPr>
          <p:cNvPr id="3" name="矩形 2">
            <a:extLst>
              <a:ext uri="{FF2B5EF4-FFF2-40B4-BE49-F238E27FC236}">
                <a16:creationId xmlns:a16="http://schemas.microsoft.com/office/drawing/2014/main" id="{069FC428-C847-45CA-B613-B8BF302B59F4}"/>
              </a:ext>
            </a:extLst>
          </p:cNvPr>
          <p:cNvSpPr/>
          <p:nvPr/>
        </p:nvSpPr>
        <p:spPr bwMode="auto">
          <a:xfrm>
            <a:off x="685007" y="2420938"/>
            <a:ext cx="1511300" cy="36933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en-US" altLang="zh-CN" dirty="0">
                <a:solidFill>
                  <a:srgbClr val="F8F8F8"/>
                </a:solidFill>
                <a:latin typeface="Times"/>
              </a:rPr>
              <a:t>split</a:t>
            </a:r>
            <a:endParaRPr lang="zh-CN" altLang="en-US" dirty="0">
              <a:solidFill>
                <a:srgbClr val="F8F8F8"/>
              </a:solidFill>
              <a:latin typeface="Times"/>
            </a:endParaRPr>
          </a:p>
        </p:txBody>
      </p:sp>
      <p:sp>
        <p:nvSpPr>
          <p:cNvPr id="4" name="矩形 3">
            <a:extLst>
              <a:ext uri="{FF2B5EF4-FFF2-40B4-BE49-F238E27FC236}">
                <a16:creationId xmlns:a16="http://schemas.microsoft.com/office/drawing/2014/main" id="{0A0E4709-E506-4F1C-AD2B-B961F47C751C}"/>
              </a:ext>
            </a:extLst>
          </p:cNvPr>
          <p:cNvSpPr/>
          <p:nvPr/>
        </p:nvSpPr>
        <p:spPr bwMode="auto">
          <a:xfrm>
            <a:off x="2340769" y="2435226"/>
            <a:ext cx="1511300" cy="36933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en-US" altLang="zh-CN" dirty="0">
                <a:solidFill>
                  <a:srgbClr val="F8F8F8"/>
                </a:solidFill>
                <a:latin typeface="Times"/>
              </a:rPr>
              <a:t>lower</a:t>
            </a:r>
            <a:endParaRPr lang="zh-CN" altLang="en-US" dirty="0">
              <a:solidFill>
                <a:srgbClr val="F8F8F8"/>
              </a:solidFill>
              <a:latin typeface="Times"/>
            </a:endParaRPr>
          </a:p>
        </p:txBody>
      </p:sp>
      <p:sp>
        <p:nvSpPr>
          <p:cNvPr id="5" name="矩形 4">
            <a:extLst>
              <a:ext uri="{FF2B5EF4-FFF2-40B4-BE49-F238E27FC236}">
                <a16:creationId xmlns:a16="http://schemas.microsoft.com/office/drawing/2014/main" id="{B7BAB95E-EB6F-42A4-AC00-E48CDA4CAE9E}"/>
              </a:ext>
            </a:extLst>
          </p:cNvPr>
          <p:cNvSpPr/>
          <p:nvPr/>
        </p:nvSpPr>
        <p:spPr bwMode="auto">
          <a:xfrm>
            <a:off x="3963194" y="2436813"/>
            <a:ext cx="1511300" cy="36933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en-US" altLang="zh-CN" dirty="0">
                <a:solidFill>
                  <a:srgbClr val="F8F8F8"/>
                </a:solidFill>
                <a:latin typeface="Times"/>
              </a:rPr>
              <a:t>upper</a:t>
            </a:r>
            <a:endParaRPr lang="zh-CN" altLang="en-US" dirty="0">
              <a:solidFill>
                <a:srgbClr val="F8F8F8"/>
              </a:solidFill>
              <a:latin typeface="Times"/>
            </a:endParaRPr>
          </a:p>
        </p:txBody>
      </p:sp>
      <p:sp>
        <p:nvSpPr>
          <p:cNvPr id="6" name="矩形 5">
            <a:extLst>
              <a:ext uri="{FF2B5EF4-FFF2-40B4-BE49-F238E27FC236}">
                <a16:creationId xmlns:a16="http://schemas.microsoft.com/office/drawing/2014/main" id="{73855F28-1617-4A4C-B269-508D4585FDD8}"/>
              </a:ext>
            </a:extLst>
          </p:cNvPr>
          <p:cNvSpPr/>
          <p:nvPr/>
        </p:nvSpPr>
        <p:spPr bwMode="auto">
          <a:xfrm>
            <a:off x="5584033" y="2413001"/>
            <a:ext cx="1512887" cy="36933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en-US" altLang="zh-CN" dirty="0">
                <a:solidFill>
                  <a:srgbClr val="F8F8F8"/>
                </a:solidFill>
                <a:latin typeface="Times"/>
              </a:rPr>
              <a:t>merge</a:t>
            </a:r>
            <a:endParaRPr lang="zh-CN" altLang="en-US" dirty="0">
              <a:solidFill>
                <a:srgbClr val="F8F8F8"/>
              </a:solidFill>
              <a:latin typeface="Times"/>
            </a:endParaRPr>
          </a:p>
        </p:txBody>
      </p:sp>
      <p:cxnSp>
        <p:nvCxnSpPr>
          <p:cNvPr id="8" name="直接箭头连接符 7">
            <a:extLst>
              <a:ext uri="{FF2B5EF4-FFF2-40B4-BE49-F238E27FC236}">
                <a16:creationId xmlns:a16="http://schemas.microsoft.com/office/drawing/2014/main" id="{3257FD97-FD5A-402F-A24D-663480F667CD}"/>
              </a:ext>
            </a:extLst>
          </p:cNvPr>
          <p:cNvCxnSpPr>
            <a:stCxn id="2" idx="2"/>
            <a:endCxn id="3" idx="0"/>
          </p:cNvCxnSpPr>
          <p:nvPr/>
        </p:nvCxnSpPr>
        <p:spPr bwMode="auto">
          <a:xfrm flipH="1">
            <a:off x="1440657" y="1421845"/>
            <a:ext cx="2521745" cy="999093"/>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0" name="直接箭头连接符 9">
            <a:extLst>
              <a:ext uri="{FF2B5EF4-FFF2-40B4-BE49-F238E27FC236}">
                <a16:creationId xmlns:a16="http://schemas.microsoft.com/office/drawing/2014/main" id="{9F0CBF4A-50A9-4566-8886-5A99BD0A81BE}"/>
              </a:ext>
            </a:extLst>
          </p:cNvPr>
          <p:cNvCxnSpPr>
            <a:stCxn id="2" idx="2"/>
          </p:cNvCxnSpPr>
          <p:nvPr/>
        </p:nvCxnSpPr>
        <p:spPr bwMode="auto">
          <a:xfrm flipH="1">
            <a:off x="3096421" y="1421845"/>
            <a:ext cx="865981" cy="991156"/>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D2D004CD-EE8F-464B-ACB6-058748D46598}"/>
              </a:ext>
            </a:extLst>
          </p:cNvPr>
          <p:cNvCxnSpPr>
            <a:stCxn id="2" idx="2"/>
            <a:endCxn id="5" idx="0"/>
          </p:cNvCxnSpPr>
          <p:nvPr/>
        </p:nvCxnSpPr>
        <p:spPr bwMode="auto">
          <a:xfrm>
            <a:off x="3962402" y="1421845"/>
            <a:ext cx="756442" cy="1014968"/>
          </a:xfrm>
          <a:prstGeom prst="straightConnector1">
            <a:avLst/>
          </a:prstGeom>
          <a:solidFill>
            <a:schemeClr val="accent1"/>
          </a:solidFill>
          <a:ln w="9525" cap="flat" cmpd="sng" algn="ctr">
            <a:solidFill>
              <a:schemeClr val="tx1"/>
            </a:solidFill>
            <a:prstDash val="solid"/>
            <a:miter lim="800000"/>
            <a:headEnd type="none" w="med" len="med"/>
            <a:tailEnd type="triangle"/>
          </a:ln>
          <a:effectLst>
            <a:prstShdw prst="shdw17" dist="17961" dir="2700000">
              <a:schemeClr val="tx1">
                <a:gamma/>
                <a:shade val="60000"/>
                <a:invGamma/>
              </a:schemeClr>
            </a:prstShdw>
          </a:effectLst>
        </p:spPr>
      </p:cxnSp>
      <p:cxnSp>
        <p:nvCxnSpPr>
          <p:cNvPr id="14" name="直接箭头连接符 13">
            <a:extLst>
              <a:ext uri="{FF2B5EF4-FFF2-40B4-BE49-F238E27FC236}">
                <a16:creationId xmlns:a16="http://schemas.microsoft.com/office/drawing/2014/main" id="{ED20FADE-ECFC-4D53-91F2-2FCEE56CED79}"/>
              </a:ext>
            </a:extLst>
          </p:cNvPr>
          <p:cNvCxnSpPr>
            <a:stCxn id="2" idx="2"/>
            <a:endCxn id="6" idx="0"/>
          </p:cNvCxnSpPr>
          <p:nvPr/>
        </p:nvCxnSpPr>
        <p:spPr bwMode="auto">
          <a:xfrm>
            <a:off x="3962402" y="1421845"/>
            <a:ext cx="2378075" cy="991156"/>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5" name="矩形 14">
            <a:extLst>
              <a:ext uri="{FF2B5EF4-FFF2-40B4-BE49-F238E27FC236}">
                <a16:creationId xmlns:a16="http://schemas.microsoft.com/office/drawing/2014/main" id="{4561341D-FEA5-4E98-A46F-0F3176C2C897}"/>
              </a:ext>
            </a:extLst>
          </p:cNvPr>
          <p:cNvSpPr/>
          <p:nvPr/>
        </p:nvSpPr>
        <p:spPr bwMode="auto">
          <a:xfrm>
            <a:off x="1368426" y="3824280"/>
            <a:ext cx="1655762" cy="369332"/>
          </a:xfrm>
          <a:prstGeom prst="rect">
            <a:avLst/>
          </a:prstGeom>
          <a:solidFill>
            <a:schemeClr val="accent1"/>
          </a:solidFill>
          <a:ln w="9525" cap="flat" cmpd="sng" algn="ctr">
            <a:solidFill>
              <a:schemeClr val="tx1"/>
            </a:solidFill>
            <a:prstDash val="solid"/>
            <a:miter lim="800000"/>
            <a:headEnd type="none" w="med" len="med"/>
            <a:tailEnd type="none" w="med" len="med"/>
          </a:ln>
          <a:effectLst>
            <a:prstShdw prst="shdw17" dist="17961" dir="2700000">
              <a:schemeClr val="tx1">
                <a:gamma/>
                <a:shade val="60000"/>
                <a:invGamma/>
              </a:schemeClr>
            </a:prstShdw>
          </a:effectLst>
        </p:spPr>
        <p:txBody>
          <a:bodyPr>
            <a:spAutoFit/>
          </a:bodyPr>
          <a:lstStyle/>
          <a:p>
            <a:pPr algn="ctr">
              <a:defRPr/>
            </a:pPr>
            <a:r>
              <a:rPr lang="en-US" altLang="zh-CN" dirty="0">
                <a:solidFill>
                  <a:srgbClr val="F8F8F8"/>
                </a:solidFill>
                <a:latin typeface="Times"/>
                <a:ea typeface="+mn-ea"/>
              </a:rPr>
              <a:t>config</a:t>
            </a:r>
            <a:endParaRPr lang="zh-CN" altLang="en-US" dirty="0">
              <a:solidFill>
                <a:srgbClr val="F8F8F8"/>
              </a:solidFill>
              <a:latin typeface="Times"/>
              <a:ea typeface="+mn-ea"/>
            </a:endParaRPr>
          </a:p>
        </p:txBody>
      </p:sp>
      <p:sp>
        <p:nvSpPr>
          <p:cNvPr id="16" name="矩形 15">
            <a:extLst>
              <a:ext uri="{FF2B5EF4-FFF2-40B4-BE49-F238E27FC236}">
                <a16:creationId xmlns:a16="http://schemas.microsoft.com/office/drawing/2014/main" id="{5A2E32AC-99A5-425E-A0B5-AD7CDEFD5B79}"/>
              </a:ext>
            </a:extLst>
          </p:cNvPr>
          <p:cNvSpPr/>
          <p:nvPr/>
        </p:nvSpPr>
        <p:spPr bwMode="auto">
          <a:xfrm>
            <a:off x="4323557" y="3759995"/>
            <a:ext cx="1655763" cy="369332"/>
          </a:xfrm>
          <a:prstGeom prst="rect">
            <a:avLst/>
          </a:prstGeom>
          <a:solidFill>
            <a:schemeClr val="accent1"/>
          </a:solidFill>
          <a:ln w="9525" cap="flat" cmpd="sng" algn="ctr">
            <a:solidFill>
              <a:schemeClr val="tx1"/>
            </a:solidFill>
            <a:prstDash val="solid"/>
            <a:miter lim="800000"/>
            <a:headEnd type="none" w="med" len="med"/>
            <a:tailEnd type="none" w="med" len="med"/>
          </a:ln>
          <a:effectLst>
            <a:prstShdw prst="shdw17" dist="17961" dir="2700000">
              <a:schemeClr val="tx1">
                <a:gamma/>
                <a:shade val="60000"/>
                <a:invGamma/>
              </a:schemeClr>
            </a:prstShdw>
          </a:effectLst>
        </p:spPr>
        <p:txBody>
          <a:bodyPr>
            <a:spAutoFit/>
          </a:bodyPr>
          <a:lstStyle/>
          <a:p>
            <a:pPr algn="ctr">
              <a:defRPr/>
            </a:pPr>
            <a:r>
              <a:rPr lang="en-US" altLang="zh-CN" dirty="0">
                <a:solidFill>
                  <a:srgbClr val="F8F8F8"/>
                </a:solidFill>
                <a:latin typeface="Times"/>
                <a:ea typeface="+mn-ea"/>
              </a:rPr>
              <a:t>i/o library</a:t>
            </a:r>
            <a:endParaRPr lang="zh-CN" altLang="en-US" dirty="0">
              <a:solidFill>
                <a:srgbClr val="F8F8F8"/>
              </a:solidFill>
              <a:latin typeface="Times"/>
              <a:ea typeface="+mn-ea"/>
            </a:endParaRPr>
          </a:p>
        </p:txBody>
      </p:sp>
      <p:cxnSp>
        <p:nvCxnSpPr>
          <p:cNvPr id="22" name="肘形连接符 21">
            <a:extLst>
              <a:ext uri="{FF2B5EF4-FFF2-40B4-BE49-F238E27FC236}">
                <a16:creationId xmlns:a16="http://schemas.microsoft.com/office/drawing/2014/main" id="{232FB9DA-08AD-464D-9FE0-8FB54A3BEC02}"/>
              </a:ext>
            </a:extLst>
          </p:cNvPr>
          <p:cNvCxnSpPr>
            <a:stCxn id="2" idx="1"/>
            <a:endCxn id="15" idx="1"/>
          </p:cNvCxnSpPr>
          <p:nvPr/>
        </p:nvCxnSpPr>
        <p:spPr bwMode="auto">
          <a:xfrm rot="10800000" flipV="1">
            <a:off x="1368426" y="1237178"/>
            <a:ext cx="1837532" cy="2771767"/>
          </a:xfrm>
          <a:prstGeom prst="bentConnector3">
            <a:avLst>
              <a:gd name="adj1" fmla="val 11244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5" name="肘形连接符 24">
            <a:extLst>
              <a:ext uri="{FF2B5EF4-FFF2-40B4-BE49-F238E27FC236}">
                <a16:creationId xmlns:a16="http://schemas.microsoft.com/office/drawing/2014/main" id="{B55BAA1F-BBE7-4DC0-B79C-D14BDE4E1704}"/>
              </a:ext>
            </a:extLst>
          </p:cNvPr>
          <p:cNvCxnSpPr>
            <a:stCxn id="2" idx="3"/>
            <a:endCxn id="16" idx="3"/>
          </p:cNvCxnSpPr>
          <p:nvPr/>
        </p:nvCxnSpPr>
        <p:spPr bwMode="auto">
          <a:xfrm>
            <a:off x="4718845" y="1237179"/>
            <a:ext cx="1260475" cy="2707482"/>
          </a:xfrm>
          <a:prstGeom prst="bentConnector3">
            <a:avLst>
              <a:gd name="adj1" fmla="val 118136"/>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a:extLst>
              <a:ext uri="{FF2B5EF4-FFF2-40B4-BE49-F238E27FC236}">
                <a16:creationId xmlns:a16="http://schemas.microsoft.com/office/drawing/2014/main" id="{75E379E4-ABFA-47F9-AEE6-145232EADB31}"/>
              </a:ext>
            </a:extLst>
          </p:cNvPr>
          <p:cNvCxnSpPr>
            <a:stCxn id="3" idx="2"/>
            <a:endCxn id="15" idx="0"/>
          </p:cNvCxnSpPr>
          <p:nvPr/>
        </p:nvCxnSpPr>
        <p:spPr bwMode="auto">
          <a:xfrm>
            <a:off x="1440657" y="2790270"/>
            <a:ext cx="755650" cy="103401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prstShdw prst="shdw17" dist="17961" dir="2700000">
              <a:schemeClr val="tx1">
                <a:gamma/>
                <a:shade val="60000"/>
                <a:invGamma/>
              </a:schemeClr>
            </a:prstShdw>
          </a:effectLst>
        </p:spPr>
      </p:cxnSp>
      <p:cxnSp>
        <p:nvCxnSpPr>
          <p:cNvPr id="30" name="直接箭头连接符 29">
            <a:extLst>
              <a:ext uri="{FF2B5EF4-FFF2-40B4-BE49-F238E27FC236}">
                <a16:creationId xmlns:a16="http://schemas.microsoft.com/office/drawing/2014/main" id="{2FA1BBD9-DCBB-4E33-BCED-6CE23ACA56F6}"/>
              </a:ext>
            </a:extLst>
          </p:cNvPr>
          <p:cNvCxnSpPr>
            <a:stCxn id="4" idx="2"/>
            <a:endCxn id="15" idx="0"/>
          </p:cNvCxnSpPr>
          <p:nvPr/>
        </p:nvCxnSpPr>
        <p:spPr bwMode="auto">
          <a:xfrm flipH="1">
            <a:off x="2196307" y="2804558"/>
            <a:ext cx="900112" cy="10197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9018E33B-CFDC-4757-941C-D2BD266D397B}"/>
              </a:ext>
            </a:extLst>
          </p:cNvPr>
          <p:cNvCxnSpPr>
            <a:stCxn id="5" idx="2"/>
            <a:endCxn id="15" idx="0"/>
          </p:cNvCxnSpPr>
          <p:nvPr/>
        </p:nvCxnSpPr>
        <p:spPr bwMode="auto">
          <a:xfrm flipH="1">
            <a:off x="2196307" y="2806145"/>
            <a:ext cx="2522537" cy="1018135"/>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0DF0CA2E-145A-4F03-8F94-2853A51E30C0}"/>
              </a:ext>
            </a:extLst>
          </p:cNvPr>
          <p:cNvCxnSpPr>
            <a:stCxn id="6" idx="2"/>
            <a:endCxn id="15" idx="0"/>
          </p:cNvCxnSpPr>
          <p:nvPr/>
        </p:nvCxnSpPr>
        <p:spPr bwMode="auto">
          <a:xfrm flipH="1">
            <a:off x="2196307" y="2782333"/>
            <a:ext cx="4144170" cy="1041947"/>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12BFB460-3AAB-4FB0-9074-ECECC2942634}"/>
              </a:ext>
            </a:extLst>
          </p:cNvPr>
          <p:cNvCxnSpPr>
            <a:stCxn id="3" idx="2"/>
            <a:endCxn id="16" idx="0"/>
          </p:cNvCxnSpPr>
          <p:nvPr/>
        </p:nvCxnSpPr>
        <p:spPr bwMode="auto">
          <a:xfrm>
            <a:off x="1440657" y="2790270"/>
            <a:ext cx="3710782" cy="969725"/>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054776D5-740E-43F7-A847-EFA66C8EB6EC}"/>
              </a:ext>
            </a:extLst>
          </p:cNvPr>
          <p:cNvCxnSpPr>
            <a:stCxn id="4" idx="2"/>
            <a:endCxn id="16" idx="0"/>
          </p:cNvCxnSpPr>
          <p:nvPr/>
        </p:nvCxnSpPr>
        <p:spPr bwMode="auto">
          <a:xfrm>
            <a:off x="3096419" y="2804558"/>
            <a:ext cx="2055020" cy="955437"/>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DEDE204C-3EED-4D25-9E40-1CE23AF5D920}"/>
              </a:ext>
            </a:extLst>
          </p:cNvPr>
          <p:cNvCxnSpPr>
            <a:stCxn id="5" idx="2"/>
            <a:endCxn id="16" idx="0"/>
          </p:cNvCxnSpPr>
          <p:nvPr/>
        </p:nvCxnSpPr>
        <p:spPr bwMode="auto">
          <a:xfrm>
            <a:off x="4718844" y="2806145"/>
            <a:ext cx="432595" cy="95385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prstShdw prst="shdw17" dist="17961" dir="2700000">
              <a:schemeClr val="tx1">
                <a:gamma/>
                <a:shade val="60000"/>
                <a:invGamma/>
              </a:schemeClr>
            </a:prstShdw>
          </a:effectLst>
        </p:spPr>
      </p:cxnSp>
      <p:cxnSp>
        <p:nvCxnSpPr>
          <p:cNvPr id="44" name="直接箭头连接符 43">
            <a:extLst>
              <a:ext uri="{FF2B5EF4-FFF2-40B4-BE49-F238E27FC236}">
                <a16:creationId xmlns:a16="http://schemas.microsoft.com/office/drawing/2014/main" id="{BD4B7678-1F71-4229-826A-F6305F65AAD4}"/>
              </a:ext>
            </a:extLst>
          </p:cNvPr>
          <p:cNvCxnSpPr>
            <a:stCxn id="6" idx="2"/>
            <a:endCxn id="16" idx="0"/>
          </p:cNvCxnSpPr>
          <p:nvPr/>
        </p:nvCxnSpPr>
        <p:spPr bwMode="auto">
          <a:xfrm flipH="1">
            <a:off x="5151439" y="2782333"/>
            <a:ext cx="1189038" cy="97766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3335" name="文本框 44">
            <a:extLst>
              <a:ext uri="{FF2B5EF4-FFF2-40B4-BE49-F238E27FC236}">
                <a16:creationId xmlns:a16="http://schemas.microsoft.com/office/drawing/2014/main" id="{7E9B4FF1-CAB8-44B7-B6DC-90F349E3E093}"/>
              </a:ext>
            </a:extLst>
          </p:cNvPr>
          <p:cNvSpPr txBox="1">
            <a:spLocks noChangeArrowheads="1"/>
          </p:cNvSpPr>
          <p:nvPr/>
        </p:nvSpPr>
        <p:spPr bwMode="auto">
          <a:xfrm>
            <a:off x="2174082" y="4395788"/>
            <a:ext cx="39671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a:t>Capitalize </a:t>
            </a:r>
            <a:r>
              <a:rPr lang="zh-CN" altLang="en-US"/>
              <a:t>体系结构实现模型</a:t>
            </a:r>
          </a:p>
        </p:txBody>
      </p:sp>
      <p:sp>
        <p:nvSpPr>
          <p:cNvPr id="13336" name="文本框 45">
            <a:extLst>
              <a:ext uri="{FF2B5EF4-FFF2-40B4-BE49-F238E27FC236}">
                <a16:creationId xmlns:a16="http://schemas.microsoft.com/office/drawing/2014/main" id="{F8DFF9D2-6991-486B-A1C0-AEB184881C84}"/>
              </a:ext>
            </a:extLst>
          </p:cNvPr>
          <p:cNvSpPr txBox="1">
            <a:spLocks noChangeArrowheads="1"/>
          </p:cNvSpPr>
          <p:nvPr/>
        </p:nvSpPr>
        <p:spPr bwMode="auto">
          <a:xfrm>
            <a:off x="523082" y="4916488"/>
            <a:ext cx="7886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dirty="0">
                <a:solidFill>
                  <a:schemeClr val="bg1"/>
                </a:solidFill>
              </a:rPr>
              <a:t>Config </a:t>
            </a:r>
            <a:r>
              <a:rPr lang="zh-CN" altLang="en-US" dirty="0">
                <a:solidFill>
                  <a:schemeClr val="bg1"/>
                </a:solidFill>
              </a:rPr>
              <a:t>模块帮助各功能模块定位自己的输入和输出字符流</a:t>
            </a:r>
          </a:p>
        </p:txBody>
      </p:sp>
      <p:sp>
        <p:nvSpPr>
          <p:cNvPr id="13337" name="文本框 46">
            <a:extLst>
              <a:ext uri="{FF2B5EF4-FFF2-40B4-BE49-F238E27FC236}">
                <a16:creationId xmlns:a16="http://schemas.microsoft.com/office/drawing/2014/main" id="{31A3DFE5-476A-4CEA-A75F-269542ECAFC4}"/>
              </a:ext>
            </a:extLst>
          </p:cNvPr>
          <p:cNvSpPr txBox="1">
            <a:spLocks noChangeArrowheads="1"/>
          </p:cNvSpPr>
          <p:nvPr/>
        </p:nvSpPr>
        <p:spPr bwMode="auto">
          <a:xfrm>
            <a:off x="1082280" y="5529798"/>
            <a:ext cx="4894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dirty="0">
                <a:solidFill>
                  <a:schemeClr val="bg1"/>
                </a:solidFill>
              </a:rPr>
              <a:t>i/o </a:t>
            </a:r>
            <a:r>
              <a:rPr lang="zh-CN" altLang="en-US" dirty="0">
                <a:solidFill>
                  <a:schemeClr val="bg1"/>
                </a:solidFill>
              </a:rPr>
              <a:t>模块帮助各功能模块读写字符流</a:t>
            </a:r>
          </a:p>
        </p:txBody>
      </p:sp>
      <p:sp>
        <p:nvSpPr>
          <p:cNvPr id="13338" name="文本框 47">
            <a:extLst>
              <a:ext uri="{FF2B5EF4-FFF2-40B4-BE49-F238E27FC236}">
                <a16:creationId xmlns:a16="http://schemas.microsoft.com/office/drawing/2014/main" id="{7DF17BB0-EBE2-4F13-9B09-CB7867608A64}"/>
              </a:ext>
            </a:extLst>
          </p:cNvPr>
          <p:cNvSpPr txBox="1">
            <a:spLocks noChangeArrowheads="1"/>
          </p:cNvSpPr>
          <p:nvPr/>
        </p:nvSpPr>
        <p:spPr bwMode="auto">
          <a:xfrm>
            <a:off x="1083179" y="6163229"/>
            <a:ext cx="5219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dirty="0">
                <a:solidFill>
                  <a:schemeClr val="bg1"/>
                </a:solidFill>
              </a:rPr>
              <a:t>Main </a:t>
            </a:r>
            <a:r>
              <a:rPr lang="zh-CN" altLang="en-US" dirty="0">
                <a:solidFill>
                  <a:schemeClr val="bg1"/>
                </a:solidFill>
              </a:rPr>
              <a:t>模块负责控制各模块的执行顺序</a:t>
            </a:r>
          </a:p>
        </p:txBody>
      </p:sp>
      <p:sp>
        <p:nvSpPr>
          <p:cNvPr id="27" name="TextBox 76">
            <a:extLst>
              <a:ext uri="{FF2B5EF4-FFF2-40B4-BE49-F238E27FC236}">
                <a16:creationId xmlns:a16="http://schemas.microsoft.com/office/drawing/2014/main" id="{11E33C38-133A-402A-87BA-F0323460ACC2}"/>
              </a:ext>
            </a:extLst>
          </p:cNvPr>
          <p:cNvSpPr txBox="1">
            <a:spLocks noChangeArrowheads="1"/>
          </p:cNvSpPr>
          <p:nvPr/>
        </p:nvSpPr>
        <p:spPr bwMode="auto">
          <a:xfrm>
            <a:off x="539750" y="115888"/>
            <a:ext cx="39453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t>软件体系结构的抽象 </a:t>
            </a:r>
            <a:r>
              <a:rPr lang="en-US" altLang="zh-CN" sz="2400" dirty="0"/>
              <a:t>&amp; </a:t>
            </a:r>
            <a:r>
              <a:rPr lang="zh-CN" altLang="en-US" sz="2400" dirty="0"/>
              <a:t>实现</a:t>
            </a:r>
            <a:endParaRPr lang="zh-CN" altLang="en-US" sz="2400" dirty="0">
              <a:latin typeface="微软雅黑" panose="020B0503020204020204" pitchFamily="34" charset="-122"/>
            </a:endParaRPr>
          </a:p>
        </p:txBody>
      </p:sp>
      <p:cxnSp>
        <p:nvCxnSpPr>
          <p:cNvPr id="29" name="直接连接符 46">
            <a:extLst>
              <a:ext uri="{FF2B5EF4-FFF2-40B4-BE49-F238E27FC236}">
                <a16:creationId xmlns:a16="http://schemas.microsoft.com/office/drawing/2014/main" id="{42BCE6BC-421E-4BEF-AD9A-A1363E913357}"/>
              </a:ext>
            </a:extLst>
          </p:cNvPr>
          <p:cNvCxnSpPr>
            <a:cxnSpLocks noChangeShapeType="1"/>
          </p:cNvCxnSpPr>
          <p:nvPr/>
        </p:nvCxnSpPr>
        <p:spPr bwMode="auto">
          <a:xfrm flipH="1" flipV="1">
            <a:off x="612776" y="615950"/>
            <a:ext cx="6927299" cy="4763"/>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Freeform 5">
            <a:extLst>
              <a:ext uri="{FF2B5EF4-FFF2-40B4-BE49-F238E27FC236}">
                <a16:creationId xmlns:a16="http://schemas.microsoft.com/office/drawing/2014/main" id="{00B05B2D-D8BE-4826-877F-4A6C4A5F408F}"/>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64412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300" fill="hold"/>
                                        <p:tgtEl>
                                          <p:spTgt spid="31"/>
                                        </p:tgtEl>
                                        <p:attrNameLst>
                                          <p:attrName>ppt_x</p:attrName>
                                        </p:attrNameLst>
                                      </p:cBhvr>
                                      <p:tavLst>
                                        <p:tav tm="0">
                                          <p:val>
                                            <p:strVal val="0-#ppt_w/2"/>
                                          </p:val>
                                        </p:tav>
                                        <p:tav tm="100000">
                                          <p:val>
                                            <p:strVal val="#ppt_x"/>
                                          </p:val>
                                        </p:tav>
                                      </p:tavLst>
                                    </p:anim>
                                    <p:anim calcmode="lin" valueType="num">
                                      <p:cBhvr additive="base">
                                        <p:cTn id="8" dur="3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7"/>
                                        </p:tgtEl>
                                        <p:attrNameLst>
                                          <p:attrName>style.visibility</p:attrName>
                                        </p:attrNameLst>
                                      </p:cBhvr>
                                      <p:to>
                                        <p:strVal val="visible"/>
                                      </p:to>
                                    </p:set>
                                    <p:anim calcmode="lin" valueType="num">
                                      <p:cBhvr>
                                        <p:cTn id="16" dur="4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27"/>
                                        </p:tgtEl>
                                        <p:attrNameLst>
                                          <p:attrName>ppt_y</p:attrName>
                                        </p:attrNameLst>
                                      </p:cBhvr>
                                      <p:tavLst>
                                        <p:tav tm="0">
                                          <p:val>
                                            <p:strVal val="#ppt_y"/>
                                          </p:val>
                                        </p:tav>
                                        <p:tav tm="100000">
                                          <p:val>
                                            <p:strVal val="#ppt_y"/>
                                          </p:val>
                                        </p:tav>
                                      </p:tavLst>
                                    </p:anim>
                                    <p:anim calcmode="lin" valueType="num">
                                      <p:cBhvr>
                                        <p:cTn id="18" dur="4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utoUpdateAnimBg="0"/>
      <p:bldP spid="3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395722" y="1556519"/>
            <a:ext cx="8137349" cy="2188995"/>
          </a:xfrm>
          <a:prstGeom prst="rect">
            <a:avLst/>
          </a:prstGeom>
        </p:spPr>
        <p:txBody>
          <a:bodyPr/>
          <a:lstStyle>
            <a:lvl1pPr marL="257175" indent="-257175" algn="l" rtl="0" eaLnBrk="0" fontAlgn="base" hangingPunct="0">
              <a:spcBef>
                <a:spcPct val="20000"/>
              </a:spcBef>
              <a:spcAft>
                <a:spcPct val="0"/>
              </a:spcAft>
              <a:buChar char="•"/>
              <a:defRPr sz="1500" kern="1200">
                <a:solidFill>
                  <a:srgbClr val="4D4948"/>
                </a:solidFill>
                <a:latin typeface="+mn-lt"/>
                <a:ea typeface="+mn-ea"/>
                <a:cs typeface="微软雅黑" panose="020B0503020204020204" pitchFamily="34" charset="-122"/>
              </a:defRPr>
            </a:lvl1pPr>
            <a:lvl2pPr marL="557213" indent="-214313" algn="l" rtl="0" eaLnBrk="0" fontAlgn="base" hangingPunct="0">
              <a:spcBef>
                <a:spcPct val="20000"/>
              </a:spcBef>
              <a:spcAft>
                <a:spcPct val="0"/>
              </a:spcAft>
              <a:buChar char="–"/>
              <a:defRPr sz="1500" kern="1200">
                <a:solidFill>
                  <a:srgbClr val="4D4948"/>
                </a:solidFill>
                <a:latin typeface="+mn-lt"/>
                <a:ea typeface="仿宋_GB2312" pitchFamily="1" charset="-122"/>
                <a:cs typeface="仿宋_GB2312"/>
              </a:defRPr>
            </a:lvl2pPr>
            <a:lvl3pPr marL="857250" indent="-171450" algn="l" rtl="0" eaLnBrk="0" fontAlgn="base" hangingPunct="0">
              <a:spcBef>
                <a:spcPct val="20000"/>
              </a:spcBef>
              <a:spcAft>
                <a:spcPct val="0"/>
              </a:spcAft>
              <a:buChar char="•"/>
              <a:defRPr kern="1200">
                <a:solidFill>
                  <a:schemeClr val="tx1"/>
                </a:solidFill>
                <a:latin typeface="+mn-lt"/>
                <a:ea typeface="宋体" panose="02010600030101010101" pitchFamily="2" charset="-122"/>
                <a:cs typeface="仿宋_GB2312"/>
              </a:defRPr>
            </a:lvl3pPr>
            <a:lvl4pPr marL="12001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4pPr>
            <a:lvl5pPr marL="15430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hangingPunct="1">
              <a:defRPr/>
            </a:pPr>
            <a:r>
              <a:rPr lang="zh-CN" altLang="en-US" sz="2400" dirty="0"/>
              <a:t>意图</a:t>
            </a:r>
          </a:p>
          <a:p>
            <a:pPr lvl="1" eaLnBrk="1" hangingPunct="1">
              <a:defRPr/>
            </a:pPr>
            <a:r>
              <a:rPr lang="zh-CN" altLang="en-US" sz="2400" dirty="0"/>
              <a:t>定义一个用于创建对象的接口，让子类决定实例化哪一个类</a:t>
            </a:r>
          </a:p>
          <a:p>
            <a:pPr lvl="1" eaLnBrk="1" hangingPunct="1">
              <a:defRPr/>
            </a:pPr>
            <a:r>
              <a:rPr lang="zh-CN" altLang="en-US" sz="2400" dirty="0"/>
              <a:t>使一个类的实例化延迟到其子类</a:t>
            </a:r>
          </a:p>
          <a:p>
            <a:pPr eaLnBrk="1" hangingPunct="1">
              <a:defRPr/>
            </a:pPr>
            <a:r>
              <a:rPr lang="zh-CN" altLang="en-US" sz="2400" dirty="0"/>
              <a:t>优点</a:t>
            </a:r>
          </a:p>
          <a:p>
            <a:pPr lvl="1" eaLnBrk="1" hangingPunct="1">
              <a:defRPr/>
            </a:pPr>
            <a:r>
              <a:rPr lang="zh-CN" altLang="en-US" sz="2400" dirty="0"/>
              <a:t>封装了创建具体对象的工作</a:t>
            </a:r>
          </a:p>
          <a:p>
            <a:pPr lvl="1" eaLnBrk="1" hangingPunct="1">
              <a:defRPr/>
            </a:pPr>
            <a:r>
              <a:rPr lang="zh-CN" altLang="en-US" sz="2400" dirty="0"/>
              <a:t>使得客户代码“针对接口编程”，保持对变化的“关闭”</a:t>
            </a:r>
          </a:p>
        </p:txBody>
      </p:sp>
      <p:sp>
        <p:nvSpPr>
          <p:cNvPr id="4"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a:solidFill>
                  <a:schemeClr val="bg1"/>
                </a:solidFill>
              </a:rPr>
              <a:t>Factory Method </a:t>
            </a:r>
            <a:r>
              <a:rPr lang="zh-CN" altLang="en-US" sz="2400" dirty="0">
                <a:solidFill>
                  <a:schemeClr val="bg1"/>
                </a:solidFill>
              </a:rPr>
              <a:t>（工厂方法）</a:t>
            </a:r>
            <a:r>
              <a:rPr lang="zh-CN" altLang="en-US" sz="2400" dirty="0" smtClean="0">
                <a:solidFill>
                  <a:schemeClr val="bg1"/>
                </a:solidFill>
              </a:rPr>
              <a:t>模式</a:t>
            </a:r>
            <a:endParaRPr lang="zh-CN" altLang="en-US" sz="2400" dirty="0">
              <a:solidFill>
                <a:schemeClr val="bg1"/>
              </a:solidFill>
            </a:endParaRPr>
          </a:p>
        </p:txBody>
      </p:sp>
      <p:cxnSp>
        <p:nvCxnSpPr>
          <p:cNvPr id="5"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418036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300" fill="hold"/>
                                        <p:tgtEl>
                                          <p:spTgt spid="6"/>
                                        </p:tgtEl>
                                        <p:attrNameLst>
                                          <p:attrName>ppt_x</p:attrName>
                                        </p:attrNameLst>
                                      </p:cBhvr>
                                      <p:tavLst>
                                        <p:tav tm="0">
                                          <p:val>
                                            <p:strVal val="0-#ppt_w/2"/>
                                          </p:val>
                                        </p:tav>
                                        <p:tav tm="100000">
                                          <p:val>
                                            <p:strVal val="#ppt_x"/>
                                          </p:val>
                                        </p:tav>
                                      </p:tavLst>
                                    </p:anim>
                                    <p:anim calcmode="lin" valueType="num">
                                      <p:cBhvr additive="base">
                                        <p:cTn id="12"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9"/>
          <p:cNvPicPr>
            <a:picLocks noChangeAspect="1" noChangeArrowheads="1"/>
          </p:cNvPicPr>
          <p:nvPr/>
        </p:nvPicPr>
        <p:blipFill>
          <a:blip r:embed="rId2">
            <a:extLst>
              <a:ext uri="{28A0092B-C50C-407E-A947-70E740481C1C}">
                <a14:useLocalDpi xmlns:a14="http://schemas.microsoft.com/office/drawing/2010/main" val="0"/>
              </a:ext>
            </a:extLst>
          </a:blip>
          <a:srcRect l="4118" r="3702"/>
          <a:stretch>
            <a:fillRect/>
          </a:stretch>
        </p:blipFill>
        <p:spPr bwMode="auto">
          <a:xfrm>
            <a:off x="251685" y="1916612"/>
            <a:ext cx="8677193" cy="29357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文本框 3"/>
          <p:cNvSpPr txBox="1"/>
          <p:nvPr/>
        </p:nvSpPr>
        <p:spPr>
          <a:xfrm>
            <a:off x="611776" y="1407626"/>
            <a:ext cx="7863050" cy="461665"/>
          </a:xfrm>
          <a:prstGeom prst="rect">
            <a:avLst/>
          </a:prstGeom>
          <a:noFill/>
        </p:spPr>
        <p:txBody>
          <a:bodyPr wrap="none" rtlCol="0">
            <a:spAutoFit/>
          </a:bodyPr>
          <a:lstStyle/>
          <a:p>
            <a:r>
              <a:rPr lang="zh-CN" altLang="en-US" sz="2400" dirty="0" smtClean="0"/>
              <a:t>如何运用</a:t>
            </a:r>
            <a:r>
              <a:rPr lang="en-US" altLang="zh-CN" sz="2400" dirty="0" smtClean="0"/>
              <a:t>Factory Method</a:t>
            </a:r>
            <a:r>
              <a:rPr lang="zh-CN" altLang="en-US" sz="2400" dirty="0" smtClean="0"/>
              <a:t>（工厂方法）解决快餐店问题？</a:t>
            </a:r>
            <a:endParaRPr lang="zh-CN" altLang="en-US" sz="2400" dirty="0"/>
          </a:p>
        </p:txBody>
      </p:sp>
      <p:sp>
        <p:nvSpPr>
          <p:cNvPr id="5"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a:solidFill>
                  <a:schemeClr val="bg1"/>
                </a:solidFill>
              </a:rPr>
              <a:t>Factory Method </a:t>
            </a:r>
            <a:r>
              <a:rPr lang="zh-CN" altLang="en-US" sz="2400" dirty="0">
                <a:solidFill>
                  <a:schemeClr val="bg1"/>
                </a:solidFill>
              </a:rPr>
              <a:t>（工厂方法）</a:t>
            </a:r>
            <a:r>
              <a:rPr lang="zh-CN" altLang="en-US" sz="2400" dirty="0" smtClean="0">
                <a:solidFill>
                  <a:schemeClr val="bg1"/>
                </a:solidFill>
              </a:rPr>
              <a:t>模式</a:t>
            </a:r>
            <a:endParaRPr lang="zh-CN" altLang="en-US" sz="2400" dirty="0">
              <a:solidFill>
                <a:schemeClr val="bg1"/>
              </a:solidFill>
            </a:endParaRPr>
          </a:p>
        </p:txBody>
      </p:sp>
      <p:cxnSp>
        <p:nvCxnSpPr>
          <p:cNvPr id="6"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416017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1000"/>
                            </p:stCondLst>
                            <p:childTnLst>
                              <p:par>
                                <p:cTn id="20" presetID="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300" fill="hold"/>
                                        <p:tgtEl>
                                          <p:spTgt spid="7"/>
                                        </p:tgtEl>
                                        <p:attrNameLst>
                                          <p:attrName>ppt_x</p:attrName>
                                        </p:attrNameLst>
                                      </p:cBhvr>
                                      <p:tavLst>
                                        <p:tav tm="0">
                                          <p:val>
                                            <p:strVal val="0-#ppt_w/2"/>
                                          </p:val>
                                        </p:tav>
                                        <p:tav tm="100000">
                                          <p:val>
                                            <p:strVal val="#ppt_x"/>
                                          </p:val>
                                        </p:tav>
                                      </p:tavLst>
                                    </p:anim>
                                    <p:anim calcmode="lin" valueType="num">
                                      <p:cBhvr additive="base">
                                        <p:cTn id="23" dur="3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619531" y="867919"/>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1800" dirty="0">
                <a:solidFill>
                  <a:schemeClr val="bg1"/>
                </a:solidFill>
              </a:rPr>
              <a:t>Façade(</a:t>
            </a:r>
            <a:r>
              <a:rPr lang="zh-CN" altLang="en-US" sz="1800" dirty="0">
                <a:solidFill>
                  <a:schemeClr val="bg1"/>
                </a:solidFill>
              </a:rPr>
              <a:t>门面）模式</a:t>
            </a:r>
          </a:p>
        </p:txBody>
      </p:sp>
      <p:grpSp>
        <p:nvGrpSpPr>
          <p:cNvPr id="24" name="组合 23"/>
          <p:cNvGrpSpPr/>
          <p:nvPr/>
        </p:nvGrpSpPr>
        <p:grpSpPr>
          <a:xfrm>
            <a:off x="179665" y="1628538"/>
            <a:ext cx="7777998" cy="3600924"/>
            <a:chOff x="969963" y="2636838"/>
            <a:chExt cx="7994650" cy="3959225"/>
          </a:xfrm>
        </p:grpSpPr>
        <p:pic>
          <p:nvPicPr>
            <p:cNvPr id="4" name="Picture 4" descr="3-00728_oval_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963" y="2640013"/>
              <a:ext cx="799465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5"/>
            <p:cNvSpPr>
              <a:spLocks noChangeShapeType="1"/>
            </p:cNvSpPr>
            <p:nvPr/>
          </p:nvSpPr>
          <p:spPr bwMode="auto">
            <a:xfrm>
              <a:off x="7138988" y="4064000"/>
              <a:ext cx="130175" cy="1143000"/>
            </a:xfrm>
            <a:prstGeom prst="line">
              <a:avLst/>
            </a:prstGeom>
            <a:noFill/>
            <a:ln w="28575" cap="rnd">
              <a:solidFill>
                <a:srgbClr val="FFCC29"/>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6" name="Line 6"/>
            <p:cNvSpPr>
              <a:spLocks noChangeShapeType="1"/>
            </p:cNvSpPr>
            <p:nvPr/>
          </p:nvSpPr>
          <p:spPr bwMode="auto">
            <a:xfrm>
              <a:off x="5570538" y="4781550"/>
              <a:ext cx="142875" cy="892175"/>
            </a:xfrm>
            <a:prstGeom prst="line">
              <a:avLst/>
            </a:prstGeom>
            <a:noFill/>
            <a:ln w="28575" cap="rnd">
              <a:solidFill>
                <a:srgbClr val="FFCC29"/>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7" name="Line 7"/>
            <p:cNvSpPr>
              <a:spLocks noChangeShapeType="1"/>
            </p:cNvSpPr>
            <p:nvPr/>
          </p:nvSpPr>
          <p:spPr bwMode="auto">
            <a:xfrm>
              <a:off x="5213350" y="4730750"/>
              <a:ext cx="179388" cy="1000125"/>
            </a:xfrm>
            <a:prstGeom prst="line">
              <a:avLst/>
            </a:prstGeom>
            <a:noFill/>
            <a:ln w="28575" cap="rnd">
              <a:solidFill>
                <a:srgbClr val="FFCC29"/>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8" name="Line 8"/>
            <p:cNvSpPr>
              <a:spLocks noChangeShapeType="1"/>
            </p:cNvSpPr>
            <p:nvPr/>
          </p:nvSpPr>
          <p:spPr bwMode="auto">
            <a:xfrm flipH="1" flipV="1">
              <a:off x="5956300" y="4741863"/>
              <a:ext cx="1208088" cy="685800"/>
            </a:xfrm>
            <a:prstGeom prst="line">
              <a:avLst/>
            </a:prstGeom>
            <a:noFill/>
            <a:ln w="28575" cap="rnd">
              <a:solidFill>
                <a:srgbClr val="FFCC29"/>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9" name="Line 9"/>
            <p:cNvSpPr>
              <a:spLocks noChangeShapeType="1"/>
            </p:cNvSpPr>
            <p:nvPr/>
          </p:nvSpPr>
          <p:spPr bwMode="auto">
            <a:xfrm>
              <a:off x="6048375" y="4603750"/>
              <a:ext cx="1262063" cy="603250"/>
            </a:xfrm>
            <a:prstGeom prst="line">
              <a:avLst/>
            </a:prstGeom>
            <a:noFill/>
            <a:ln w="28575" cap="rnd">
              <a:solidFill>
                <a:srgbClr val="FFCC29"/>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10" name="Line 10"/>
            <p:cNvSpPr>
              <a:spLocks noChangeShapeType="1"/>
            </p:cNvSpPr>
            <p:nvPr/>
          </p:nvSpPr>
          <p:spPr bwMode="auto">
            <a:xfrm>
              <a:off x="3230563" y="4292600"/>
              <a:ext cx="1458912" cy="320675"/>
            </a:xfrm>
            <a:prstGeom prst="line">
              <a:avLst/>
            </a:prstGeom>
            <a:noFill/>
            <a:ln w="28575" cap="rnd">
              <a:solidFill>
                <a:srgbClr val="FFCC29"/>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11" name="Line 11"/>
            <p:cNvSpPr>
              <a:spLocks noChangeShapeType="1"/>
            </p:cNvSpPr>
            <p:nvPr/>
          </p:nvSpPr>
          <p:spPr bwMode="auto">
            <a:xfrm flipV="1">
              <a:off x="3154363" y="3635375"/>
              <a:ext cx="4254500" cy="428625"/>
            </a:xfrm>
            <a:prstGeom prst="line">
              <a:avLst/>
            </a:prstGeom>
            <a:noFill/>
            <a:ln w="28575" cap="rnd">
              <a:solidFill>
                <a:srgbClr val="FFCC29"/>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12" name="Line 12"/>
            <p:cNvSpPr>
              <a:spLocks noChangeShapeType="1"/>
            </p:cNvSpPr>
            <p:nvPr/>
          </p:nvSpPr>
          <p:spPr bwMode="auto">
            <a:xfrm>
              <a:off x="3230563" y="4187825"/>
              <a:ext cx="1593850" cy="0"/>
            </a:xfrm>
            <a:prstGeom prst="line">
              <a:avLst/>
            </a:prstGeom>
            <a:noFill/>
            <a:ln w="28575" cap="rnd">
              <a:solidFill>
                <a:srgbClr val="FFCC29"/>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pic>
          <p:nvPicPr>
            <p:cNvPr id="13" name="Picture 13" descr="3-00728_oval_b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788" y="3248025"/>
              <a:ext cx="151765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descr="3-00728_oval_b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6238" y="4822825"/>
              <a:ext cx="151765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5" descr="3-00728_oval_b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963" y="5291138"/>
              <a:ext cx="151765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6" descr="3-00728_oval_yel-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3350" y="3678238"/>
              <a:ext cx="2322513" cy="142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7" descr="3-00728_oval_yel-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475" y="3429000"/>
              <a:ext cx="2322513"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18"/>
            <p:cNvSpPr txBox="1">
              <a:spLocks noChangeArrowheads="1"/>
            </p:cNvSpPr>
            <p:nvPr/>
          </p:nvSpPr>
          <p:spPr bwMode="auto">
            <a:xfrm>
              <a:off x="1871663" y="3860800"/>
              <a:ext cx="971550" cy="522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r>
                <a:rPr lang="zh-CN" altLang="en-US" sz="2801">
                  <a:effectLst>
                    <a:outerShdw blurRad="38100" dist="38100" dir="2700000" algn="tl">
                      <a:srgbClr val="000000"/>
                    </a:outerShdw>
                  </a:effectLst>
                </a:rPr>
                <a:t>门诊</a:t>
              </a:r>
            </a:p>
          </p:txBody>
        </p:sp>
        <p:sp>
          <p:nvSpPr>
            <p:cNvPr id="19" name="Text Box 19"/>
            <p:cNvSpPr txBox="1">
              <a:spLocks noChangeArrowheads="1"/>
            </p:cNvSpPr>
            <p:nvPr/>
          </p:nvSpPr>
          <p:spPr bwMode="auto">
            <a:xfrm>
              <a:off x="4572000" y="4076700"/>
              <a:ext cx="971550" cy="522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r>
                <a:rPr lang="zh-CN" altLang="en-US" sz="2801">
                  <a:effectLst>
                    <a:outerShdw blurRad="38100" dist="38100" dir="2700000" algn="tl">
                      <a:srgbClr val="000000"/>
                    </a:outerShdw>
                  </a:effectLst>
                </a:rPr>
                <a:t>挂号</a:t>
              </a:r>
            </a:p>
          </p:txBody>
        </p:sp>
        <p:sp>
          <p:nvSpPr>
            <p:cNvPr id="20" name="Text Box 20"/>
            <p:cNvSpPr txBox="1">
              <a:spLocks noChangeArrowheads="1"/>
            </p:cNvSpPr>
            <p:nvPr/>
          </p:nvSpPr>
          <p:spPr bwMode="auto">
            <a:xfrm>
              <a:off x="4932363" y="5516563"/>
              <a:ext cx="971550" cy="522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r>
                <a:rPr lang="zh-CN" altLang="en-US" sz="2801">
                  <a:effectLst>
                    <a:outerShdw blurRad="38100" dist="38100" dir="2700000" algn="tl">
                      <a:srgbClr val="000000"/>
                    </a:outerShdw>
                  </a:effectLst>
                </a:rPr>
                <a:t>划价</a:t>
              </a:r>
            </a:p>
          </p:txBody>
        </p:sp>
        <p:sp>
          <p:nvSpPr>
            <p:cNvPr id="21" name="Text Box 21"/>
            <p:cNvSpPr txBox="1">
              <a:spLocks noChangeArrowheads="1"/>
            </p:cNvSpPr>
            <p:nvPr/>
          </p:nvSpPr>
          <p:spPr bwMode="auto">
            <a:xfrm>
              <a:off x="6804025" y="3429000"/>
              <a:ext cx="971550" cy="522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r>
                <a:rPr lang="zh-CN" altLang="en-US" sz="2801">
                  <a:effectLst>
                    <a:outerShdw blurRad="38100" dist="38100" dir="2700000" algn="tl">
                      <a:srgbClr val="000000"/>
                    </a:outerShdw>
                  </a:effectLst>
                </a:rPr>
                <a:t>化验</a:t>
              </a:r>
            </a:p>
          </p:txBody>
        </p:sp>
        <p:sp>
          <p:nvSpPr>
            <p:cNvPr id="22" name="Text Box 22"/>
            <p:cNvSpPr txBox="1">
              <a:spLocks noChangeArrowheads="1"/>
            </p:cNvSpPr>
            <p:nvPr/>
          </p:nvSpPr>
          <p:spPr bwMode="auto">
            <a:xfrm>
              <a:off x="6985000" y="5013325"/>
              <a:ext cx="971550" cy="522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r>
                <a:rPr lang="zh-CN" altLang="en-US" sz="2801">
                  <a:effectLst>
                    <a:outerShdw blurRad="38100" dist="38100" dir="2700000" algn="tl">
                      <a:srgbClr val="000000"/>
                    </a:outerShdw>
                  </a:effectLst>
                </a:rPr>
                <a:t>取药</a:t>
              </a:r>
            </a:p>
          </p:txBody>
        </p:sp>
        <p:pic>
          <p:nvPicPr>
            <p:cNvPr id="23" name="Picture 23" descr="User_UserE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6463" y="2636838"/>
              <a:ext cx="633412"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矩形 24"/>
          <p:cNvSpPr/>
          <p:nvPr/>
        </p:nvSpPr>
        <p:spPr>
          <a:xfrm>
            <a:off x="2304870" y="5161715"/>
            <a:ext cx="3878658" cy="369396"/>
          </a:xfrm>
          <a:prstGeom prst="rect">
            <a:avLst/>
          </a:prstGeom>
        </p:spPr>
        <p:txBody>
          <a:bodyPr wrap="none">
            <a:spAutoFit/>
          </a:bodyPr>
          <a:lstStyle/>
          <a:p>
            <a:pPr lvl="1" eaLnBrk="1" hangingPunct="1">
              <a:defRPr/>
            </a:pPr>
            <a:r>
              <a:rPr lang="zh-CN" altLang="en-US" dirty="0"/>
              <a:t>病人需要直接跟各个部门打交道</a:t>
            </a:r>
          </a:p>
        </p:txBody>
      </p:sp>
      <p:grpSp>
        <p:nvGrpSpPr>
          <p:cNvPr id="46" name="组合 45"/>
          <p:cNvGrpSpPr/>
          <p:nvPr/>
        </p:nvGrpSpPr>
        <p:grpSpPr>
          <a:xfrm>
            <a:off x="1062359" y="1544790"/>
            <a:ext cx="7259310" cy="2983674"/>
            <a:chOff x="1062174" y="687867"/>
            <a:chExt cx="7258050" cy="2983156"/>
          </a:xfrm>
        </p:grpSpPr>
        <p:grpSp>
          <p:nvGrpSpPr>
            <p:cNvPr id="26" name="组合 25"/>
            <p:cNvGrpSpPr/>
            <p:nvPr/>
          </p:nvGrpSpPr>
          <p:grpSpPr>
            <a:xfrm>
              <a:off x="1062174" y="687867"/>
              <a:ext cx="7258050" cy="2983156"/>
              <a:chOff x="1706563" y="3067050"/>
              <a:chExt cx="7258050" cy="2983156"/>
            </a:xfrm>
          </p:grpSpPr>
          <p:sp>
            <p:nvSpPr>
              <p:cNvPr id="27" name="Rectangle 2"/>
              <p:cNvSpPr>
                <a:spLocks noChangeArrowheads="1"/>
              </p:cNvSpPr>
              <p:nvPr/>
            </p:nvSpPr>
            <p:spPr bwMode="auto">
              <a:xfrm>
                <a:off x="2197100" y="5201456"/>
                <a:ext cx="3529013" cy="344463"/>
              </a:xfrm>
              <a:prstGeom prst="rect">
                <a:avLst/>
              </a:prstGeom>
              <a:ln>
                <a:headEnd/>
                <a:tailEnd/>
              </a:ln>
              <a:extLst/>
            </p:spPr>
            <p:style>
              <a:lnRef idx="3">
                <a:schemeClr val="lt1"/>
              </a:lnRef>
              <a:fillRef idx="1">
                <a:schemeClr val="accent5"/>
              </a:fillRef>
              <a:effectRef idx="1">
                <a:schemeClr val="accent5"/>
              </a:effectRef>
              <a:fontRef idx="minor">
                <a:schemeClr val="lt1"/>
              </a:fontRef>
            </p:style>
            <p:txBody>
              <a:bodyPr tIns="36006" bIns="72013" anchor="ctr">
                <a:spAutoFit/>
                <a:flatTx/>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28" name="Text Box 5"/>
              <p:cNvSpPr txBox="1">
                <a:spLocks noChangeArrowheads="1"/>
              </p:cNvSpPr>
              <p:nvPr/>
            </p:nvSpPr>
            <p:spPr bwMode="auto">
              <a:xfrm>
                <a:off x="2544763" y="4673600"/>
                <a:ext cx="849312" cy="386006"/>
              </a:xfrm>
              <a:prstGeom prst="rect">
                <a:avLst/>
              </a:prstGeom>
              <a:ln>
                <a:headEnd/>
                <a:tailEnd/>
              </a:ln>
            </p:spPr>
            <p:style>
              <a:lnRef idx="3">
                <a:schemeClr val="lt1"/>
              </a:lnRef>
              <a:fillRef idx="1">
                <a:schemeClr val="accent3"/>
              </a:fillRef>
              <a:effectRef idx="1">
                <a:schemeClr val="accent3"/>
              </a:effectRef>
              <a:fontRef idx="minor">
                <a:schemeClr val="lt1"/>
              </a:fontRef>
            </p:style>
            <p:txBody>
              <a:bodyPr tIns="36006" bIns="72013">
                <a:spAutoFit/>
              </a:bodyPr>
              <a:lstStyle/>
              <a:p>
                <a:pPr algn="ctr" eaLnBrk="1" hangingPunct="1">
                  <a:spcBef>
                    <a:spcPct val="20000"/>
                  </a:spcBef>
                  <a:defRPr/>
                </a:pPr>
                <a:r>
                  <a:rPr lang="zh-CN" altLang="en-US"/>
                  <a:t>门诊</a:t>
                </a:r>
              </a:p>
            </p:txBody>
          </p:sp>
          <p:sp>
            <p:nvSpPr>
              <p:cNvPr id="29" name="Text Box 6"/>
              <p:cNvSpPr txBox="1">
                <a:spLocks noChangeArrowheads="1"/>
              </p:cNvSpPr>
              <p:nvPr/>
            </p:nvSpPr>
            <p:spPr bwMode="auto">
              <a:xfrm>
                <a:off x="4429125" y="4654550"/>
                <a:ext cx="849313" cy="386006"/>
              </a:xfrm>
              <a:prstGeom prst="rect">
                <a:avLst/>
              </a:prstGeom>
              <a:ln>
                <a:headEnd/>
                <a:tailEnd/>
              </a:ln>
            </p:spPr>
            <p:style>
              <a:lnRef idx="3">
                <a:schemeClr val="lt1"/>
              </a:lnRef>
              <a:fillRef idx="1">
                <a:schemeClr val="accent3"/>
              </a:fillRef>
              <a:effectRef idx="1">
                <a:schemeClr val="accent3"/>
              </a:effectRef>
              <a:fontRef idx="minor">
                <a:schemeClr val="lt1"/>
              </a:fontRef>
            </p:style>
            <p:txBody>
              <a:bodyPr tIns="36006" bIns="72013">
                <a:spAutoFit/>
              </a:bodyPr>
              <a:lstStyle/>
              <a:p>
                <a:pPr algn="ctr" eaLnBrk="1" hangingPunct="1">
                  <a:spcBef>
                    <a:spcPct val="20000"/>
                  </a:spcBef>
                  <a:defRPr/>
                </a:pPr>
                <a:r>
                  <a:rPr lang="zh-CN" altLang="en-US"/>
                  <a:t>挂号</a:t>
                </a:r>
              </a:p>
            </p:txBody>
          </p:sp>
          <p:sp>
            <p:nvSpPr>
              <p:cNvPr id="30" name="Text Box 7"/>
              <p:cNvSpPr txBox="1">
                <a:spLocks noChangeArrowheads="1"/>
              </p:cNvSpPr>
              <p:nvPr/>
            </p:nvSpPr>
            <p:spPr bwMode="auto">
              <a:xfrm>
                <a:off x="2687638" y="5664200"/>
                <a:ext cx="849312" cy="386006"/>
              </a:xfrm>
              <a:prstGeom prst="rect">
                <a:avLst/>
              </a:prstGeom>
              <a:ln>
                <a:headEnd/>
                <a:tailEnd/>
              </a:ln>
            </p:spPr>
            <p:style>
              <a:lnRef idx="3">
                <a:schemeClr val="lt1"/>
              </a:lnRef>
              <a:fillRef idx="1">
                <a:schemeClr val="accent3"/>
              </a:fillRef>
              <a:effectRef idx="1">
                <a:schemeClr val="accent3"/>
              </a:effectRef>
              <a:fontRef idx="minor">
                <a:schemeClr val="lt1"/>
              </a:fontRef>
            </p:style>
            <p:txBody>
              <a:bodyPr tIns="36006" bIns="72013">
                <a:spAutoFit/>
              </a:bodyPr>
              <a:lstStyle/>
              <a:p>
                <a:pPr algn="ctr" eaLnBrk="1" hangingPunct="1">
                  <a:spcBef>
                    <a:spcPct val="20000"/>
                  </a:spcBef>
                  <a:defRPr/>
                </a:pPr>
                <a:r>
                  <a:rPr lang="zh-CN" altLang="en-US"/>
                  <a:t>划价</a:t>
                </a:r>
              </a:p>
            </p:txBody>
          </p:sp>
          <p:sp>
            <p:nvSpPr>
              <p:cNvPr id="31" name="Text Box 8"/>
              <p:cNvSpPr txBox="1">
                <a:spLocks noChangeArrowheads="1"/>
              </p:cNvSpPr>
              <p:nvPr/>
            </p:nvSpPr>
            <p:spPr bwMode="auto">
              <a:xfrm>
                <a:off x="4430713" y="5664200"/>
                <a:ext cx="849312" cy="386006"/>
              </a:xfrm>
              <a:prstGeom prst="rect">
                <a:avLst/>
              </a:prstGeom>
              <a:ln>
                <a:headEnd/>
                <a:tailEnd/>
              </a:ln>
            </p:spPr>
            <p:style>
              <a:lnRef idx="3">
                <a:schemeClr val="lt1"/>
              </a:lnRef>
              <a:fillRef idx="1">
                <a:schemeClr val="accent3"/>
              </a:fillRef>
              <a:effectRef idx="1">
                <a:schemeClr val="accent3"/>
              </a:effectRef>
              <a:fontRef idx="minor">
                <a:schemeClr val="lt1"/>
              </a:fontRef>
            </p:style>
            <p:txBody>
              <a:bodyPr tIns="36006" bIns="72013">
                <a:spAutoFit/>
              </a:bodyPr>
              <a:lstStyle/>
              <a:p>
                <a:pPr algn="ctr" eaLnBrk="1" hangingPunct="1">
                  <a:spcBef>
                    <a:spcPct val="20000"/>
                  </a:spcBef>
                  <a:defRPr/>
                </a:pPr>
                <a:r>
                  <a:rPr lang="zh-CN" altLang="en-US" dirty="0"/>
                  <a:t>取药</a:t>
                </a:r>
              </a:p>
            </p:txBody>
          </p:sp>
          <p:sp>
            <p:nvSpPr>
              <p:cNvPr id="32" name="Line 9"/>
              <p:cNvSpPr>
                <a:spLocks noChangeShapeType="1"/>
              </p:cNvSpPr>
              <p:nvPr/>
            </p:nvSpPr>
            <p:spPr bwMode="auto">
              <a:xfrm>
                <a:off x="3494088" y="5878513"/>
                <a:ext cx="987425" cy="15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33" name="Line 10"/>
              <p:cNvSpPr>
                <a:spLocks noChangeShapeType="1"/>
              </p:cNvSpPr>
              <p:nvPr/>
            </p:nvSpPr>
            <p:spPr bwMode="auto">
              <a:xfrm>
                <a:off x="2917825" y="5159375"/>
                <a:ext cx="152400" cy="5032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34" name="Line 11"/>
              <p:cNvSpPr>
                <a:spLocks noChangeShapeType="1"/>
              </p:cNvSpPr>
              <p:nvPr/>
            </p:nvSpPr>
            <p:spPr bwMode="auto">
              <a:xfrm>
                <a:off x="3349625" y="4870450"/>
                <a:ext cx="1138238" cy="714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35" name="Line 12"/>
              <p:cNvSpPr>
                <a:spLocks noChangeShapeType="1"/>
              </p:cNvSpPr>
              <p:nvPr/>
            </p:nvSpPr>
            <p:spPr bwMode="auto">
              <a:xfrm>
                <a:off x="4860925" y="5159375"/>
                <a:ext cx="1588" cy="5032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36" name="Text Box 13"/>
              <p:cNvSpPr txBox="1">
                <a:spLocks noChangeArrowheads="1"/>
              </p:cNvSpPr>
              <p:nvPr/>
            </p:nvSpPr>
            <p:spPr bwMode="auto">
              <a:xfrm>
                <a:off x="3233738" y="3813175"/>
                <a:ext cx="1492250" cy="614363"/>
              </a:xfrm>
              <a:prstGeom prst="rect">
                <a:avLst/>
              </a:prstGeom>
              <a:gradFill rotWithShape="1">
                <a:gsLst>
                  <a:gs pos="0">
                    <a:srgbClr val="005E00"/>
                  </a:gs>
                  <a:gs pos="50000">
                    <a:srgbClr val="00CC00"/>
                  </a:gs>
                  <a:gs pos="100000">
                    <a:srgbClr val="005E00"/>
                  </a:gs>
                </a:gsLst>
                <a:lin ang="2700000" scaled="1"/>
              </a:gradFill>
              <a:ln w="19050" algn="ctr">
                <a:solidFill>
                  <a:srgbClr val="00CC00"/>
                </a:solidFill>
                <a:miter lim="800000"/>
                <a:headEnd/>
                <a:tailEnd/>
              </a:ln>
              <a:effectLst>
                <a:outerShdw dist="107763" dir="2700000" algn="ctr" rotWithShape="0">
                  <a:schemeClr val="bg2"/>
                </a:outerShdw>
              </a:effectLst>
            </p:spPr>
            <p:txBody>
              <a:bodyPr tIns="36006" bIns="72013">
                <a:spAutoFit/>
              </a:bodyPr>
              <a:lstStyle>
                <a:lvl1pPr>
                  <a:spcBef>
                    <a:spcPct val="20000"/>
                  </a:spcBef>
                  <a:buClr>
                    <a:schemeClr val="tx2"/>
                  </a:buClr>
                  <a:buFont typeface="Wingdings 2" panose="05020102010507070707" pitchFamily="18" charset="2"/>
                  <a:buBlip>
                    <a:blip r:embed="rId6"/>
                  </a:buBlip>
                  <a:defRPr sz="3600" b="1">
                    <a:solidFill>
                      <a:srgbClr val="FF6600"/>
                    </a:solidFill>
                    <a:latin typeface="Corbel" panose="020B0503020204020204" pitchFamily="34" charset="0"/>
                    <a:ea typeface="幼圆" panose="02010509060101010101" pitchFamily="49" charset="-122"/>
                  </a:defRPr>
                </a:lvl1pPr>
                <a:lvl2pPr marL="742950" indent="-285750">
                  <a:spcBef>
                    <a:spcPct val="20000"/>
                  </a:spcBef>
                  <a:buClr>
                    <a:schemeClr val="tx2"/>
                  </a:buClr>
                  <a:buFont typeface="Wingdings 2" panose="05020102010507070707" pitchFamily="18" charset="2"/>
                  <a:buBlip>
                    <a:blip r:embed="rId7"/>
                  </a:buBlip>
                  <a:defRPr sz="3200" b="1">
                    <a:solidFill>
                      <a:schemeClr val="tx1"/>
                    </a:solidFill>
                    <a:latin typeface="Corbel" panose="020B0503020204020204" pitchFamily="34" charset="0"/>
                    <a:ea typeface="幼圆" panose="02010509060101010101" pitchFamily="49" charset="-122"/>
                  </a:defRPr>
                </a:lvl2pPr>
                <a:lvl3pPr marL="1143000" indent="-228600">
                  <a:spcBef>
                    <a:spcPct val="20000"/>
                  </a:spcBef>
                  <a:buClr>
                    <a:schemeClr val="tx2"/>
                  </a:buClr>
                  <a:buFont typeface="Wingdings 2" panose="05020102010507070707" pitchFamily="18" charset="2"/>
                  <a:buBlip>
                    <a:blip r:embed="rId7"/>
                  </a:buBlip>
                  <a:defRPr sz="2800" b="1">
                    <a:solidFill>
                      <a:schemeClr val="tx1"/>
                    </a:solidFill>
                    <a:latin typeface="Corbel" panose="020B0503020204020204" pitchFamily="34" charset="0"/>
                    <a:ea typeface="幼圆" panose="02010509060101010101" pitchFamily="49" charset="-122"/>
                  </a:defRPr>
                </a:lvl3pPr>
                <a:lvl4pPr marL="1600200" indent="-228600">
                  <a:spcBef>
                    <a:spcPct val="20000"/>
                  </a:spcBef>
                  <a:buClr>
                    <a:schemeClr val="tx2"/>
                  </a:buClr>
                  <a:buFont typeface="Wingdings 2" panose="05020102010507070707" pitchFamily="18" charset="2"/>
                  <a:buBlip>
                    <a:blip r:embed="rId7"/>
                  </a:buBlip>
                  <a:defRPr sz="2400" b="1">
                    <a:solidFill>
                      <a:schemeClr val="tx1"/>
                    </a:solidFill>
                    <a:latin typeface="Corbel" panose="020B0503020204020204" pitchFamily="34" charset="0"/>
                    <a:ea typeface="幼圆" panose="02010509060101010101" pitchFamily="49" charset="-122"/>
                  </a:defRPr>
                </a:lvl4pPr>
                <a:lvl5pPr marL="2057400" indent="-228600">
                  <a:spcBef>
                    <a:spcPct val="20000"/>
                  </a:spcBef>
                  <a:buClr>
                    <a:schemeClr val="tx2"/>
                  </a:buClr>
                  <a:buFont typeface="Wingdings 2" panose="05020102010507070707" pitchFamily="18" charset="2"/>
                  <a:buBlip>
                    <a:blip r:embed="rId7"/>
                  </a:buBlip>
                  <a:defRPr sz="2400" b="1">
                    <a:solidFill>
                      <a:schemeClr val="tx1"/>
                    </a:solidFill>
                    <a:latin typeface="Corbel" panose="020B0503020204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Font typeface="Wingdings 2" panose="05020102010507070707" pitchFamily="18" charset="2"/>
                  <a:buBlip>
                    <a:blip r:embed="rId7"/>
                  </a:buBlip>
                  <a:defRPr sz="2400" b="1">
                    <a:solidFill>
                      <a:schemeClr val="tx1"/>
                    </a:solidFill>
                    <a:latin typeface="Corbel" panose="020B0503020204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Font typeface="Wingdings 2" panose="05020102010507070707" pitchFamily="18" charset="2"/>
                  <a:buBlip>
                    <a:blip r:embed="rId7"/>
                  </a:buBlip>
                  <a:defRPr sz="2400" b="1">
                    <a:solidFill>
                      <a:schemeClr val="tx1"/>
                    </a:solidFill>
                    <a:latin typeface="Corbel" panose="020B0503020204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Font typeface="Wingdings 2" panose="05020102010507070707" pitchFamily="18" charset="2"/>
                  <a:buBlip>
                    <a:blip r:embed="rId7"/>
                  </a:buBlip>
                  <a:defRPr sz="2400" b="1">
                    <a:solidFill>
                      <a:schemeClr val="tx1"/>
                    </a:solidFill>
                    <a:latin typeface="Corbel" panose="020B0503020204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Font typeface="Wingdings 2" panose="05020102010507070707" pitchFamily="18" charset="2"/>
                  <a:buBlip>
                    <a:blip r:embed="rId7"/>
                  </a:buBlip>
                  <a:defRPr sz="2400" b="1">
                    <a:solidFill>
                      <a:schemeClr val="tx1"/>
                    </a:solidFill>
                    <a:latin typeface="Corbel" panose="020B0503020204020204" pitchFamily="34" charset="0"/>
                    <a:ea typeface="幼圆" panose="02010509060101010101" pitchFamily="49" charset="-122"/>
                  </a:defRPr>
                </a:lvl9pPr>
              </a:lstStyle>
              <a:p>
                <a:pPr algn="ctr" eaLnBrk="1" hangingPunct="1">
                  <a:buClrTx/>
                  <a:buFontTx/>
                  <a:buNone/>
                </a:pPr>
                <a:r>
                  <a:rPr lang="zh-CN" altLang="en-US" sz="3201">
                    <a:solidFill>
                      <a:schemeClr val="tx1"/>
                    </a:solidFill>
                    <a:latin typeface="Courier New" panose="02070309020205020404" pitchFamily="49" charset="0"/>
                  </a:rPr>
                  <a:t>接待员</a:t>
                </a:r>
              </a:p>
            </p:txBody>
          </p:sp>
          <p:sp>
            <p:nvSpPr>
              <p:cNvPr id="37" name="Line 14"/>
              <p:cNvSpPr>
                <a:spLocks noChangeShapeType="1"/>
              </p:cNvSpPr>
              <p:nvPr/>
            </p:nvSpPr>
            <p:spPr bwMode="auto">
              <a:xfrm flipH="1">
                <a:off x="2989263" y="4422775"/>
                <a:ext cx="608012" cy="28733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38" name="Line 15"/>
              <p:cNvSpPr>
                <a:spLocks noChangeShapeType="1"/>
              </p:cNvSpPr>
              <p:nvPr/>
            </p:nvSpPr>
            <p:spPr bwMode="auto">
              <a:xfrm flipH="1">
                <a:off x="3205163" y="4422775"/>
                <a:ext cx="608012" cy="129540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39" name="Line 16"/>
              <p:cNvSpPr>
                <a:spLocks noChangeShapeType="1"/>
              </p:cNvSpPr>
              <p:nvPr/>
            </p:nvSpPr>
            <p:spPr bwMode="auto">
              <a:xfrm>
                <a:off x="4213225" y="4422775"/>
                <a:ext cx="531813" cy="28733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40" name="Line 17"/>
              <p:cNvSpPr>
                <a:spLocks noChangeShapeType="1"/>
              </p:cNvSpPr>
              <p:nvPr/>
            </p:nvSpPr>
            <p:spPr bwMode="auto">
              <a:xfrm>
                <a:off x="4068763" y="4422775"/>
                <a:ext cx="531812" cy="129540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41" name="Line 18"/>
              <p:cNvSpPr>
                <a:spLocks noChangeShapeType="1"/>
              </p:cNvSpPr>
              <p:nvPr/>
            </p:nvSpPr>
            <p:spPr bwMode="auto">
              <a:xfrm>
                <a:off x="2555875" y="3500438"/>
                <a:ext cx="1155700" cy="290512"/>
              </a:xfrm>
              <a:prstGeom prst="line">
                <a:avLst/>
              </a:prstGeom>
              <a:noFill/>
              <a:ln w="5715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sp>
            <p:nvSpPr>
              <p:cNvPr id="42" name="Text Box 19"/>
              <p:cNvSpPr txBox="1">
                <a:spLocks noChangeArrowheads="1"/>
              </p:cNvSpPr>
              <p:nvPr/>
            </p:nvSpPr>
            <p:spPr bwMode="auto">
              <a:xfrm>
                <a:off x="6227763" y="3289300"/>
                <a:ext cx="2736850"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lvl1pPr>
                  <a:spcBef>
                    <a:spcPct val="20000"/>
                  </a:spcBef>
                  <a:buClr>
                    <a:schemeClr val="tx2"/>
                  </a:buClr>
                  <a:buFont typeface="Wingdings 2" panose="05020102010507070707" pitchFamily="18" charset="2"/>
                  <a:buBlip>
                    <a:blip r:embed="rId6"/>
                  </a:buBlip>
                  <a:defRPr sz="3600" b="1">
                    <a:solidFill>
                      <a:srgbClr val="FF6600"/>
                    </a:solidFill>
                    <a:latin typeface="Corbel" panose="020B0503020204020204" pitchFamily="34" charset="0"/>
                    <a:ea typeface="幼圆" panose="02010509060101010101" pitchFamily="49" charset="-122"/>
                  </a:defRPr>
                </a:lvl1pPr>
                <a:lvl2pPr marL="742950" indent="-285750">
                  <a:spcBef>
                    <a:spcPct val="20000"/>
                  </a:spcBef>
                  <a:buClr>
                    <a:schemeClr val="tx2"/>
                  </a:buClr>
                  <a:buFont typeface="Wingdings 2" panose="05020102010507070707" pitchFamily="18" charset="2"/>
                  <a:buBlip>
                    <a:blip r:embed="rId7"/>
                  </a:buBlip>
                  <a:defRPr sz="3200" b="1">
                    <a:solidFill>
                      <a:schemeClr val="tx1"/>
                    </a:solidFill>
                    <a:latin typeface="Corbel" panose="020B0503020204020204" pitchFamily="34" charset="0"/>
                    <a:ea typeface="幼圆" panose="02010509060101010101" pitchFamily="49" charset="-122"/>
                  </a:defRPr>
                </a:lvl2pPr>
                <a:lvl3pPr marL="1143000" indent="-228600">
                  <a:spcBef>
                    <a:spcPct val="20000"/>
                  </a:spcBef>
                  <a:buClr>
                    <a:schemeClr val="tx2"/>
                  </a:buClr>
                  <a:buFont typeface="Wingdings 2" panose="05020102010507070707" pitchFamily="18" charset="2"/>
                  <a:buBlip>
                    <a:blip r:embed="rId7"/>
                  </a:buBlip>
                  <a:defRPr sz="2800" b="1">
                    <a:solidFill>
                      <a:schemeClr val="tx1"/>
                    </a:solidFill>
                    <a:latin typeface="Corbel" panose="020B0503020204020204" pitchFamily="34" charset="0"/>
                    <a:ea typeface="幼圆" panose="02010509060101010101" pitchFamily="49" charset="-122"/>
                  </a:defRPr>
                </a:lvl3pPr>
                <a:lvl4pPr marL="1600200" indent="-228600">
                  <a:spcBef>
                    <a:spcPct val="20000"/>
                  </a:spcBef>
                  <a:buClr>
                    <a:schemeClr val="tx2"/>
                  </a:buClr>
                  <a:buFont typeface="Wingdings 2" panose="05020102010507070707" pitchFamily="18" charset="2"/>
                  <a:buBlip>
                    <a:blip r:embed="rId7"/>
                  </a:buBlip>
                  <a:defRPr sz="2400" b="1">
                    <a:solidFill>
                      <a:schemeClr val="tx1"/>
                    </a:solidFill>
                    <a:latin typeface="Corbel" panose="020B0503020204020204" pitchFamily="34" charset="0"/>
                    <a:ea typeface="幼圆" panose="02010509060101010101" pitchFamily="49" charset="-122"/>
                  </a:defRPr>
                </a:lvl4pPr>
                <a:lvl5pPr marL="2057400" indent="-228600">
                  <a:spcBef>
                    <a:spcPct val="20000"/>
                  </a:spcBef>
                  <a:buClr>
                    <a:schemeClr val="tx2"/>
                  </a:buClr>
                  <a:buFont typeface="Wingdings 2" panose="05020102010507070707" pitchFamily="18" charset="2"/>
                  <a:buBlip>
                    <a:blip r:embed="rId7"/>
                  </a:buBlip>
                  <a:defRPr sz="2400" b="1">
                    <a:solidFill>
                      <a:schemeClr val="tx1"/>
                    </a:solidFill>
                    <a:latin typeface="Corbel" panose="020B0503020204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Font typeface="Wingdings 2" panose="05020102010507070707" pitchFamily="18" charset="2"/>
                  <a:buBlip>
                    <a:blip r:embed="rId7"/>
                  </a:buBlip>
                  <a:defRPr sz="2400" b="1">
                    <a:solidFill>
                      <a:schemeClr val="tx1"/>
                    </a:solidFill>
                    <a:latin typeface="Corbel" panose="020B0503020204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Font typeface="Wingdings 2" panose="05020102010507070707" pitchFamily="18" charset="2"/>
                  <a:buBlip>
                    <a:blip r:embed="rId7"/>
                  </a:buBlip>
                  <a:defRPr sz="2400" b="1">
                    <a:solidFill>
                      <a:schemeClr val="tx1"/>
                    </a:solidFill>
                    <a:latin typeface="Corbel" panose="020B0503020204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Font typeface="Wingdings 2" panose="05020102010507070707" pitchFamily="18" charset="2"/>
                  <a:buBlip>
                    <a:blip r:embed="rId7"/>
                  </a:buBlip>
                  <a:defRPr sz="2400" b="1">
                    <a:solidFill>
                      <a:schemeClr val="tx1"/>
                    </a:solidFill>
                    <a:latin typeface="Corbel" panose="020B0503020204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Font typeface="Wingdings 2" panose="05020102010507070707" pitchFamily="18" charset="2"/>
                  <a:buBlip>
                    <a:blip r:embed="rId7"/>
                  </a:buBlip>
                  <a:defRPr sz="2400" b="1">
                    <a:solidFill>
                      <a:schemeClr val="tx1"/>
                    </a:solidFill>
                    <a:latin typeface="Corbel" panose="020B0503020204020204" pitchFamily="34" charset="0"/>
                    <a:ea typeface="幼圆" panose="02010509060101010101" pitchFamily="49" charset="-122"/>
                  </a:defRPr>
                </a:lvl9pPr>
              </a:lstStyle>
              <a:p>
                <a:pPr algn="ctr" eaLnBrk="1" hangingPunct="1">
                  <a:buClrTx/>
                  <a:buFontTx/>
                  <a:buNone/>
                </a:pPr>
                <a:r>
                  <a:rPr lang="zh-CN" altLang="en-US" sz="2801">
                    <a:solidFill>
                      <a:schemeClr val="tx1"/>
                    </a:solidFill>
                    <a:latin typeface="Courier New" panose="02070309020205020404" pitchFamily="49" charset="0"/>
                  </a:rPr>
                  <a:t>医院的门面</a:t>
                </a:r>
              </a:p>
              <a:p>
                <a:pPr algn="ctr" eaLnBrk="1" hangingPunct="1">
                  <a:buClrTx/>
                  <a:buFontTx/>
                  <a:buNone/>
                </a:pPr>
                <a:r>
                  <a:rPr lang="en-US" altLang="zh-CN" sz="2801">
                    <a:solidFill>
                      <a:schemeClr val="tx1"/>
                    </a:solidFill>
                    <a:latin typeface="Courier New" panose="02070309020205020404" pitchFamily="49" charset="0"/>
                  </a:rPr>
                  <a:t>(Facade)</a:t>
                </a:r>
              </a:p>
            </p:txBody>
          </p:sp>
          <p:sp>
            <p:nvSpPr>
              <p:cNvPr id="43" name="Line 20"/>
              <p:cNvSpPr>
                <a:spLocks noChangeShapeType="1"/>
              </p:cNvSpPr>
              <p:nvPr/>
            </p:nvSpPr>
            <p:spPr bwMode="auto">
              <a:xfrm flipV="1">
                <a:off x="4878388" y="3646488"/>
                <a:ext cx="1712912" cy="288925"/>
              </a:xfrm>
              <a:prstGeom prst="line">
                <a:avLst/>
              </a:prstGeom>
              <a:noFill/>
              <a:ln w="38100">
                <a:solidFill>
                  <a:schemeClr val="tx1"/>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p>
                <a:pPr algn="ctr">
                  <a:lnSpc>
                    <a:spcPct val="85000"/>
                  </a:lnSpc>
                  <a:spcBef>
                    <a:spcPct val="20000"/>
                  </a:spcBef>
                  <a:defRPr/>
                </a:pPr>
                <a:endParaRPr lang="zh-CN" altLang="en-US">
                  <a:effectLst>
                    <a:outerShdw blurRad="38100" dist="38100" dir="2700000" algn="tl">
                      <a:srgbClr val="000000">
                        <a:alpha val="43137"/>
                      </a:srgbClr>
                    </a:outerShdw>
                  </a:effectLst>
                </a:endParaRPr>
              </a:p>
            </p:txBody>
          </p:sp>
          <p:pic>
            <p:nvPicPr>
              <p:cNvPr id="44" name="Picture 21" descr="User_UserE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06563" y="3067050"/>
                <a:ext cx="633412"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5" name="文本框 44"/>
            <p:cNvSpPr txBox="1"/>
            <p:nvPr/>
          </p:nvSpPr>
          <p:spPr>
            <a:xfrm>
              <a:off x="2596325" y="774487"/>
              <a:ext cx="1800493" cy="369332"/>
            </a:xfrm>
            <a:prstGeom prst="rect">
              <a:avLst/>
            </a:prstGeom>
            <a:noFill/>
          </p:spPr>
          <p:txBody>
            <a:bodyPr wrap="none" rtlCol="0">
              <a:spAutoFit/>
            </a:bodyPr>
            <a:lstStyle/>
            <a:p>
              <a:r>
                <a:rPr lang="zh-CN" altLang="en-US" dirty="0" smtClean="0"/>
                <a:t>方便患者的方式</a:t>
              </a:r>
              <a:endParaRPr lang="zh-CN" altLang="en-US" dirty="0"/>
            </a:p>
          </p:txBody>
        </p:sp>
      </p:grpSp>
      <p:sp>
        <p:nvSpPr>
          <p:cNvPr id="47"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smtClean="0">
                <a:solidFill>
                  <a:schemeClr val="bg1"/>
                </a:solidFill>
              </a:rPr>
              <a:t>Facade</a:t>
            </a:r>
            <a:r>
              <a:rPr lang="zh-CN" altLang="en-US" sz="2400" dirty="0" smtClean="0">
                <a:solidFill>
                  <a:schemeClr val="bg1"/>
                </a:solidFill>
              </a:rPr>
              <a:t>（门面）模式</a:t>
            </a:r>
            <a:endParaRPr lang="zh-CN" altLang="en-US" sz="2400" dirty="0">
              <a:solidFill>
                <a:schemeClr val="bg1"/>
              </a:solidFill>
            </a:endParaRPr>
          </a:p>
        </p:txBody>
      </p:sp>
      <p:cxnSp>
        <p:nvCxnSpPr>
          <p:cNvPr id="48"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209572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24"/>
                                        </p:tgtEl>
                                        <p:attrNameLst>
                                          <p:attrName>ppt_x</p:attrName>
                                        </p:attrNameLst>
                                      </p:cBhvr>
                                      <p:tavLst>
                                        <p:tav tm="0">
                                          <p:val>
                                            <p:strVal val="ppt_x"/>
                                          </p:val>
                                        </p:tav>
                                        <p:tav tm="100000">
                                          <p:val>
                                            <p:strVal val="ppt_x"/>
                                          </p:val>
                                        </p:tav>
                                      </p:tavLst>
                                    </p:anim>
                                    <p:anim calcmode="lin" valueType="num">
                                      <p:cBhvr additive="base">
                                        <p:cTn id="17" dur="500"/>
                                        <p:tgtEl>
                                          <p:spTgt spid="24"/>
                                        </p:tgtEl>
                                        <p:attrNameLst>
                                          <p:attrName>ppt_y</p:attrName>
                                        </p:attrNameLst>
                                      </p:cBhvr>
                                      <p:tavLst>
                                        <p:tav tm="0">
                                          <p:val>
                                            <p:strVal val="ppt_y"/>
                                          </p:val>
                                        </p:tav>
                                        <p:tav tm="100000">
                                          <p:val>
                                            <p:strVal val="1+ppt_h/2"/>
                                          </p:val>
                                        </p:tav>
                                      </p:tavLst>
                                    </p:anim>
                                    <p:set>
                                      <p:cBhvr>
                                        <p:cTn id="18" dur="1" fill="hold">
                                          <p:stCondLst>
                                            <p:cond delay="499"/>
                                          </p:stCondLst>
                                        </p:cTn>
                                        <p:tgtEl>
                                          <p:spTgt spid="24"/>
                                        </p:tgtEl>
                                        <p:attrNameLst>
                                          <p:attrName>style.visibility</p:attrName>
                                        </p:attrNameLst>
                                      </p:cBhvr>
                                      <p:to>
                                        <p:strVal val="hidden"/>
                                      </p:to>
                                    </p:set>
                                  </p:childTnLst>
                                </p:cTn>
                              </p:par>
                              <p:par>
                                <p:cTn id="19" presetID="2" presetClass="exit" presetSubtype="4" fill="hold" grpId="1" nodeType="withEffect">
                                  <p:stCondLst>
                                    <p:cond delay="0"/>
                                  </p:stCondLst>
                                  <p:childTnLst>
                                    <p:anim calcmode="lin" valueType="num">
                                      <p:cBhvr additive="base">
                                        <p:cTn id="20" dur="500"/>
                                        <p:tgtEl>
                                          <p:spTgt spid="25"/>
                                        </p:tgtEl>
                                        <p:attrNameLst>
                                          <p:attrName>ppt_x</p:attrName>
                                        </p:attrNameLst>
                                      </p:cBhvr>
                                      <p:tavLst>
                                        <p:tav tm="0">
                                          <p:val>
                                            <p:strVal val="ppt_x"/>
                                          </p:val>
                                        </p:tav>
                                        <p:tav tm="100000">
                                          <p:val>
                                            <p:strVal val="ppt_x"/>
                                          </p:val>
                                        </p:tav>
                                      </p:tavLst>
                                    </p:anim>
                                    <p:anim calcmode="lin" valueType="num">
                                      <p:cBhvr additive="base">
                                        <p:cTn id="21" dur="500"/>
                                        <p:tgtEl>
                                          <p:spTgt spid="25"/>
                                        </p:tgtEl>
                                        <p:attrNameLst>
                                          <p:attrName>ppt_y</p:attrName>
                                        </p:attrNameLst>
                                      </p:cBhvr>
                                      <p:tavLst>
                                        <p:tav tm="0">
                                          <p:val>
                                            <p:strVal val="ppt_y"/>
                                          </p:val>
                                        </p:tav>
                                        <p:tav tm="100000">
                                          <p:val>
                                            <p:strVal val="1+ppt_h/2"/>
                                          </p:val>
                                        </p:tav>
                                      </p:tavLst>
                                    </p:anim>
                                    <p:set>
                                      <p:cBhvr>
                                        <p:cTn id="22" dur="1" fill="hold">
                                          <p:stCondLst>
                                            <p:cond delay="499"/>
                                          </p:stCondLst>
                                        </p:cTn>
                                        <p:tgtEl>
                                          <p:spTgt spid="25"/>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500"/>
                                        <p:tgtEl>
                                          <p:spTgt spid="48"/>
                                        </p:tgtEl>
                                      </p:cBhvr>
                                    </p:animEffect>
                                  </p:childTnLst>
                                </p:cTn>
                              </p:par>
                            </p:childTnLst>
                          </p:cTn>
                        </p:par>
                        <p:par>
                          <p:cTn id="31" fill="hold">
                            <p:stCondLst>
                              <p:cond delay="1000"/>
                            </p:stCondLst>
                            <p:childTnLst>
                              <p:par>
                                <p:cTn id="32" presetID="2" presetClass="entr" presetSubtype="8" fill="hold" nodeType="after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additive="base">
                                        <p:cTn id="34" dur="300" fill="hold"/>
                                        <p:tgtEl>
                                          <p:spTgt spid="49"/>
                                        </p:tgtEl>
                                        <p:attrNameLst>
                                          <p:attrName>ppt_x</p:attrName>
                                        </p:attrNameLst>
                                      </p:cBhvr>
                                      <p:tavLst>
                                        <p:tav tm="0">
                                          <p:val>
                                            <p:strVal val="0-#ppt_w/2"/>
                                          </p:val>
                                        </p:tav>
                                        <p:tav tm="100000">
                                          <p:val>
                                            <p:strVal val="#ppt_x"/>
                                          </p:val>
                                        </p:tav>
                                      </p:tavLst>
                                    </p:anim>
                                    <p:anim calcmode="lin" valueType="num">
                                      <p:cBhvr additive="base">
                                        <p:cTn id="35" dur="3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家庭影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048" y="1340768"/>
            <a:ext cx="3895972" cy="24221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矩形 2"/>
          <p:cNvSpPr/>
          <p:nvPr/>
        </p:nvSpPr>
        <p:spPr>
          <a:xfrm>
            <a:off x="4191020" y="1628538"/>
            <a:ext cx="4572794" cy="3447696"/>
          </a:xfrm>
          <a:prstGeom prst="rect">
            <a:avLst/>
          </a:prstGeom>
        </p:spPr>
        <p:txBody>
          <a:bodyPr>
            <a:spAutoFit/>
          </a:bodyPr>
          <a:lstStyle/>
          <a:p>
            <a:pPr marL="1089243" lvl="1" indent="-609722" eaLnBrk="1" hangingPunct="1">
              <a:spcBef>
                <a:spcPct val="10000"/>
              </a:spcBef>
              <a:buFont typeface="Wingdings 2" panose="05020102010507070707" pitchFamily="18" charset="2"/>
              <a:buAutoNum type="arabicPeriod"/>
              <a:defRPr/>
            </a:pPr>
            <a:r>
              <a:rPr lang="zh-CN" altLang="en-US" sz="2000" dirty="0"/>
              <a:t>拉上窗帘、调暗灯光</a:t>
            </a:r>
          </a:p>
          <a:p>
            <a:pPr marL="1089243" lvl="1" indent="-609722" eaLnBrk="1" hangingPunct="1">
              <a:spcBef>
                <a:spcPct val="10000"/>
              </a:spcBef>
              <a:buFont typeface="Wingdings 2" panose="05020102010507070707" pitchFamily="18" charset="2"/>
              <a:buAutoNum type="arabicPeriod"/>
              <a:defRPr/>
            </a:pPr>
            <a:r>
              <a:rPr lang="zh-CN" altLang="en-US" sz="2000" dirty="0"/>
              <a:t>拿出零食</a:t>
            </a:r>
          </a:p>
          <a:p>
            <a:pPr marL="1089243" lvl="1" indent="-609722" eaLnBrk="1" hangingPunct="1">
              <a:spcBef>
                <a:spcPct val="10000"/>
              </a:spcBef>
              <a:buFont typeface="Wingdings 2" panose="05020102010507070707" pitchFamily="18" charset="2"/>
              <a:buAutoNum type="arabicPeriod"/>
              <a:defRPr/>
            </a:pPr>
            <a:r>
              <a:rPr lang="zh-CN" altLang="en-US" sz="2000" dirty="0"/>
              <a:t>打开电视机</a:t>
            </a:r>
          </a:p>
          <a:p>
            <a:pPr marL="1089243" lvl="1" indent="-609722" eaLnBrk="1" hangingPunct="1">
              <a:spcBef>
                <a:spcPct val="10000"/>
              </a:spcBef>
              <a:buFont typeface="Wingdings 2" panose="05020102010507070707" pitchFamily="18" charset="2"/>
              <a:buAutoNum type="arabicPeriod"/>
              <a:defRPr/>
            </a:pPr>
            <a:r>
              <a:rPr lang="zh-CN" altLang="en-US" sz="2000" dirty="0"/>
              <a:t>打开功放</a:t>
            </a:r>
          </a:p>
          <a:p>
            <a:pPr marL="1089243" lvl="1" indent="-609722" eaLnBrk="1" hangingPunct="1">
              <a:spcBef>
                <a:spcPct val="10000"/>
              </a:spcBef>
              <a:buFont typeface="Wingdings 2" panose="05020102010507070707" pitchFamily="18" charset="2"/>
              <a:buAutoNum type="arabicPeriod"/>
              <a:defRPr/>
            </a:pPr>
            <a:r>
              <a:rPr lang="zh-CN" altLang="en-US" sz="2000" dirty="0"/>
              <a:t>打开音响</a:t>
            </a:r>
          </a:p>
          <a:p>
            <a:pPr marL="1089243" lvl="1" indent="-609722" eaLnBrk="1" hangingPunct="1">
              <a:spcBef>
                <a:spcPct val="10000"/>
              </a:spcBef>
              <a:buFont typeface="Wingdings 2" panose="05020102010507070707" pitchFamily="18" charset="2"/>
              <a:buAutoNum type="arabicPeriod"/>
              <a:defRPr/>
            </a:pPr>
            <a:r>
              <a:rPr lang="zh-CN" altLang="en-US" sz="2000" dirty="0"/>
              <a:t>打开</a:t>
            </a:r>
            <a:r>
              <a:rPr lang="en-US" altLang="zh-CN" sz="2000" dirty="0"/>
              <a:t>DVD</a:t>
            </a:r>
            <a:r>
              <a:rPr lang="zh-CN" altLang="en-US" sz="2000" dirty="0"/>
              <a:t>机</a:t>
            </a:r>
            <a:endParaRPr lang="en-US" altLang="zh-CN" sz="2000" dirty="0"/>
          </a:p>
          <a:p>
            <a:pPr marL="1089243" lvl="1" indent="-609722" eaLnBrk="1" hangingPunct="1">
              <a:spcBef>
                <a:spcPct val="10000"/>
              </a:spcBef>
              <a:buFont typeface="Wingdings 2" panose="05020102010507070707" pitchFamily="18" charset="2"/>
              <a:buAutoNum type="arabicPeriod"/>
              <a:defRPr/>
            </a:pPr>
            <a:r>
              <a:rPr lang="zh-CN" altLang="en-US" sz="2000" dirty="0"/>
              <a:t>找出</a:t>
            </a:r>
            <a:r>
              <a:rPr lang="en-US" altLang="zh-CN" sz="2000" dirty="0"/>
              <a:t>DVD</a:t>
            </a:r>
            <a:r>
              <a:rPr lang="zh-CN" altLang="en-US" sz="2000" dirty="0"/>
              <a:t>碟片</a:t>
            </a:r>
          </a:p>
          <a:p>
            <a:pPr marL="1089243" lvl="1" indent="-609722" eaLnBrk="1" hangingPunct="1">
              <a:spcBef>
                <a:spcPct val="10000"/>
              </a:spcBef>
              <a:buFont typeface="Wingdings 2" panose="05020102010507070707" pitchFamily="18" charset="2"/>
              <a:buAutoNum type="arabicPeriod"/>
              <a:defRPr/>
            </a:pPr>
            <a:r>
              <a:rPr lang="zh-CN" altLang="en-US" sz="2000" dirty="0"/>
              <a:t>把碟片放入</a:t>
            </a:r>
            <a:r>
              <a:rPr lang="en-US" altLang="zh-CN" sz="2000" dirty="0"/>
              <a:t>DVD</a:t>
            </a:r>
            <a:r>
              <a:rPr lang="zh-CN" altLang="en-US" sz="2000" dirty="0"/>
              <a:t>机</a:t>
            </a:r>
          </a:p>
          <a:p>
            <a:pPr marL="1089243" lvl="1" indent="-609722" eaLnBrk="1" hangingPunct="1">
              <a:spcBef>
                <a:spcPct val="10000"/>
              </a:spcBef>
              <a:buFont typeface="Wingdings 2" panose="05020102010507070707" pitchFamily="18" charset="2"/>
              <a:buAutoNum type="arabicPeriod"/>
              <a:defRPr/>
            </a:pPr>
            <a:r>
              <a:rPr lang="zh-CN" altLang="en-US" sz="2000" dirty="0"/>
              <a:t>开始播放</a:t>
            </a:r>
          </a:p>
          <a:p>
            <a:pPr marL="1089243" lvl="1" indent="-609722" eaLnBrk="1" hangingPunct="1">
              <a:spcBef>
                <a:spcPct val="10000"/>
              </a:spcBef>
              <a:buFont typeface="Wingdings 2" panose="05020102010507070707" pitchFamily="18" charset="2"/>
              <a:buAutoNum type="arabicPeriod"/>
              <a:defRPr/>
            </a:pPr>
            <a:r>
              <a:rPr lang="en-US" altLang="zh-CN" sz="2000" dirty="0"/>
              <a:t>...</a:t>
            </a:r>
            <a:endParaRPr lang="zh-CN" altLang="en-US" sz="2000" dirty="0"/>
          </a:p>
        </p:txBody>
      </p:sp>
      <p:sp>
        <p:nvSpPr>
          <p:cNvPr id="8"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smtClean="0">
                <a:solidFill>
                  <a:schemeClr val="bg1"/>
                </a:solidFill>
              </a:rPr>
              <a:t>Facade</a:t>
            </a:r>
            <a:r>
              <a:rPr lang="zh-CN" altLang="en-US" sz="2400" dirty="0" smtClean="0">
                <a:solidFill>
                  <a:schemeClr val="bg1"/>
                </a:solidFill>
              </a:rPr>
              <a:t>（门面）模式</a:t>
            </a:r>
            <a:endParaRPr lang="zh-CN" altLang="en-US" sz="2400" dirty="0">
              <a:solidFill>
                <a:schemeClr val="bg1"/>
              </a:solidFill>
            </a:endParaRPr>
          </a:p>
        </p:txBody>
      </p:sp>
      <p:cxnSp>
        <p:nvCxnSpPr>
          <p:cNvPr id="9"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32704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a:extLst>
              <a:ext uri="{28A0092B-C50C-407E-A947-70E740481C1C}">
                <a14:useLocalDpi xmlns:a14="http://schemas.microsoft.com/office/drawing/2010/main" val="0"/>
              </a:ext>
            </a:extLst>
          </a:blip>
          <a:srcRect l="2417" t="2109" r="3465" b="2208"/>
          <a:stretch>
            <a:fillRect/>
          </a:stretch>
        </p:blipFill>
        <p:spPr bwMode="auto">
          <a:xfrm>
            <a:off x="179665" y="1556519"/>
            <a:ext cx="4897258" cy="30478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4"/>
          <p:cNvSpPr>
            <a:spLocks noChangeArrowheads="1"/>
          </p:cNvSpPr>
          <p:nvPr/>
        </p:nvSpPr>
        <p:spPr bwMode="auto">
          <a:xfrm>
            <a:off x="5292979" y="1579103"/>
            <a:ext cx="3600925" cy="4319457"/>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square" tIns="36006" bIns="72013">
            <a:spAutoFit/>
          </a:bodyPr>
          <a:lstStyle>
            <a:lvl1pPr>
              <a:spcBef>
                <a:spcPct val="20000"/>
              </a:spcBef>
              <a:buClr>
                <a:schemeClr val="tx2"/>
              </a:buClr>
              <a:buFont typeface="Wingdings 2" panose="05020102010507070707" pitchFamily="18" charset="2"/>
              <a:buBlip>
                <a:blip r:embed="rId3"/>
              </a:buBlip>
              <a:defRPr sz="3600" b="1">
                <a:solidFill>
                  <a:srgbClr val="FF6600"/>
                </a:solidFill>
                <a:latin typeface="Corbel" panose="020B0503020204020204" pitchFamily="34" charset="0"/>
                <a:ea typeface="幼圆" panose="02010509060101010101" pitchFamily="49" charset="-122"/>
              </a:defRPr>
            </a:lvl1pPr>
            <a:lvl2pPr marL="742950" indent="-285750">
              <a:spcBef>
                <a:spcPct val="20000"/>
              </a:spcBef>
              <a:buClr>
                <a:schemeClr val="tx2"/>
              </a:buClr>
              <a:buFont typeface="Wingdings 2" panose="05020102010507070707" pitchFamily="18" charset="2"/>
              <a:buBlip>
                <a:blip r:embed="rId4"/>
              </a:buBlip>
              <a:defRPr sz="3200" b="1">
                <a:solidFill>
                  <a:schemeClr val="tx1"/>
                </a:solidFill>
                <a:latin typeface="Corbel" panose="020B0503020204020204" pitchFamily="34" charset="0"/>
                <a:ea typeface="幼圆" panose="02010509060101010101" pitchFamily="49" charset="-122"/>
              </a:defRPr>
            </a:lvl2pPr>
            <a:lvl3pPr marL="1143000" indent="-228600">
              <a:spcBef>
                <a:spcPct val="20000"/>
              </a:spcBef>
              <a:buClr>
                <a:schemeClr val="tx2"/>
              </a:buClr>
              <a:buFont typeface="Wingdings 2" panose="05020102010507070707" pitchFamily="18" charset="2"/>
              <a:buBlip>
                <a:blip r:embed="rId4"/>
              </a:buBlip>
              <a:defRPr sz="2800" b="1">
                <a:solidFill>
                  <a:schemeClr val="tx1"/>
                </a:solidFill>
                <a:latin typeface="Corbel" panose="020B0503020204020204" pitchFamily="34" charset="0"/>
                <a:ea typeface="幼圆" panose="02010509060101010101" pitchFamily="49" charset="-122"/>
              </a:defRPr>
            </a:lvl3pPr>
            <a:lvl4pPr marL="1600200" indent="-228600">
              <a:spcBef>
                <a:spcPct val="20000"/>
              </a:spcBef>
              <a:buClr>
                <a:schemeClr val="tx2"/>
              </a:buClr>
              <a:buFont typeface="Wingdings 2" panose="05020102010507070707" pitchFamily="18" charset="2"/>
              <a:buBlip>
                <a:blip r:embed="rId4"/>
              </a:buBlip>
              <a:defRPr sz="2400" b="1">
                <a:solidFill>
                  <a:schemeClr val="tx1"/>
                </a:solidFill>
                <a:latin typeface="Corbel" panose="020B0503020204020204" pitchFamily="34" charset="0"/>
                <a:ea typeface="幼圆" panose="02010509060101010101" pitchFamily="49" charset="-122"/>
              </a:defRPr>
            </a:lvl4pPr>
            <a:lvl5pPr marL="2057400" indent="-228600">
              <a:spcBef>
                <a:spcPct val="20000"/>
              </a:spcBef>
              <a:buClr>
                <a:schemeClr val="tx2"/>
              </a:buClr>
              <a:buFont typeface="Wingdings 2" panose="05020102010507070707" pitchFamily="18" charset="2"/>
              <a:buBlip>
                <a:blip r:embed="rId4"/>
              </a:buBlip>
              <a:defRPr sz="2400" b="1">
                <a:solidFill>
                  <a:schemeClr val="tx1"/>
                </a:solidFill>
                <a:latin typeface="Corbel" panose="020B0503020204020204" pitchFamily="34" charset="0"/>
                <a:ea typeface="幼圆" panose="02010509060101010101" pitchFamily="49" charset="-122"/>
              </a:defRPr>
            </a:lvl5pPr>
            <a:lvl6pPr marL="2514600" indent="-228600" eaLnBrk="0" fontAlgn="base" hangingPunct="0">
              <a:spcBef>
                <a:spcPct val="20000"/>
              </a:spcBef>
              <a:spcAft>
                <a:spcPct val="0"/>
              </a:spcAft>
              <a:buClr>
                <a:schemeClr val="tx2"/>
              </a:buClr>
              <a:buFont typeface="Wingdings 2" panose="05020102010507070707" pitchFamily="18" charset="2"/>
              <a:buBlip>
                <a:blip r:embed="rId4"/>
              </a:buBlip>
              <a:defRPr sz="2400" b="1">
                <a:solidFill>
                  <a:schemeClr val="tx1"/>
                </a:solidFill>
                <a:latin typeface="Corbel" panose="020B0503020204020204" pitchFamily="34" charset="0"/>
                <a:ea typeface="幼圆" panose="02010509060101010101" pitchFamily="49" charset="-122"/>
              </a:defRPr>
            </a:lvl6pPr>
            <a:lvl7pPr marL="2971800" indent="-228600" eaLnBrk="0" fontAlgn="base" hangingPunct="0">
              <a:spcBef>
                <a:spcPct val="20000"/>
              </a:spcBef>
              <a:spcAft>
                <a:spcPct val="0"/>
              </a:spcAft>
              <a:buClr>
                <a:schemeClr val="tx2"/>
              </a:buClr>
              <a:buFont typeface="Wingdings 2" panose="05020102010507070707" pitchFamily="18" charset="2"/>
              <a:buBlip>
                <a:blip r:embed="rId4"/>
              </a:buBlip>
              <a:defRPr sz="2400" b="1">
                <a:solidFill>
                  <a:schemeClr val="tx1"/>
                </a:solidFill>
                <a:latin typeface="Corbel" panose="020B0503020204020204" pitchFamily="34" charset="0"/>
                <a:ea typeface="幼圆" panose="02010509060101010101" pitchFamily="49" charset="-122"/>
              </a:defRPr>
            </a:lvl7pPr>
            <a:lvl8pPr marL="3429000" indent="-228600" eaLnBrk="0" fontAlgn="base" hangingPunct="0">
              <a:spcBef>
                <a:spcPct val="20000"/>
              </a:spcBef>
              <a:spcAft>
                <a:spcPct val="0"/>
              </a:spcAft>
              <a:buClr>
                <a:schemeClr val="tx2"/>
              </a:buClr>
              <a:buFont typeface="Wingdings 2" panose="05020102010507070707" pitchFamily="18" charset="2"/>
              <a:buBlip>
                <a:blip r:embed="rId4"/>
              </a:buBlip>
              <a:defRPr sz="2400" b="1">
                <a:solidFill>
                  <a:schemeClr val="tx1"/>
                </a:solidFill>
                <a:latin typeface="Corbel" panose="020B0503020204020204" pitchFamily="34" charset="0"/>
                <a:ea typeface="幼圆" panose="02010509060101010101" pitchFamily="49" charset="-122"/>
              </a:defRPr>
            </a:lvl8pPr>
            <a:lvl9pPr marL="3886200" indent="-228600" eaLnBrk="0" fontAlgn="base" hangingPunct="0">
              <a:spcBef>
                <a:spcPct val="20000"/>
              </a:spcBef>
              <a:spcAft>
                <a:spcPct val="0"/>
              </a:spcAft>
              <a:buClr>
                <a:schemeClr val="tx2"/>
              </a:buClr>
              <a:buFont typeface="Wingdings 2" panose="05020102010507070707" pitchFamily="18" charset="2"/>
              <a:buBlip>
                <a:blip r:embed="rId4"/>
              </a:buBlip>
              <a:defRPr sz="2400" b="1">
                <a:solidFill>
                  <a:schemeClr val="tx1"/>
                </a:solidFill>
                <a:latin typeface="Corbel" panose="020B0503020204020204" pitchFamily="34" charset="0"/>
                <a:ea typeface="幼圆" panose="02010509060101010101" pitchFamily="49" charset="-122"/>
              </a:defRPr>
            </a:lvl9pPr>
          </a:lstStyle>
          <a:p>
            <a:pPr>
              <a:buClrTx/>
              <a:buFontTx/>
              <a:buNone/>
            </a:pPr>
            <a:r>
              <a:rPr lang="en-US" altLang="zh-CN" sz="2400" dirty="0" err="1">
                <a:solidFill>
                  <a:schemeClr val="tx1"/>
                </a:solidFill>
                <a:latin typeface="Consolas" panose="020B0609020204030204" pitchFamily="49" charset="0"/>
              </a:rPr>
              <a:t>curtain.close</a:t>
            </a:r>
            <a:r>
              <a:rPr lang="en-US" altLang="zh-CN" sz="2400" dirty="0">
                <a:solidFill>
                  <a:schemeClr val="tx1"/>
                </a:solidFill>
                <a:latin typeface="Consolas" panose="020B0609020204030204" pitchFamily="49" charset="0"/>
              </a:rPr>
              <a:t>();</a:t>
            </a:r>
          </a:p>
          <a:p>
            <a:pPr>
              <a:buClrTx/>
              <a:buFontTx/>
              <a:buNone/>
            </a:pPr>
            <a:r>
              <a:rPr lang="en-US" altLang="zh-CN" sz="2400" dirty="0" err="1">
                <a:solidFill>
                  <a:schemeClr val="tx1"/>
                </a:solidFill>
                <a:latin typeface="Consolas" panose="020B0609020204030204" pitchFamily="49" charset="0"/>
              </a:rPr>
              <a:t>lights.setlight</a:t>
            </a:r>
            <a:r>
              <a:rPr lang="en-US" altLang="zh-CN" sz="2400" dirty="0">
                <a:solidFill>
                  <a:schemeClr val="tx1"/>
                </a:solidFill>
                <a:latin typeface="Consolas" panose="020B0609020204030204" pitchFamily="49" charset="0"/>
              </a:rPr>
              <a:t>(5);</a:t>
            </a:r>
          </a:p>
          <a:p>
            <a:pPr>
              <a:buClrTx/>
              <a:buFontTx/>
              <a:buNone/>
            </a:pPr>
            <a:r>
              <a:rPr lang="en-US" altLang="zh-CN" sz="2400" dirty="0" err="1">
                <a:solidFill>
                  <a:schemeClr val="tx1"/>
                </a:solidFill>
                <a:latin typeface="Consolas" panose="020B0609020204030204" pitchFamily="49" charset="0"/>
              </a:rPr>
              <a:t>tv.on</a:t>
            </a:r>
            <a:r>
              <a:rPr lang="en-US" altLang="zh-CN" sz="2400" dirty="0">
                <a:solidFill>
                  <a:schemeClr val="tx1"/>
                </a:solidFill>
                <a:latin typeface="Consolas" panose="020B0609020204030204" pitchFamily="49" charset="0"/>
              </a:rPr>
              <a:t>();</a:t>
            </a:r>
          </a:p>
          <a:p>
            <a:pPr>
              <a:buClrTx/>
              <a:buFontTx/>
              <a:buNone/>
            </a:pPr>
            <a:r>
              <a:rPr lang="en-US" altLang="zh-CN" sz="2400" dirty="0" err="1">
                <a:solidFill>
                  <a:schemeClr val="tx1"/>
                </a:solidFill>
                <a:latin typeface="Consolas" panose="020B0609020204030204" pitchFamily="49" charset="0"/>
              </a:rPr>
              <a:t>dvd.on</a:t>
            </a:r>
            <a:r>
              <a:rPr lang="en-US" altLang="zh-CN" sz="2400" dirty="0">
                <a:solidFill>
                  <a:schemeClr val="tx1"/>
                </a:solidFill>
                <a:latin typeface="Consolas" panose="020B0609020204030204" pitchFamily="49" charset="0"/>
              </a:rPr>
              <a:t>();</a:t>
            </a:r>
          </a:p>
          <a:p>
            <a:pPr>
              <a:buClrTx/>
              <a:buFontTx/>
              <a:buNone/>
            </a:pPr>
            <a:r>
              <a:rPr lang="en-US" altLang="zh-CN" sz="2400" dirty="0" err="1">
                <a:solidFill>
                  <a:schemeClr val="tx1"/>
                </a:solidFill>
                <a:latin typeface="Consolas" panose="020B0609020204030204" pitchFamily="49" charset="0"/>
              </a:rPr>
              <a:t>dvd.insertdisk</a:t>
            </a:r>
            <a:r>
              <a:rPr lang="en-US" altLang="zh-CN" sz="2400" dirty="0">
                <a:solidFill>
                  <a:schemeClr val="tx1"/>
                </a:solidFill>
                <a:latin typeface="Consolas" panose="020B0609020204030204" pitchFamily="49" charset="0"/>
              </a:rPr>
              <a:t>(disk);</a:t>
            </a:r>
          </a:p>
          <a:p>
            <a:pPr>
              <a:buClrTx/>
              <a:buFontTx/>
              <a:buNone/>
            </a:pPr>
            <a:r>
              <a:rPr lang="en-US" altLang="zh-CN" sz="2400" dirty="0" err="1">
                <a:solidFill>
                  <a:schemeClr val="tx1"/>
                </a:solidFill>
                <a:latin typeface="Consolas" panose="020B0609020204030204" pitchFamily="49" charset="0"/>
              </a:rPr>
              <a:t>dvd.play</a:t>
            </a:r>
            <a:r>
              <a:rPr lang="en-US" altLang="zh-CN" sz="2400" dirty="0">
                <a:solidFill>
                  <a:schemeClr val="tx1"/>
                </a:solidFill>
                <a:latin typeface="Consolas" panose="020B0609020204030204" pitchFamily="49" charset="0"/>
              </a:rPr>
              <a:t>();</a:t>
            </a:r>
          </a:p>
          <a:p>
            <a:pPr>
              <a:buClrTx/>
              <a:buFontTx/>
              <a:buNone/>
            </a:pPr>
            <a:r>
              <a:rPr lang="en-US" altLang="zh-CN" sz="2400" dirty="0" err="1">
                <a:solidFill>
                  <a:schemeClr val="tx1"/>
                </a:solidFill>
                <a:latin typeface="Consolas" panose="020B0609020204030204" pitchFamily="49" charset="0"/>
              </a:rPr>
              <a:t>amplifier.on</a:t>
            </a:r>
            <a:r>
              <a:rPr lang="en-US" altLang="zh-CN" sz="2400" dirty="0">
                <a:solidFill>
                  <a:schemeClr val="tx1"/>
                </a:solidFill>
                <a:latin typeface="Consolas" panose="020B0609020204030204" pitchFamily="49" charset="0"/>
              </a:rPr>
              <a:t>();</a:t>
            </a:r>
          </a:p>
          <a:p>
            <a:pPr>
              <a:buClrTx/>
              <a:buFontTx/>
              <a:buNone/>
            </a:pPr>
            <a:r>
              <a:rPr lang="en-US" altLang="zh-CN" sz="2400" dirty="0" err="1">
                <a:solidFill>
                  <a:schemeClr val="tx1"/>
                </a:solidFill>
                <a:latin typeface="Consolas" panose="020B0609020204030204" pitchFamily="49" charset="0"/>
              </a:rPr>
              <a:t>amplifier.setvolumn</a:t>
            </a:r>
            <a:r>
              <a:rPr lang="en-US" altLang="zh-CN" sz="2400" dirty="0">
                <a:solidFill>
                  <a:schemeClr val="tx1"/>
                </a:solidFill>
                <a:latin typeface="Consolas" panose="020B0609020204030204" pitchFamily="49" charset="0"/>
              </a:rPr>
              <a:t>(5);</a:t>
            </a:r>
          </a:p>
        </p:txBody>
      </p:sp>
      <p:sp>
        <p:nvSpPr>
          <p:cNvPr id="5" name="矩形 4"/>
          <p:cNvSpPr/>
          <p:nvPr/>
        </p:nvSpPr>
        <p:spPr>
          <a:xfrm>
            <a:off x="2593283" y="6165304"/>
            <a:ext cx="4047903" cy="461665"/>
          </a:xfrm>
          <a:prstGeom prst="rect">
            <a:avLst/>
          </a:prstGeom>
        </p:spPr>
        <p:txBody>
          <a:bodyPr wrap="none">
            <a:spAutoFit/>
          </a:bodyPr>
          <a:lstStyle/>
          <a:p>
            <a:pPr eaLnBrk="1" hangingPunct="1">
              <a:defRPr/>
            </a:pPr>
            <a:r>
              <a:rPr lang="zh-CN" altLang="en-US" sz="2400" dirty="0"/>
              <a:t>用</a:t>
            </a:r>
            <a:r>
              <a:rPr lang="en-US" altLang="zh-CN" sz="2400" dirty="0"/>
              <a:t>OO</a:t>
            </a:r>
            <a:r>
              <a:rPr lang="zh-CN" altLang="en-US" sz="2400" dirty="0"/>
              <a:t>语言描述看电影</a:t>
            </a:r>
            <a:r>
              <a:rPr lang="zh-CN" altLang="en-US" sz="2400" dirty="0" smtClean="0"/>
              <a:t>的过程</a:t>
            </a:r>
            <a:endParaRPr lang="zh-CN" altLang="en-US" sz="2400" dirty="0"/>
          </a:p>
        </p:txBody>
      </p:sp>
      <p:sp>
        <p:nvSpPr>
          <p:cNvPr id="6"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smtClean="0">
                <a:solidFill>
                  <a:schemeClr val="bg1"/>
                </a:solidFill>
              </a:rPr>
              <a:t>Facade</a:t>
            </a:r>
            <a:r>
              <a:rPr lang="zh-CN" altLang="en-US" sz="2400" dirty="0" smtClean="0">
                <a:solidFill>
                  <a:schemeClr val="bg1"/>
                </a:solidFill>
              </a:rPr>
              <a:t>（门面）模式</a:t>
            </a:r>
            <a:endParaRPr lang="zh-CN" altLang="en-US" sz="2400" dirty="0">
              <a:solidFill>
                <a:schemeClr val="bg1"/>
              </a:solidFill>
            </a:endParaRPr>
          </a:p>
        </p:txBody>
      </p:sp>
      <p:cxnSp>
        <p:nvCxnSpPr>
          <p:cNvPr id="7"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310308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300" fill="hold"/>
                                        <p:tgtEl>
                                          <p:spTgt spid="8"/>
                                        </p:tgtEl>
                                        <p:attrNameLst>
                                          <p:attrName>ppt_x</p:attrName>
                                        </p:attrNameLst>
                                      </p:cBhvr>
                                      <p:tavLst>
                                        <p:tav tm="0">
                                          <p:val>
                                            <p:strVal val="0-#ppt_w/2"/>
                                          </p:val>
                                        </p:tav>
                                        <p:tav tm="100000">
                                          <p:val>
                                            <p:strVal val="#ppt_x"/>
                                          </p:val>
                                        </p:tav>
                                      </p:tavLst>
                                    </p:anim>
                                    <p:anim calcmode="lin" valueType="num">
                                      <p:cBhvr additive="base">
                                        <p:cTn id="12" dur="3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a:extLst>
              <a:ext uri="{28A0092B-C50C-407E-A947-70E740481C1C}">
                <a14:useLocalDpi xmlns:a14="http://schemas.microsoft.com/office/drawing/2010/main" val="0"/>
              </a:ext>
            </a:extLst>
          </a:blip>
          <a:srcRect l="2417" t="2109" r="3465" b="2208"/>
          <a:stretch>
            <a:fillRect/>
          </a:stretch>
        </p:blipFill>
        <p:spPr bwMode="auto">
          <a:xfrm>
            <a:off x="179665" y="1556519"/>
            <a:ext cx="4897258" cy="30478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矩形 3"/>
          <p:cNvSpPr/>
          <p:nvPr/>
        </p:nvSpPr>
        <p:spPr>
          <a:xfrm>
            <a:off x="5105228" y="1121673"/>
            <a:ext cx="3600925" cy="3785652"/>
          </a:xfrm>
          <a:prstGeom prst="rect">
            <a:avLst/>
          </a:prstGeom>
        </p:spPr>
        <p:txBody>
          <a:bodyPr wrap="square">
            <a:spAutoFit/>
          </a:bodyPr>
          <a:lstStyle/>
          <a:p>
            <a:pPr eaLnBrk="1" hangingPunct="1">
              <a:defRPr/>
            </a:pPr>
            <a:r>
              <a:rPr lang="zh-CN" altLang="en-US" sz="2400" dirty="0"/>
              <a:t>缺点</a:t>
            </a:r>
          </a:p>
          <a:p>
            <a:pPr lvl="1" eaLnBrk="1" hangingPunct="1">
              <a:defRPr/>
            </a:pPr>
            <a:r>
              <a:rPr lang="zh-CN" altLang="en-US" sz="2400" dirty="0"/>
              <a:t>客户需要和大量的类打交道</a:t>
            </a:r>
          </a:p>
          <a:p>
            <a:pPr lvl="1" eaLnBrk="1" hangingPunct="1">
              <a:defRPr/>
            </a:pPr>
            <a:r>
              <a:rPr lang="zh-CN" altLang="en-US" sz="2400" dirty="0"/>
              <a:t>操作复杂</a:t>
            </a:r>
          </a:p>
          <a:p>
            <a:pPr lvl="1" eaLnBrk="1" hangingPunct="1">
              <a:defRPr/>
            </a:pPr>
            <a:r>
              <a:rPr lang="zh-CN" altLang="en-US" sz="2400" dirty="0"/>
              <a:t>有时候操作顺序不能颠倒</a:t>
            </a:r>
          </a:p>
          <a:p>
            <a:pPr lvl="1" eaLnBrk="1" hangingPunct="1">
              <a:defRPr/>
            </a:pPr>
            <a:r>
              <a:rPr lang="zh-CN" altLang="en-US" sz="2400" dirty="0"/>
              <a:t>关闭整个系统是不是也是一样的复杂</a:t>
            </a:r>
          </a:p>
          <a:p>
            <a:pPr lvl="1" eaLnBrk="1" hangingPunct="1">
              <a:defRPr/>
            </a:pPr>
            <a:r>
              <a:rPr lang="zh-CN" altLang="en-US" sz="2400" dirty="0"/>
              <a:t>如果家庭影院升级了呢？</a:t>
            </a:r>
          </a:p>
        </p:txBody>
      </p:sp>
      <p:pic>
        <p:nvPicPr>
          <p:cNvPr id="5" name="图片 4"/>
          <p:cNvPicPr>
            <a:picLocks noChangeAspect="1"/>
          </p:cNvPicPr>
          <p:nvPr/>
        </p:nvPicPr>
        <p:blipFill>
          <a:blip r:embed="rId3"/>
          <a:stretch>
            <a:fillRect/>
          </a:stretch>
        </p:blipFill>
        <p:spPr>
          <a:xfrm>
            <a:off x="5652914" y="5157192"/>
            <a:ext cx="1440370" cy="1157766"/>
          </a:xfrm>
          <a:prstGeom prst="rect">
            <a:avLst/>
          </a:prstGeom>
        </p:spPr>
      </p:pic>
      <p:sp>
        <p:nvSpPr>
          <p:cNvPr id="6"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smtClean="0">
                <a:solidFill>
                  <a:schemeClr val="bg1"/>
                </a:solidFill>
              </a:rPr>
              <a:t>Facade</a:t>
            </a:r>
            <a:r>
              <a:rPr lang="zh-CN" altLang="en-US" sz="2400" dirty="0" smtClean="0">
                <a:solidFill>
                  <a:schemeClr val="bg1"/>
                </a:solidFill>
              </a:rPr>
              <a:t>（门面）模式</a:t>
            </a:r>
            <a:endParaRPr lang="zh-CN" altLang="en-US" sz="2400" dirty="0">
              <a:solidFill>
                <a:schemeClr val="bg1"/>
              </a:solidFill>
            </a:endParaRPr>
          </a:p>
        </p:txBody>
      </p:sp>
      <p:cxnSp>
        <p:nvCxnSpPr>
          <p:cNvPr id="7"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143604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300" fill="hold"/>
                                        <p:tgtEl>
                                          <p:spTgt spid="8"/>
                                        </p:tgtEl>
                                        <p:attrNameLst>
                                          <p:attrName>ppt_x</p:attrName>
                                        </p:attrNameLst>
                                      </p:cBhvr>
                                      <p:tavLst>
                                        <p:tav tm="0">
                                          <p:val>
                                            <p:strVal val="0-#ppt_w/2"/>
                                          </p:val>
                                        </p:tav>
                                        <p:tav tm="100000">
                                          <p:val>
                                            <p:strVal val="#ppt_x"/>
                                          </p:val>
                                        </p:tav>
                                      </p:tavLst>
                                    </p:anim>
                                    <p:anim calcmode="lin" valueType="num">
                                      <p:cBhvr additive="base">
                                        <p:cTn id="12" dur="3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619531" y="867919"/>
            <a:ext cx="6122463" cy="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zh-CN" altLang="en-US" sz="1800" dirty="0">
                <a:solidFill>
                  <a:schemeClr val="bg1"/>
                </a:solidFill>
              </a:rPr>
              <a:t>设计原则：迪米特法则（</a:t>
            </a:r>
            <a:r>
              <a:rPr lang="en-US" altLang="zh-CN" sz="1800" dirty="0">
                <a:solidFill>
                  <a:schemeClr val="bg1"/>
                </a:solidFill>
              </a:rPr>
              <a:t>Law of Demeter-</a:t>
            </a:r>
            <a:r>
              <a:rPr lang="zh-CN" altLang="en-US" sz="1800" dirty="0">
                <a:solidFill>
                  <a:schemeClr val="bg1"/>
                </a:solidFill>
              </a:rPr>
              <a:t>最少知识原则）</a:t>
            </a:r>
          </a:p>
        </p:txBody>
      </p:sp>
      <p:sp>
        <p:nvSpPr>
          <p:cNvPr id="3" name="矩形 2"/>
          <p:cNvSpPr/>
          <p:nvPr/>
        </p:nvSpPr>
        <p:spPr>
          <a:xfrm>
            <a:off x="611776" y="1367247"/>
            <a:ext cx="7777998" cy="1939329"/>
          </a:xfrm>
          <a:prstGeom prst="rect">
            <a:avLst/>
          </a:prstGeom>
        </p:spPr>
        <p:txBody>
          <a:bodyPr wrap="square">
            <a:spAutoFit/>
          </a:bodyPr>
          <a:lstStyle/>
          <a:p>
            <a:pPr marL="743099" lvl="1" indent="-285807" eaLnBrk="1" hangingPunct="1">
              <a:lnSpc>
                <a:spcPct val="200000"/>
              </a:lnSpc>
              <a:buFont typeface="Wingdings" panose="05000000000000000000" pitchFamily="2" charset="2"/>
              <a:buChar char="u"/>
              <a:defRPr/>
            </a:pPr>
            <a:r>
              <a:rPr lang="zh-CN" altLang="en-US" sz="2000" dirty="0">
                <a:solidFill>
                  <a:schemeClr val="bg1"/>
                </a:solidFill>
              </a:rPr>
              <a:t>软件设计师就是软件系统的统治者</a:t>
            </a:r>
          </a:p>
          <a:p>
            <a:pPr marL="743099" lvl="1" indent="-285807" eaLnBrk="1" hangingPunct="1">
              <a:lnSpc>
                <a:spcPct val="200000"/>
              </a:lnSpc>
              <a:buFont typeface="Wingdings" panose="05000000000000000000" pitchFamily="2" charset="2"/>
              <a:buChar char="u"/>
              <a:defRPr/>
            </a:pPr>
            <a:r>
              <a:rPr lang="zh-CN" altLang="en-US" sz="2000" dirty="0">
                <a:solidFill>
                  <a:schemeClr val="bg1"/>
                </a:solidFill>
              </a:rPr>
              <a:t>应当使得软件的不同对象彼此之间尽量“老死不相往来”，降低系统维护成本</a:t>
            </a:r>
          </a:p>
        </p:txBody>
      </p:sp>
      <p:sp>
        <p:nvSpPr>
          <p:cNvPr id="4" name="Text Box 10"/>
          <p:cNvSpPr txBox="1">
            <a:spLocks noChangeArrowheads="1"/>
          </p:cNvSpPr>
          <p:nvPr/>
        </p:nvSpPr>
        <p:spPr bwMode="auto">
          <a:xfrm>
            <a:off x="1836091" y="3573037"/>
            <a:ext cx="6841726" cy="1697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6006" bIns="72013">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2400" dirty="0">
                <a:solidFill>
                  <a:schemeClr val="bg1"/>
                </a:solidFill>
              </a:rPr>
              <a:t>设计原则</a:t>
            </a:r>
            <a:r>
              <a:rPr lang="en-US" altLang="zh-CN" sz="2400" dirty="0">
                <a:solidFill>
                  <a:schemeClr val="bg1"/>
                </a:solidFill>
              </a:rPr>
              <a:t>7</a:t>
            </a:r>
            <a:r>
              <a:rPr lang="zh-CN" altLang="en-US" sz="2400" dirty="0">
                <a:solidFill>
                  <a:schemeClr val="bg1"/>
                </a:solidFill>
              </a:rPr>
              <a:t>：迪米特法则</a:t>
            </a:r>
            <a:endParaRPr lang="en-US" altLang="zh-CN" sz="2400" dirty="0">
              <a:solidFill>
                <a:schemeClr val="bg1"/>
              </a:solidFill>
            </a:endParaRPr>
          </a:p>
          <a:p>
            <a:pPr marL="342969" lvl="1" indent="-342969">
              <a:spcBef>
                <a:spcPct val="10000"/>
              </a:spcBef>
              <a:buFont typeface="Arial" panose="020B0604020202020204" pitchFamily="34" charset="0"/>
              <a:buChar char="•"/>
            </a:pPr>
            <a:r>
              <a:rPr lang="zh-CN" altLang="en-US" sz="2400" dirty="0"/>
              <a:t>每个软件单元对其他单元尽可能少了解</a:t>
            </a:r>
            <a:endParaRPr lang="en-US" altLang="zh-CN" sz="2400" dirty="0"/>
          </a:p>
          <a:p>
            <a:pPr marL="342969" lvl="1" indent="-342969">
              <a:spcBef>
                <a:spcPct val="10000"/>
              </a:spcBef>
              <a:buFont typeface="Arial" panose="020B0604020202020204" pitchFamily="34" charset="0"/>
              <a:buChar char="•"/>
            </a:pPr>
            <a:r>
              <a:rPr lang="zh-CN" altLang="en-US" sz="2400" dirty="0"/>
              <a:t>而且仅限于那些与自己密切相关的单元</a:t>
            </a:r>
            <a:endParaRPr lang="en-US" altLang="zh-CN" sz="2400" dirty="0"/>
          </a:p>
          <a:p>
            <a:pPr marL="342969" lvl="1" indent="-342969">
              <a:spcBef>
                <a:spcPct val="10000"/>
              </a:spcBef>
              <a:buFont typeface="Arial" panose="020B0604020202020204" pitchFamily="34" charset="0"/>
              <a:buChar char="•"/>
            </a:pPr>
            <a:r>
              <a:rPr lang="zh-CN" altLang="en-US" sz="2400" dirty="0"/>
              <a:t>也就是信息隐藏、封装</a:t>
            </a:r>
          </a:p>
        </p:txBody>
      </p:sp>
      <p:grpSp>
        <p:nvGrpSpPr>
          <p:cNvPr id="5" name="组合 4"/>
          <p:cNvGrpSpPr>
            <a:grpSpLocks/>
          </p:cNvGrpSpPr>
          <p:nvPr/>
        </p:nvGrpSpPr>
        <p:grpSpPr bwMode="auto">
          <a:xfrm>
            <a:off x="748642" y="3799421"/>
            <a:ext cx="785949" cy="785949"/>
            <a:chOff x="2746381" y="4352255"/>
            <a:chExt cx="785802" cy="785802"/>
          </a:xfrm>
        </p:grpSpPr>
        <p:sp>
          <p:nvSpPr>
            <p:cNvPr id="6" name="Oval 24"/>
            <p:cNvSpPr>
              <a:spLocks noChangeArrowheads="1"/>
            </p:cNvSpPr>
            <p:nvPr/>
          </p:nvSpPr>
          <p:spPr bwMode="auto">
            <a:xfrm>
              <a:off x="2746381" y="4352255"/>
              <a:ext cx="785802" cy="785802"/>
            </a:xfrm>
            <a:prstGeom prst="ellipse">
              <a:avLst/>
            </a:prstGeom>
            <a:solidFill>
              <a:srgbClr val="7363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400"/>
            </a:p>
          </p:txBody>
        </p:sp>
        <p:sp>
          <p:nvSpPr>
            <p:cNvPr id="7" name="Oval 24"/>
            <p:cNvSpPr>
              <a:spLocks noChangeArrowheads="1"/>
            </p:cNvSpPr>
            <p:nvPr/>
          </p:nvSpPr>
          <p:spPr bwMode="auto">
            <a:xfrm>
              <a:off x="2746381" y="4352255"/>
              <a:ext cx="785802" cy="785802"/>
            </a:xfrm>
            <a:prstGeom prst="ellipse">
              <a:avLst/>
            </a:prstGeom>
            <a:solidFill>
              <a:srgbClr val="7363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400"/>
            </a:p>
          </p:txBody>
        </p:sp>
        <p:sp>
          <p:nvSpPr>
            <p:cNvPr id="8" name="Freeform 51"/>
            <p:cNvSpPr>
              <a:spLocks noEditPoints="1"/>
            </p:cNvSpPr>
            <p:nvPr/>
          </p:nvSpPr>
          <p:spPr bwMode="auto">
            <a:xfrm>
              <a:off x="2955033" y="4535283"/>
              <a:ext cx="369717" cy="406323"/>
            </a:xfrm>
            <a:custGeom>
              <a:avLst/>
              <a:gdLst>
                <a:gd name="T0" fmla="*/ 967780462 w 128"/>
                <a:gd name="T1" fmla="*/ 1170910499 h 141"/>
                <a:gd name="T2" fmla="*/ 100115320 w 128"/>
                <a:gd name="T3" fmla="*/ 1170910499 h 141"/>
                <a:gd name="T4" fmla="*/ 0 w 128"/>
                <a:gd name="T5" fmla="*/ 1071257622 h 141"/>
                <a:gd name="T6" fmla="*/ 0 w 128"/>
                <a:gd name="T7" fmla="*/ 506563749 h 141"/>
                <a:gd name="T8" fmla="*/ 58400844 w 128"/>
                <a:gd name="T9" fmla="*/ 365391001 h 141"/>
                <a:gd name="T10" fmla="*/ 450517495 w 128"/>
                <a:gd name="T11" fmla="*/ 33217626 h 141"/>
                <a:gd name="T12" fmla="*/ 592347291 w 128"/>
                <a:gd name="T13" fmla="*/ 33217626 h 141"/>
                <a:gd name="T14" fmla="*/ 1001153198 w 128"/>
                <a:gd name="T15" fmla="*/ 365391001 h 141"/>
                <a:gd name="T16" fmla="*/ 1067895782 w 128"/>
                <a:gd name="T17" fmla="*/ 506563749 h 141"/>
                <a:gd name="T18" fmla="*/ 1067895782 w 128"/>
                <a:gd name="T19" fmla="*/ 1071257622 h 141"/>
                <a:gd name="T20" fmla="*/ 967780462 w 128"/>
                <a:gd name="T21" fmla="*/ 1170910499 h 141"/>
                <a:gd name="T22" fmla="*/ 525604707 w 128"/>
                <a:gd name="T23" fmla="*/ 74740378 h 141"/>
                <a:gd name="T24" fmla="*/ 492231971 w 128"/>
                <a:gd name="T25" fmla="*/ 83042623 h 141"/>
                <a:gd name="T26" fmla="*/ 100115320 w 128"/>
                <a:gd name="T27" fmla="*/ 415215998 h 141"/>
                <a:gd name="T28" fmla="*/ 66742584 w 128"/>
                <a:gd name="T29" fmla="*/ 506563749 h 141"/>
                <a:gd name="T30" fmla="*/ 66742584 w 128"/>
                <a:gd name="T31" fmla="*/ 1071257622 h 141"/>
                <a:gd name="T32" fmla="*/ 100115320 w 128"/>
                <a:gd name="T33" fmla="*/ 1104475247 h 141"/>
                <a:gd name="T34" fmla="*/ 967780462 w 128"/>
                <a:gd name="T35" fmla="*/ 1104475247 h 141"/>
                <a:gd name="T36" fmla="*/ 1001153198 w 128"/>
                <a:gd name="T37" fmla="*/ 1071257622 h 141"/>
                <a:gd name="T38" fmla="*/ 1001153198 w 128"/>
                <a:gd name="T39" fmla="*/ 506563749 h 141"/>
                <a:gd name="T40" fmla="*/ 959438722 w 128"/>
                <a:gd name="T41" fmla="*/ 423521125 h 141"/>
                <a:gd name="T42" fmla="*/ 550632815 w 128"/>
                <a:gd name="T43" fmla="*/ 83042623 h 141"/>
                <a:gd name="T44" fmla="*/ 525604707 w 128"/>
                <a:gd name="T45" fmla="*/ 74740378 h 14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8" h="141">
                  <a:moveTo>
                    <a:pt x="116" y="141"/>
                  </a:moveTo>
                  <a:cubicBezTo>
                    <a:pt x="12" y="141"/>
                    <a:pt x="12" y="141"/>
                    <a:pt x="12" y="141"/>
                  </a:cubicBezTo>
                  <a:cubicBezTo>
                    <a:pt x="5" y="141"/>
                    <a:pt x="0" y="135"/>
                    <a:pt x="0" y="129"/>
                  </a:cubicBezTo>
                  <a:cubicBezTo>
                    <a:pt x="0" y="61"/>
                    <a:pt x="0" y="61"/>
                    <a:pt x="0" y="61"/>
                  </a:cubicBezTo>
                  <a:cubicBezTo>
                    <a:pt x="0" y="55"/>
                    <a:pt x="3" y="48"/>
                    <a:pt x="7" y="44"/>
                  </a:cubicBezTo>
                  <a:cubicBezTo>
                    <a:pt x="54" y="4"/>
                    <a:pt x="54" y="4"/>
                    <a:pt x="54" y="4"/>
                  </a:cubicBezTo>
                  <a:cubicBezTo>
                    <a:pt x="58" y="0"/>
                    <a:pt x="66" y="0"/>
                    <a:pt x="71" y="4"/>
                  </a:cubicBezTo>
                  <a:cubicBezTo>
                    <a:pt x="120" y="44"/>
                    <a:pt x="120" y="44"/>
                    <a:pt x="120" y="44"/>
                  </a:cubicBezTo>
                  <a:cubicBezTo>
                    <a:pt x="124" y="48"/>
                    <a:pt x="128" y="55"/>
                    <a:pt x="128" y="61"/>
                  </a:cubicBezTo>
                  <a:cubicBezTo>
                    <a:pt x="128" y="129"/>
                    <a:pt x="128" y="129"/>
                    <a:pt x="128" y="129"/>
                  </a:cubicBezTo>
                  <a:cubicBezTo>
                    <a:pt x="128" y="135"/>
                    <a:pt x="122" y="141"/>
                    <a:pt x="116" y="141"/>
                  </a:cubicBezTo>
                  <a:close/>
                  <a:moveTo>
                    <a:pt x="63" y="9"/>
                  </a:moveTo>
                  <a:cubicBezTo>
                    <a:pt x="61" y="9"/>
                    <a:pt x="60" y="9"/>
                    <a:pt x="59" y="10"/>
                  </a:cubicBezTo>
                  <a:cubicBezTo>
                    <a:pt x="12" y="50"/>
                    <a:pt x="12" y="50"/>
                    <a:pt x="12" y="50"/>
                  </a:cubicBezTo>
                  <a:cubicBezTo>
                    <a:pt x="10" y="53"/>
                    <a:pt x="8" y="57"/>
                    <a:pt x="8" y="61"/>
                  </a:cubicBezTo>
                  <a:cubicBezTo>
                    <a:pt x="8" y="129"/>
                    <a:pt x="8" y="129"/>
                    <a:pt x="8" y="129"/>
                  </a:cubicBezTo>
                  <a:cubicBezTo>
                    <a:pt x="8" y="131"/>
                    <a:pt x="9" y="133"/>
                    <a:pt x="12" y="133"/>
                  </a:cubicBezTo>
                  <a:cubicBezTo>
                    <a:pt x="116" y="133"/>
                    <a:pt x="116" y="133"/>
                    <a:pt x="116" y="133"/>
                  </a:cubicBezTo>
                  <a:cubicBezTo>
                    <a:pt x="118" y="133"/>
                    <a:pt x="120" y="131"/>
                    <a:pt x="120" y="129"/>
                  </a:cubicBezTo>
                  <a:cubicBezTo>
                    <a:pt x="120" y="61"/>
                    <a:pt x="120" y="61"/>
                    <a:pt x="120" y="61"/>
                  </a:cubicBezTo>
                  <a:cubicBezTo>
                    <a:pt x="120" y="57"/>
                    <a:pt x="117" y="53"/>
                    <a:pt x="115" y="51"/>
                  </a:cubicBezTo>
                  <a:cubicBezTo>
                    <a:pt x="66" y="10"/>
                    <a:pt x="66" y="10"/>
                    <a:pt x="66" y="10"/>
                  </a:cubicBezTo>
                  <a:cubicBezTo>
                    <a:pt x="65" y="9"/>
                    <a:pt x="64" y="9"/>
                    <a:pt x="63"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52"/>
            <p:cNvSpPr>
              <a:spLocks/>
            </p:cNvSpPr>
            <p:nvPr/>
          </p:nvSpPr>
          <p:spPr bwMode="auto">
            <a:xfrm>
              <a:off x="2955033" y="4679266"/>
              <a:ext cx="366057" cy="164726"/>
            </a:xfrm>
            <a:custGeom>
              <a:avLst/>
              <a:gdLst>
                <a:gd name="T0" fmla="*/ 531704998 w 127"/>
                <a:gd name="T1" fmla="*/ 476046580 h 57"/>
                <a:gd name="T2" fmla="*/ 456934253 w 127"/>
                <a:gd name="T3" fmla="*/ 450990889 h 57"/>
                <a:gd name="T4" fmla="*/ 16616682 w 127"/>
                <a:gd name="T5" fmla="*/ 58463280 h 57"/>
                <a:gd name="T6" fmla="*/ 16616682 w 127"/>
                <a:gd name="T7" fmla="*/ 16703794 h 57"/>
                <a:gd name="T8" fmla="*/ 58154063 w 127"/>
                <a:gd name="T9" fmla="*/ 8351897 h 57"/>
                <a:gd name="T10" fmla="*/ 498471634 w 127"/>
                <a:gd name="T11" fmla="*/ 400882395 h 57"/>
                <a:gd name="T12" fmla="*/ 556628580 w 127"/>
                <a:gd name="T13" fmla="*/ 400882395 h 57"/>
                <a:gd name="T14" fmla="*/ 996946151 w 127"/>
                <a:gd name="T15" fmla="*/ 8351897 h 57"/>
                <a:gd name="T16" fmla="*/ 1038483533 w 127"/>
                <a:gd name="T17" fmla="*/ 16703794 h 57"/>
                <a:gd name="T18" fmla="*/ 1038483533 w 127"/>
                <a:gd name="T19" fmla="*/ 58463280 h 57"/>
                <a:gd name="T20" fmla="*/ 598165961 w 127"/>
                <a:gd name="T21" fmla="*/ 450990889 h 57"/>
                <a:gd name="T22" fmla="*/ 531704998 w 127"/>
                <a:gd name="T23" fmla="*/ 476046580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7" h="57">
                  <a:moveTo>
                    <a:pt x="64" y="57"/>
                  </a:moveTo>
                  <a:cubicBezTo>
                    <a:pt x="60" y="57"/>
                    <a:pt x="57" y="56"/>
                    <a:pt x="55" y="54"/>
                  </a:cubicBezTo>
                  <a:cubicBezTo>
                    <a:pt x="2" y="7"/>
                    <a:pt x="2" y="7"/>
                    <a:pt x="2" y="7"/>
                  </a:cubicBezTo>
                  <a:cubicBezTo>
                    <a:pt x="1" y="6"/>
                    <a:pt x="0" y="3"/>
                    <a:pt x="2" y="2"/>
                  </a:cubicBezTo>
                  <a:cubicBezTo>
                    <a:pt x="3" y="0"/>
                    <a:pt x="6" y="0"/>
                    <a:pt x="7" y="1"/>
                  </a:cubicBezTo>
                  <a:cubicBezTo>
                    <a:pt x="60" y="48"/>
                    <a:pt x="60" y="48"/>
                    <a:pt x="60" y="48"/>
                  </a:cubicBezTo>
                  <a:cubicBezTo>
                    <a:pt x="62" y="49"/>
                    <a:pt x="65" y="49"/>
                    <a:pt x="67" y="48"/>
                  </a:cubicBezTo>
                  <a:cubicBezTo>
                    <a:pt x="120" y="1"/>
                    <a:pt x="120" y="1"/>
                    <a:pt x="120" y="1"/>
                  </a:cubicBezTo>
                  <a:cubicBezTo>
                    <a:pt x="121" y="0"/>
                    <a:pt x="124" y="0"/>
                    <a:pt x="125" y="2"/>
                  </a:cubicBezTo>
                  <a:cubicBezTo>
                    <a:pt x="127" y="3"/>
                    <a:pt x="127" y="6"/>
                    <a:pt x="125" y="7"/>
                  </a:cubicBezTo>
                  <a:cubicBezTo>
                    <a:pt x="72" y="54"/>
                    <a:pt x="72" y="54"/>
                    <a:pt x="72" y="54"/>
                  </a:cubicBezTo>
                  <a:cubicBezTo>
                    <a:pt x="70" y="56"/>
                    <a:pt x="67" y="57"/>
                    <a:pt x="6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53"/>
            <p:cNvSpPr>
              <a:spLocks/>
            </p:cNvSpPr>
            <p:nvPr/>
          </p:nvSpPr>
          <p:spPr bwMode="auto">
            <a:xfrm>
              <a:off x="3171006" y="4797624"/>
              <a:ext cx="90294" cy="86633"/>
            </a:xfrm>
            <a:custGeom>
              <a:avLst/>
              <a:gdLst>
                <a:gd name="T0" fmla="*/ 229064227 w 31"/>
                <a:gd name="T1" fmla="*/ 250175890 h 30"/>
                <a:gd name="T2" fmla="*/ 203612970 w 31"/>
                <a:gd name="T3" fmla="*/ 241836020 h 30"/>
                <a:gd name="T4" fmla="*/ 8484723 w 31"/>
                <a:gd name="T5" fmla="*/ 58373315 h 30"/>
                <a:gd name="T6" fmla="*/ 8484723 w 31"/>
                <a:gd name="T7" fmla="*/ 8339870 h 30"/>
                <a:gd name="T8" fmla="*/ 59387238 w 31"/>
                <a:gd name="T9" fmla="*/ 8339870 h 30"/>
                <a:gd name="T10" fmla="*/ 254515484 w 31"/>
                <a:gd name="T11" fmla="*/ 191802574 h 30"/>
                <a:gd name="T12" fmla="*/ 254515484 w 31"/>
                <a:gd name="T13" fmla="*/ 233496149 h 30"/>
                <a:gd name="T14" fmla="*/ 229064227 w 31"/>
                <a:gd name="T15" fmla="*/ 25017589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30">
                  <a:moveTo>
                    <a:pt x="27" y="30"/>
                  </a:moveTo>
                  <a:cubicBezTo>
                    <a:pt x="26" y="30"/>
                    <a:pt x="25" y="29"/>
                    <a:pt x="24" y="29"/>
                  </a:cubicBezTo>
                  <a:cubicBezTo>
                    <a:pt x="1" y="7"/>
                    <a:pt x="1" y="7"/>
                    <a:pt x="1" y="7"/>
                  </a:cubicBezTo>
                  <a:cubicBezTo>
                    <a:pt x="0" y="6"/>
                    <a:pt x="0" y="3"/>
                    <a:pt x="1" y="1"/>
                  </a:cubicBezTo>
                  <a:cubicBezTo>
                    <a:pt x="3" y="0"/>
                    <a:pt x="5" y="0"/>
                    <a:pt x="7" y="1"/>
                  </a:cubicBezTo>
                  <a:cubicBezTo>
                    <a:pt x="30" y="23"/>
                    <a:pt x="30" y="23"/>
                    <a:pt x="30" y="23"/>
                  </a:cubicBezTo>
                  <a:cubicBezTo>
                    <a:pt x="31" y="24"/>
                    <a:pt x="31" y="27"/>
                    <a:pt x="30" y="28"/>
                  </a:cubicBezTo>
                  <a:cubicBezTo>
                    <a:pt x="29" y="29"/>
                    <a:pt x="28" y="30"/>
                    <a:pt x="2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54"/>
            <p:cNvSpPr>
              <a:spLocks/>
            </p:cNvSpPr>
            <p:nvPr/>
          </p:nvSpPr>
          <p:spPr bwMode="auto">
            <a:xfrm>
              <a:off x="3016042" y="4797624"/>
              <a:ext cx="91514" cy="86633"/>
            </a:xfrm>
            <a:custGeom>
              <a:avLst/>
              <a:gdLst>
                <a:gd name="T0" fmla="*/ 32713395 w 32"/>
                <a:gd name="T1" fmla="*/ 250175890 h 30"/>
                <a:gd name="T2" fmla="*/ 8179064 w 32"/>
                <a:gd name="T3" fmla="*/ 233496149 h 30"/>
                <a:gd name="T4" fmla="*/ 8179064 w 32"/>
                <a:gd name="T5" fmla="*/ 191802574 h 30"/>
                <a:gd name="T6" fmla="*/ 196286091 w 32"/>
                <a:gd name="T7" fmla="*/ 8339870 h 30"/>
                <a:gd name="T8" fmla="*/ 245354754 w 32"/>
                <a:gd name="T9" fmla="*/ 8339870 h 30"/>
                <a:gd name="T10" fmla="*/ 245354754 w 32"/>
                <a:gd name="T11" fmla="*/ 58373315 h 30"/>
                <a:gd name="T12" fmla="*/ 57250586 w 32"/>
                <a:gd name="T13" fmla="*/ 241836020 h 30"/>
                <a:gd name="T14" fmla="*/ 32713395 w 32"/>
                <a:gd name="T15" fmla="*/ 25017589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30">
                  <a:moveTo>
                    <a:pt x="4" y="30"/>
                  </a:moveTo>
                  <a:cubicBezTo>
                    <a:pt x="3" y="30"/>
                    <a:pt x="2" y="29"/>
                    <a:pt x="1" y="28"/>
                  </a:cubicBezTo>
                  <a:cubicBezTo>
                    <a:pt x="0" y="27"/>
                    <a:pt x="0" y="24"/>
                    <a:pt x="1" y="23"/>
                  </a:cubicBezTo>
                  <a:cubicBezTo>
                    <a:pt x="24" y="1"/>
                    <a:pt x="24" y="1"/>
                    <a:pt x="24" y="1"/>
                  </a:cubicBezTo>
                  <a:cubicBezTo>
                    <a:pt x="26" y="0"/>
                    <a:pt x="29" y="0"/>
                    <a:pt x="30" y="1"/>
                  </a:cubicBezTo>
                  <a:cubicBezTo>
                    <a:pt x="32" y="3"/>
                    <a:pt x="32" y="6"/>
                    <a:pt x="30" y="7"/>
                  </a:cubicBezTo>
                  <a:cubicBezTo>
                    <a:pt x="7" y="29"/>
                    <a:pt x="7" y="29"/>
                    <a:pt x="7" y="29"/>
                  </a:cubicBezTo>
                  <a:cubicBezTo>
                    <a:pt x="6" y="29"/>
                    <a:pt x="5" y="30"/>
                    <a:pt x="4"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extLst>
      <p:ext uri="{BB962C8B-B14F-4D97-AF65-F5344CB8AC3E}">
        <p14:creationId xmlns:p14="http://schemas.microsoft.com/office/powerpoint/2010/main" val="361218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l="2417" t="2109" r="3465" b="2208"/>
          <a:stretch>
            <a:fillRect/>
          </a:stretch>
        </p:blipFill>
        <p:spPr bwMode="auto">
          <a:xfrm>
            <a:off x="179666" y="1015485"/>
            <a:ext cx="3355850" cy="20885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l="3398" t="2914" r="3249" b="3941"/>
          <a:stretch>
            <a:fillRect/>
          </a:stretch>
        </p:blipFill>
        <p:spPr bwMode="auto">
          <a:xfrm>
            <a:off x="3780591" y="693589"/>
            <a:ext cx="5041295" cy="30938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Rectangle 3"/>
          <p:cNvSpPr txBox="1">
            <a:spLocks noChangeArrowheads="1"/>
          </p:cNvSpPr>
          <p:nvPr/>
        </p:nvSpPr>
        <p:spPr>
          <a:xfrm>
            <a:off x="324476" y="4509120"/>
            <a:ext cx="7920726" cy="1180736"/>
          </a:xfrm>
          <a:prstGeom prst="rect">
            <a:avLst/>
          </a:prstGeom>
        </p:spPr>
        <p:txBody>
          <a:bodyPr/>
          <a:lstStyle>
            <a:lvl1pPr marL="257175" indent="-257175" algn="l" rtl="0" eaLnBrk="0" fontAlgn="base" hangingPunct="0">
              <a:spcBef>
                <a:spcPct val="20000"/>
              </a:spcBef>
              <a:spcAft>
                <a:spcPct val="0"/>
              </a:spcAft>
              <a:buChar char="•"/>
              <a:defRPr sz="1500" kern="1200">
                <a:solidFill>
                  <a:srgbClr val="4D4948"/>
                </a:solidFill>
                <a:latin typeface="+mn-lt"/>
                <a:ea typeface="+mn-ea"/>
                <a:cs typeface="微软雅黑" panose="020B0503020204020204" pitchFamily="34" charset="-122"/>
              </a:defRPr>
            </a:lvl1pPr>
            <a:lvl2pPr marL="557213" indent="-214313" algn="l" rtl="0" eaLnBrk="0" fontAlgn="base" hangingPunct="0">
              <a:spcBef>
                <a:spcPct val="20000"/>
              </a:spcBef>
              <a:spcAft>
                <a:spcPct val="0"/>
              </a:spcAft>
              <a:buChar char="–"/>
              <a:defRPr sz="1500" kern="1200">
                <a:solidFill>
                  <a:srgbClr val="4D4948"/>
                </a:solidFill>
                <a:latin typeface="+mn-lt"/>
                <a:ea typeface="仿宋_GB2312" pitchFamily="1" charset="-122"/>
                <a:cs typeface="仿宋_GB2312"/>
              </a:defRPr>
            </a:lvl2pPr>
            <a:lvl3pPr marL="857250" indent="-171450" algn="l" rtl="0" eaLnBrk="0" fontAlgn="base" hangingPunct="0">
              <a:spcBef>
                <a:spcPct val="20000"/>
              </a:spcBef>
              <a:spcAft>
                <a:spcPct val="0"/>
              </a:spcAft>
              <a:buChar char="•"/>
              <a:defRPr kern="1200">
                <a:solidFill>
                  <a:schemeClr val="tx1"/>
                </a:solidFill>
                <a:latin typeface="+mn-lt"/>
                <a:ea typeface="宋体" panose="02010600030101010101" pitchFamily="2" charset="-122"/>
                <a:cs typeface="仿宋_GB2312"/>
              </a:defRPr>
            </a:lvl3pPr>
            <a:lvl4pPr marL="12001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4pPr>
            <a:lvl5pPr marL="15430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hangingPunct="1">
              <a:defRPr/>
            </a:pPr>
            <a:r>
              <a:rPr lang="zh-CN" altLang="en-US" sz="2400" dirty="0"/>
              <a:t>目的</a:t>
            </a:r>
          </a:p>
          <a:p>
            <a:pPr lvl="1" eaLnBrk="1" hangingPunct="1">
              <a:defRPr/>
            </a:pPr>
            <a:r>
              <a:rPr lang="zh-CN" altLang="en-US" sz="2400" dirty="0"/>
              <a:t>提供一个更简单的系统接口</a:t>
            </a:r>
          </a:p>
          <a:p>
            <a:pPr lvl="1" eaLnBrk="1" hangingPunct="1">
              <a:defRPr/>
            </a:pPr>
            <a:r>
              <a:rPr lang="zh-CN" altLang="en-US" sz="2400" dirty="0"/>
              <a:t>使得复杂系统和客户代码耦合松散</a:t>
            </a:r>
          </a:p>
          <a:p>
            <a:pPr lvl="1" eaLnBrk="1" hangingPunct="1">
              <a:defRPr/>
            </a:pPr>
            <a:r>
              <a:rPr lang="zh-CN" altLang="en-US" sz="2400" dirty="0"/>
              <a:t>但是并不屏蔽原有的复杂但是功能强大的接口，用户可以在易用性和通用性之间选择</a:t>
            </a:r>
          </a:p>
        </p:txBody>
      </p:sp>
      <p:sp>
        <p:nvSpPr>
          <p:cNvPr id="6"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smtClean="0">
                <a:solidFill>
                  <a:schemeClr val="bg1"/>
                </a:solidFill>
              </a:rPr>
              <a:t>Facade</a:t>
            </a:r>
            <a:r>
              <a:rPr lang="zh-CN" altLang="en-US" sz="2400" dirty="0" smtClean="0">
                <a:solidFill>
                  <a:schemeClr val="bg1"/>
                </a:solidFill>
              </a:rPr>
              <a:t>（门面）模式</a:t>
            </a:r>
            <a:endParaRPr lang="zh-CN" altLang="en-US" sz="2400" dirty="0">
              <a:solidFill>
                <a:schemeClr val="bg1"/>
              </a:solidFill>
            </a:endParaRPr>
          </a:p>
        </p:txBody>
      </p:sp>
      <p:cxnSp>
        <p:nvCxnSpPr>
          <p:cNvPr id="7"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54509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300" fill="hold"/>
                                        <p:tgtEl>
                                          <p:spTgt spid="8"/>
                                        </p:tgtEl>
                                        <p:attrNameLst>
                                          <p:attrName>ppt_x</p:attrName>
                                        </p:attrNameLst>
                                      </p:cBhvr>
                                      <p:tavLst>
                                        <p:tav tm="0">
                                          <p:val>
                                            <p:strVal val="0-#ppt_w/2"/>
                                          </p:val>
                                        </p:tav>
                                        <p:tav tm="100000">
                                          <p:val>
                                            <p:strVal val="#ppt_x"/>
                                          </p:val>
                                        </p:tav>
                                      </p:tavLst>
                                    </p:anim>
                                    <p:anim calcmode="lin" valueType="num">
                                      <p:cBhvr additive="base">
                                        <p:cTn id="12" dur="3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87925" y="1628538"/>
            <a:ext cx="7367723" cy="461665"/>
          </a:xfrm>
          <a:prstGeom prst="rect">
            <a:avLst/>
          </a:prstGeom>
          <a:noFill/>
        </p:spPr>
        <p:txBody>
          <a:bodyPr wrap="none" rtlCol="0">
            <a:spAutoFit/>
          </a:bodyPr>
          <a:lstStyle/>
          <a:p>
            <a:r>
              <a:rPr lang="zh-CN" altLang="en-US" sz="2400" dirty="0" smtClean="0"/>
              <a:t>思考：如何运用</a:t>
            </a:r>
            <a:r>
              <a:rPr lang="en-US" altLang="zh-CN" sz="2400" dirty="0" smtClean="0"/>
              <a:t>Façade</a:t>
            </a:r>
            <a:r>
              <a:rPr lang="zh-CN" altLang="en-US" sz="2400" dirty="0" smtClean="0"/>
              <a:t>（门面）模式设计安保系统？</a:t>
            </a:r>
            <a:endParaRPr lang="zh-CN" altLang="en-US" sz="2400"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l="3271" t="2769" r="3296" b="3001"/>
          <a:stretch>
            <a:fillRect/>
          </a:stretch>
        </p:blipFill>
        <p:spPr bwMode="auto">
          <a:xfrm>
            <a:off x="1741213" y="2132668"/>
            <a:ext cx="6322185" cy="45366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smtClean="0">
                <a:solidFill>
                  <a:schemeClr val="bg1"/>
                </a:solidFill>
              </a:rPr>
              <a:t>Facade</a:t>
            </a:r>
            <a:r>
              <a:rPr lang="zh-CN" altLang="en-US" sz="2400" dirty="0" smtClean="0">
                <a:solidFill>
                  <a:schemeClr val="bg1"/>
                </a:solidFill>
              </a:rPr>
              <a:t>（门面）模式</a:t>
            </a:r>
            <a:endParaRPr lang="zh-CN" altLang="en-US" sz="2400" dirty="0">
              <a:solidFill>
                <a:schemeClr val="bg1"/>
              </a:solidFill>
            </a:endParaRPr>
          </a:p>
        </p:txBody>
      </p:sp>
      <p:cxnSp>
        <p:nvCxnSpPr>
          <p:cNvPr id="7"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78403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000"/>
                            </p:stCondLst>
                            <p:childTnLst>
                              <p:par>
                                <p:cTn id="20" presetID="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300" fill="hold"/>
                                        <p:tgtEl>
                                          <p:spTgt spid="8"/>
                                        </p:tgtEl>
                                        <p:attrNameLst>
                                          <p:attrName>ppt_x</p:attrName>
                                        </p:attrNameLst>
                                      </p:cBhvr>
                                      <p:tavLst>
                                        <p:tav tm="0">
                                          <p:val>
                                            <p:strVal val="0-#ppt_w/2"/>
                                          </p:val>
                                        </p:tav>
                                        <p:tav tm="100000">
                                          <p:val>
                                            <p:strVal val="#ppt_x"/>
                                          </p:val>
                                        </p:tav>
                                      </p:tavLst>
                                    </p:anim>
                                    <p:anim calcmode="lin" valueType="num">
                                      <p:cBhvr additive="base">
                                        <p:cTn id="23" dur="3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539758" y="1088398"/>
            <a:ext cx="8080190" cy="1224315"/>
          </a:xfrm>
          <a:prstGeom prst="rect">
            <a:avLst/>
          </a:prstGeom>
        </p:spPr>
        <p:txBody>
          <a:bodyPr/>
          <a:lstStyle>
            <a:lvl1pPr marL="257175" indent="-257175" algn="l" rtl="0" eaLnBrk="0" fontAlgn="base" hangingPunct="0">
              <a:spcBef>
                <a:spcPct val="20000"/>
              </a:spcBef>
              <a:spcAft>
                <a:spcPct val="0"/>
              </a:spcAft>
              <a:buChar char="•"/>
              <a:defRPr sz="1500" kern="1200">
                <a:solidFill>
                  <a:srgbClr val="4D4948"/>
                </a:solidFill>
                <a:latin typeface="+mn-lt"/>
                <a:ea typeface="+mn-ea"/>
                <a:cs typeface="微软雅黑" panose="020B0503020204020204" pitchFamily="34" charset="-122"/>
              </a:defRPr>
            </a:lvl1pPr>
            <a:lvl2pPr marL="557213" indent="-214313" algn="l" rtl="0" eaLnBrk="0" fontAlgn="base" hangingPunct="0">
              <a:spcBef>
                <a:spcPct val="20000"/>
              </a:spcBef>
              <a:spcAft>
                <a:spcPct val="0"/>
              </a:spcAft>
              <a:buChar char="–"/>
              <a:defRPr sz="1500" kern="1200">
                <a:solidFill>
                  <a:srgbClr val="4D4948"/>
                </a:solidFill>
                <a:latin typeface="+mn-lt"/>
                <a:ea typeface="仿宋_GB2312" pitchFamily="1" charset="-122"/>
                <a:cs typeface="仿宋_GB2312"/>
              </a:defRPr>
            </a:lvl2pPr>
            <a:lvl3pPr marL="857250" indent="-171450" algn="l" rtl="0" eaLnBrk="0" fontAlgn="base" hangingPunct="0">
              <a:spcBef>
                <a:spcPct val="20000"/>
              </a:spcBef>
              <a:spcAft>
                <a:spcPct val="0"/>
              </a:spcAft>
              <a:buChar char="•"/>
              <a:defRPr kern="1200">
                <a:solidFill>
                  <a:schemeClr val="tx1"/>
                </a:solidFill>
                <a:latin typeface="+mn-lt"/>
                <a:ea typeface="宋体" panose="02010600030101010101" pitchFamily="2" charset="-122"/>
                <a:cs typeface="仿宋_GB2312"/>
              </a:defRPr>
            </a:lvl3pPr>
            <a:lvl4pPr marL="12001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4pPr>
            <a:lvl5pPr marL="15430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hangingPunct="1">
              <a:defRPr/>
            </a:pPr>
            <a:r>
              <a:rPr lang="zh-CN" altLang="en-US" sz="2400" dirty="0"/>
              <a:t>门面模式对迪米特法则的体现</a:t>
            </a:r>
          </a:p>
          <a:p>
            <a:pPr lvl="1" eaLnBrk="1" hangingPunct="1">
              <a:defRPr/>
            </a:pPr>
            <a:r>
              <a:rPr lang="zh-CN" altLang="en-US" sz="2400" dirty="0"/>
              <a:t>门面模式创造出一个门面对象</a:t>
            </a:r>
          </a:p>
          <a:p>
            <a:pPr lvl="1" eaLnBrk="1" hangingPunct="1">
              <a:defRPr/>
            </a:pPr>
            <a:r>
              <a:rPr lang="zh-CN" altLang="en-US" sz="2400" dirty="0"/>
              <a:t>将客户端所涉及的属于内部类的数量减到最少</a:t>
            </a:r>
          </a:p>
          <a:p>
            <a:pPr lvl="1" eaLnBrk="1" hangingPunct="1">
              <a:defRPr/>
            </a:pPr>
            <a:r>
              <a:rPr lang="zh-CN" altLang="en-US" sz="2400" dirty="0"/>
              <a:t>客户只需要和一个门面对象打交道</a:t>
            </a:r>
          </a:p>
        </p:txBody>
      </p:sp>
      <p:sp>
        <p:nvSpPr>
          <p:cNvPr id="4" name="Rectangle 3"/>
          <p:cNvSpPr txBox="1">
            <a:spLocks noChangeArrowheads="1"/>
          </p:cNvSpPr>
          <p:nvPr/>
        </p:nvSpPr>
        <p:spPr>
          <a:xfrm>
            <a:off x="539757" y="3140927"/>
            <a:ext cx="8080190" cy="2116976"/>
          </a:xfrm>
          <a:prstGeom prst="rect">
            <a:avLst/>
          </a:prstGeom>
        </p:spPr>
        <p:txBody>
          <a:bodyPr/>
          <a:lstStyle>
            <a:lvl1pPr marL="257175" indent="-257175" algn="l" rtl="0" eaLnBrk="0" fontAlgn="base" hangingPunct="0">
              <a:spcBef>
                <a:spcPct val="20000"/>
              </a:spcBef>
              <a:spcAft>
                <a:spcPct val="0"/>
              </a:spcAft>
              <a:buChar char="•"/>
              <a:defRPr sz="1500" kern="1200">
                <a:solidFill>
                  <a:srgbClr val="4D4948"/>
                </a:solidFill>
                <a:latin typeface="+mn-lt"/>
                <a:ea typeface="+mn-ea"/>
                <a:cs typeface="微软雅黑" panose="020B0503020204020204" pitchFamily="34" charset="-122"/>
              </a:defRPr>
            </a:lvl1pPr>
            <a:lvl2pPr marL="557213" indent="-214313" algn="l" rtl="0" eaLnBrk="0" fontAlgn="base" hangingPunct="0">
              <a:spcBef>
                <a:spcPct val="20000"/>
              </a:spcBef>
              <a:spcAft>
                <a:spcPct val="0"/>
              </a:spcAft>
              <a:buChar char="–"/>
              <a:defRPr sz="1500" kern="1200">
                <a:solidFill>
                  <a:srgbClr val="4D4948"/>
                </a:solidFill>
                <a:latin typeface="+mn-lt"/>
                <a:ea typeface="仿宋_GB2312" pitchFamily="1" charset="-122"/>
                <a:cs typeface="仿宋_GB2312"/>
              </a:defRPr>
            </a:lvl2pPr>
            <a:lvl3pPr marL="857250" indent="-171450" algn="l" rtl="0" eaLnBrk="0" fontAlgn="base" hangingPunct="0">
              <a:spcBef>
                <a:spcPct val="20000"/>
              </a:spcBef>
              <a:spcAft>
                <a:spcPct val="0"/>
              </a:spcAft>
              <a:buChar char="•"/>
              <a:defRPr kern="1200">
                <a:solidFill>
                  <a:schemeClr val="tx1"/>
                </a:solidFill>
                <a:latin typeface="+mn-lt"/>
                <a:ea typeface="宋体" panose="02010600030101010101" pitchFamily="2" charset="-122"/>
                <a:cs typeface="仿宋_GB2312"/>
              </a:defRPr>
            </a:lvl3pPr>
            <a:lvl4pPr marL="12001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4pPr>
            <a:lvl5pPr marL="1543050" indent="-171450" algn="l" rtl="0" eaLnBrk="0" fontAlgn="base" hangingPunct="0">
              <a:spcBef>
                <a:spcPct val="20000"/>
              </a:spcBef>
              <a:spcAft>
                <a:spcPct val="0"/>
              </a:spcAft>
              <a:buChar char="»"/>
              <a:defRPr sz="1500" kern="1200">
                <a:solidFill>
                  <a:schemeClr val="tx1"/>
                </a:solidFill>
                <a:latin typeface="+mn-lt"/>
                <a:ea typeface="宋体" panose="02010600030101010101" pitchFamily="2" charset="-122"/>
                <a:cs typeface="仿宋_GB231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hangingPunct="1">
              <a:defRPr/>
            </a:pPr>
            <a:r>
              <a:rPr lang="zh-CN" altLang="en-US" sz="2400" dirty="0"/>
              <a:t>迪米特法则在详细设计中的体现</a:t>
            </a:r>
          </a:p>
          <a:p>
            <a:pPr lvl="1" eaLnBrk="1" hangingPunct="1">
              <a:defRPr/>
            </a:pPr>
            <a:r>
              <a:rPr lang="zh-CN" altLang="en-US" sz="2400" dirty="0"/>
              <a:t>尽量降低成员的访问权限</a:t>
            </a:r>
          </a:p>
          <a:p>
            <a:pPr lvl="2" eaLnBrk="1" hangingPunct="1">
              <a:defRPr/>
            </a:pPr>
            <a:r>
              <a:rPr lang="en-US" altLang="zh-CN" sz="2400" dirty="0" smtClean="0"/>
              <a:t>public -&gt; protected -&gt; private</a:t>
            </a:r>
          </a:p>
          <a:p>
            <a:pPr lvl="1" eaLnBrk="1" hangingPunct="1">
              <a:defRPr/>
            </a:pPr>
            <a:r>
              <a:rPr lang="zh-CN" altLang="en-US" sz="2400" dirty="0"/>
              <a:t>限制局部变量的有效范围</a:t>
            </a:r>
          </a:p>
          <a:p>
            <a:pPr lvl="2" eaLnBrk="1" hangingPunct="1">
              <a:defRPr/>
            </a:pPr>
            <a:r>
              <a:rPr lang="zh-CN" altLang="en-US" sz="2400" dirty="0" smtClean="0"/>
              <a:t>变量要用到的时候才去声明它</a:t>
            </a:r>
          </a:p>
          <a:p>
            <a:pPr lvl="3" eaLnBrk="1" hangingPunct="1">
              <a:defRPr/>
            </a:pPr>
            <a:r>
              <a:rPr lang="zh-CN" altLang="en-US" sz="2400" dirty="0"/>
              <a:t>代码更好懂</a:t>
            </a:r>
            <a:r>
              <a:rPr lang="en-US" altLang="zh-CN" sz="2400" dirty="0"/>
              <a:t>(</a:t>
            </a:r>
            <a:r>
              <a:rPr lang="zh-CN" altLang="en-US" sz="2400" dirty="0"/>
              <a:t>一看就知道这个变量是什么类型</a:t>
            </a:r>
            <a:r>
              <a:rPr lang="en-US" altLang="zh-CN" sz="2400" dirty="0"/>
              <a:t>)</a:t>
            </a:r>
          </a:p>
          <a:p>
            <a:pPr lvl="3" eaLnBrk="1" hangingPunct="1">
              <a:defRPr/>
            </a:pPr>
            <a:r>
              <a:rPr lang="zh-CN" altLang="en-US" sz="2400" dirty="0"/>
              <a:t>该变量不容易被其它代码误改</a:t>
            </a:r>
          </a:p>
        </p:txBody>
      </p:sp>
      <p:sp>
        <p:nvSpPr>
          <p:cNvPr id="5" name="Rectangle 2"/>
          <p:cNvSpPr txBox="1">
            <a:spLocks noChangeArrowheads="1"/>
          </p:cNvSpPr>
          <p:nvPr/>
        </p:nvSpPr>
        <p:spPr bwMode="auto">
          <a:xfrm>
            <a:off x="1403968" y="245175"/>
            <a:ext cx="6841234" cy="3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00">
                <a:solidFill>
                  <a:srgbClr val="4D4948"/>
                </a:solidFill>
                <a:latin typeface="Arial" panose="020B0604020202020204" pitchFamily="34" charset="0"/>
                <a:ea typeface="微软雅黑" panose="020B0503020204020204" pitchFamily="34" charset="-122"/>
                <a:cs typeface="微软雅黑" panose="020B0503020204020204" pitchFamily="34" charset="-122"/>
              </a:defRPr>
            </a:lvl1pPr>
            <a:lvl2pPr marL="557213" indent="-214313">
              <a:spcBef>
                <a:spcPct val="20000"/>
              </a:spcBef>
              <a:buChar char="–"/>
              <a:defRPr sz="1500">
                <a:solidFill>
                  <a:srgbClr val="4D4948"/>
                </a:solidFill>
                <a:latin typeface="Arial" panose="020B0604020202020204" pitchFamily="34" charset="0"/>
                <a:ea typeface="仿宋_GB2312"/>
                <a:cs typeface="仿宋_GB2312"/>
              </a:defRPr>
            </a:lvl2pPr>
            <a:lvl3pPr marL="857250" indent="-171450">
              <a:spcBef>
                <a:spcPct val="20000"/>
              </a:spcBef>
              <a:buChar char="•"/>
              <a:defRPr>
                <a:solidFill>
                  <a:schemeClr val="tx1"/>
                </a:solidFill>
                <a:latin typeface="Arial" panose="020B0604020202020204" pitchFamily="34" charset="0"/>
                <a:ea typeface="宋体" panose="02010600030101010101" pitchFamily="2" charset="-122"/>
                <a:cs typeface="仿宋_GB231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cs typeface="仿宋_GB2312"/>
              </a:defRPr>
            </a:lvl5pPr>
            <a:lvl6pPr marL="20002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6pPr>
            <a:lvl7pPr marL="24574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7pPr>
            <a:lvl8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8pPr>
            <a:lvl9pPr marL="3371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400" dirty="0" smtClean="0">
                <a:solidFill>
                  <a:schemeClr val="bg1"/>
                </a:solidFill>
              </a:rPr>
              <a:t>Facade</a:t>
            </a:r>
            <a:r>
              <a:rPr lang="zh-CN" altLang="en-US" sz="2400" dirty="0" smtClean="0">
                <a:solidFill>
                  <a:schemeClr val="bg1"/>
                </a:solidFill>
              </a:rPr>
              <a:t>（门面）模式</a:t>
            </a:r>
            <a:r>
              <a:rPr lang="en-US" altLang="zh-CN" sz="2400" dirty="0" smtClean="0">
                <a:solidFill>
                  <a:schemeClr val="bg1"/>
                </a:solidFill>
              </a:rPr>
              <a:t>-</a:t>
            </a:r>
            <a:r>
              <a:rPr lang="zh-CN" altLang="en-US" sz="2400" dirty="0" smtClean="0">
                <a:solidFill>
                  <a:schemeClr val="bg1"/>
                </a:solidFill>
              </a:rPr>
              <a:t>迪米特法则</a:t>
            </a:r>
            <a:endParaRPr lang="zh-CN" altLang="en-US" sz="2400" dirty="0">
              <a:solidFill>
                <a:schemeClr val="bg1"/>
              </a:solidFill>
            </a:endParaRPr>
          </a:p>
        </p:txBody>
      </p:sp>
      <p:cxnSp>
        <p:nvCxnSpPr>
          <p:cNvPr id="6" name="直接连接符 46"/>
          <p:cNvCxnSpPr>
            <a:cxnSpLocks noChangeShapeType="1"/>
          </p:cNvCxnSpPr>
          <p:nvPr/>
        </p:nvCxnSpPr>
        <p:spPr bwMode="auto">
          <a:xfrm flipH="1">
            <a:off x="711442" y="641425"/>
            <a:ext cx="7811587"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a:extLst>
              <a:ext uri="{FF2B5EF4-FFF2-40B4-BE49-F238E27FC236}">
                <a16:creationId xmlns:a16="http://schemas.microsoft.com/office/drawing/2014/main" id="{0BE16191-76A4-48FE-977C-4969A431E1D6}"/>
              </a:ext>
            </a:extLst>
          </p:cNvPr>
          <p:cNvSpPr>
            <a:spLocks noChangeAspect="1"/>
          </p:cNvSpPr>
          <p:nvPr/>
        </p:nvSpPr>
        <p:spPr bwMode="auto">
          <a:xfrm>
            <a:off x="452634" y="184522"/>
            <a:ext cx="258807" cy="295326"/>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937">
              <a:defRPr/>
            </a:pPr>
            <a:endParaRPr lang="zh-CN" altLang="en-US" sz="1350">
              <a:solidFill>
                <a:srgbClr val="C00000"/>
              </a:solidFill>
            </a:endParaRPr>
          </a:p>
        </p:txBody>
      </p:sp>
    </p:spTree>
    <p:extLst>
      <p:ext uri="{BB962C8B-B14F-4D97-AF65-F5344CB8AC3E}">
        <p14:creationId xmlns:p14="http://schemas.microsoft.com/office/powerpoint/2010/main" val="153434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0-#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默认设计模板">
  <a:themeElements>
    <a:clrScheme name="">
      <a:dk1>
        <a:srgbClr val="C00000"/>
      </a:dk1>
      <a:lt1>
        <a:srgbClr val="404040"/>
      </a:lt1>
      <a:dk2>
        <a:srgbClr val="7F7F7F"/>
      </a:dk2>
      <a:lt2>
        <a:srgbClr val="D9D9D9"/>
      </a:lt2>
      <a:accent1>
        <a:srgbClr val="404040"/>
      </a:accent1>
      <a:accent2>
        <a:srgbClr val="C00000"/>
      </a:accent2>
      <a:accent3>
        <a:srgbClr val="AFAFAF"/>
      </a:accent3>
      <a:accent4>
        <a:srgbClr val="A40000"/>
      </a:accent4>
      <a:accent5>
        <a:srgbClr val="AFAFAF"/>
      </a:accent5>
      <a:accent6>
        <a:srgbClr val="AE0000"/>
      </a:accent6>
      <a:hlink>
        <a:srgbClr val="7F7F7F"/>
      </a:hlink>
      <a:folHlink>
        <a:srgbClr val="D9D9D9"/>
      </a:folHlink>
    </a:clrScheme>
    <a:fontScheme name="2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默认设计模板">
  <a:themeElements>
    <a:clrScheme name="">
      <a:dk1>
        <a:srgbClr val="C00000"/>
      </a:dk1>
      <a:lt1>
        <a:srgbClr val="404040"/>
      </a:lt1>
      <a:dk2>
        <a:srgbClr val="7F7F7F"/>
      </a:dk2>
      <a:lt2>
        <a:srgbClr val="D9D9D9"/>
      </a:lt2>
      <a:accent1>
        <a:srgbClr val="404040"/>
      </a:accent1>
      <a:accent2>
        <a:srgbClr val="C00000"/>
      </a:accent2>
      <a:accent3>
        <a:srgbClr val="AFAFAF"/>
      </a:accent3>
      <a:accent4>
        <a:srgbClr val="A40000"/>
      </a:accent4>
      <a:accent5>
        <a:srgbClr val="AFAFAF"/>
      </a:accent5>
      <a:accent6>
        <a:srgbClr val="AE0000"/>
      </a:accent6>
      <a:hlink>
        <a:srgbClr val="7F7F7F"/>
      </a:hlink>
      <a:folHlink>
        <a:srgbClr val="D9D9D9"/>
      </a:folHlink>
    </a:clrScheme>
    <a:fontScheme name="5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5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5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4106</TotalTime>
  <Pages>0</Pages>
  <Words>15894</Words>
  <Characters>0</Characters>
  <Application>Microsoft Office PowerPoint</Application>
  <DocSecurity>0</DocSecurity>
  <PresentationFormat>自定义</PresentationFormat>
  <Lines>0</Lines>
  <Paragraphs>1678</Paragraphs>
  <Slides>137</Slides>
  <Notes>48</Notes>
  <HiddenSlides>0</HiddenSlides>
  <MMClips>0</MMClips>
  <ScaleCrop>false</ScaleCrop>
  <HeadingPairs>
    <vt:vector size="8" baseType="variant">
      <vt:variant>
        <vt:lpstr>已用的字体</vt:lpstr>
      </vt:variant>
      <vt:variant>
        <vt:i4>22</vt:i4>
      </vt:variant>
      <vt:variant>
        <vt:lpstr>主题</vt:lpstr>
      </vt:variant>
      <vt:variant>
        <vt:i4>2</vt:i4>
      </vt:variant>
      <vt:variant>
        <vt:lpstr>嵌入 OLE 服务器</vt:lpstr>
      </vt:variant>
      <vt:variant>
        <vt:i4>3</vt:i4>
      </vt:variant>
      <vt:variant>
        <vt:lpstr>幻灯片标题</vt:lpstr>
      </vt:variant>
      <vt:variant>
        <vt:i4>137</vt:i4>
      </vt:variant>
    </vt:vector>
  </HeadingPairs>
  <TitlesOfParts>
    <vt:vector size="164" baseType="lpstr">
      <vt:lpstr>Formata Regular</vt:lpstr>
      <vt:lpstr>Gulim</vt:lpstr>
      <vt:lpstr>Segoe Semibold</vt:lpstr>
      <vt:lpstr>ZapfHumnst BT</vt:lpstr>
      <vt:lpstr>仿宋_GB2312</vt:lpstr>
      <vt:lpstr>华文楷体</vt:lpstr>
      <vt:lpstr>华文宋体</vt:lpstr>
      <vt:lpstr>宋体</vt:lpstr>
      <vt:lpstr>微软雅黑</vt:lpstr>
      <vt:lpstr>幼圆</vt:lpstr>
      <vt:lpstr>Arial</vt:lpstr>
      <vt:lpstr>Calibri</vt:lpstr>
      <vt:lpstr>Consolas</vt:lpstr>
      <vt:lpstr>Corbel</vt:lpstr>
      <vt:lpstr>Courier New</vt:lpstr>
      <vt:lpstr>Symbol</vt:lpstr>
      <vt:lpstr>Tahoma</vt:lpstr>
      <vt:lpstr>Times</vt:lpstr>
      <vt:lpstr>Times New Roman</vt:lpstr>
      <vt:lpstr>Verdana</vt:lpstr>
      <vt:lpstr>Wingdings</vt:lpstr>
      <vt:lpstr>Wingdings 2</vt:lpstr>
      <vt:lpstr>2_默认设计模板</vt:lpstr>
      <vt:lpstr>5_默认设计模板</vt:lpstr>
      <vt:lpstr>CorelDRAW 6.0</vt:lpstr>
      <vt:lpstr>Clip</vt:lpstr>
      <vt:lpstr>UML Diagram</vt:lpstr>
      <vt:lpstr>PowerPoint 演示文稿</vt:lpstr>
      <vt:lpstr>软件系统开始坏死的症状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架构基本概念-配置</vt:lpstr>
      <vt:lpstr>PowerPoint 演示文稿</vt:lpstr>
      <vt:lpstr>PowerPoint 演示文稿</vt:lpstr>
      <vt:lpstr>PowerPoint 演示文稿</vt:lpstr>
      <vt:lpstr>软件架构师在干什么？</vt:lpstr>
      <vt:lpstr>PowerPoint 演示文稿</vt:lpstr>
      <vt:lpstr>PowerPoint 演示文稿</vt:lpstr>
      <vt:lpstr>PowerPoint 演示文稿</vt:lpstr>
      <vt:lpstr>PowerPoint 演示文稿</vt:lpstr>
      <vt:lpstr> 主程序/子程序</vt:lpstr>
      <vt:lpstr>面向对象风格</vt:lpstr>
      <vt:lpstr>分层（Layer）</vt:lpstr>
      <vt:lpstr>分层（Layer）</vt:lpstr>
      <vt:lpstr>典型的分层方法</vt:lpstr>
      <vt:lpstr>决策和设计约束</vt:lpstr>
      <vt:lpstr>管道和过滤器（Pipes and Filters）</vt:lpstr>
      <vt:lpstr>管道和过滤器（Pipes and Filters）</vt:lpstr>
      <vt:lpstr>管道和过滤器（Pipes and Filters）</vt:lpstr>
      <vt:lpstr>黑板(Blackboard)</vt:lpstr>
      <vt:lpstr>客户/服务器（Client/Server）</vt:lpstr>
      <vt:lpstr>PowerPoint 演示文稿</vt:lpstr>
      <vt:lpstr>MVC 架构</vt:lpstr>
      <vt:lpstr>MVC 决策和设计约束</vt:lpstr>
      <vt:lpstr>MVC 架构示例</vt:lpstr>
      <vt:lpstr>MVC 架构示例</vt:lpstr>
      <vt:lpstr>PowerPoint 演示文稿</vt:lpstr>
      <vt:lpstr>采用MVC的好处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如何进行软件架构的分析与设计</vt:lpstr>
      <vt:lpstr>PowerPoint 演示文稿</vt:lpstr>
      <vt:lpstr>PowerPoint 演示文稿</vt:lpstr>
      <vt:lpstr> 建模的规范</vt:lpstr>
      <vt:lpstr>架构的机制问题: 它们是什么?</vt:lpstr>
      <vt:lpstr>PowerPoint 演示文稿</vt:lpstr>
      <vt:lpstr>PowerPoint 演示文稿</vt:lpstr>
      <vt:lpstr>PowerPoint 演示文稿</vt:lpstr>
      <vt:lpstr>示例: Persistency: RDBMS: JDBC</vt:lpstr>
      <vt:lpstr>示例: Persistency: RDBMS: JDBC: Initialize</vt:lpstr>
      <vt:lpstr>示例: Persistency: RDBMS: JDBC: Read</vt:lpstr>
      <vt:lpstr>示例: Persistency: RDBMS: JDBC: Update</vt:lpstr>
      <vt:lpstr>示例: Persistency: RDBMS: JDBC: Delete</vt:lpstr>
      <vt:lpstr>示例: Incorporating JDBC</vt:lpstr>
      <vt:lpstr>PowerPoint 演示文稿</vt:lpstr>
      <vt:lpstr>从分析类到设计元素</vt:lpstr>
      <vt:lpstr>包 Vs. 子系统</vt:lpstr>
      <vt:lpstr>PowerPoint 演示文稿</vt:lpstr>
      <vt:lpstr>PowerPoint 演示文稿</vt:lpstr>
      <vt:lpstr>PowerPoint 演示文稿</vt:lpstr>
      <vt:lpstr>Example: Design Subsystems</vt:lpstr>
      <vt:lpstr>Example: Analysis-Class-To-Design-Element Map</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Administrator</dc:creator>
  <cp:keywords/>
  <dc:description/>
  <cp:lastModifiedBy>于 学军</cp:lastModifiedBy>
  <cp:revision>853</cp:revision>
  <dcterms:created xsi:type="dcterms:W3CDTF">2013-01-25T01:44:32Z</dcterms:created>
  <dcterms:modified xsi:type="dcterms:W3CDTF">2018-09-28T00:35:48Z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2052-9.1.0.5108</vt:lpwstr>
  </property>
</Properties>
</file>